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6"/>
  </p:notesMasterIdLst>
  <p:sldIdLst>
    <p:sldId id="256" r:id="rId2"/>
    <p:sldId id="276" r:id="rId3"/>
    <p:sldId id="263" r:id="rId4"/>
    <p:sldId id="257" r:id="rId5"/>
    <p:sldId id="258" r:id="rId6"/>
    <p:sldId id="259" r:id="rId7"/>
    <p:sldId id="260" r:id="rId8"/>
    <p:sldId id="261" r:id="rId9"/>
    <p:sldId id="262" r:id="rId10"/>
    <p:sldId id="266" r:id="rId11"/>
    <p:sldId id="267" r:id="rId12"/>
    <p:sldId id="265" r:id="rId13"/>
    <p:sldId id="264" r:id="rId14"/>
    <p:sldId id="268" r:id="rId15"/>
    <p:sldId id="269" r:id="rId16"/>
    <p:sldId id="270" r:id="rId17"/>
    <p:sldId id="271" r:id="rId18"/>
    <p:sldId id="272" r:id="rId19"/>
    <p:sldId id="274" r:id="rId20"/>
    <p:sldId id="275" r:id="rId21"/>
    <p:sldId id="277" r:id="rId22"/>
    <p:sldId id="278" r:id="rId23"/>
    <p:sldId id="279" r:id="rId24"/>
    <p:sldId id="281" r:id="rId25"/>
    <p:sldId id="287" r:id="rId26"/>
    <p:sldId id="280" r:id="rId27"/>
    <p:sldId id="282" r:id="rId28"/>
    <p:sldId id="283" r:id="rId29"/>
    <p:sldId id="284" r:id="rId30"/>
    <p:sldId id="285" r:id="rId31"/>
    <p:sldId id="288" r:id="rId32"/>
    <p:sldId id="286" r:id="rId33"/>
    <p:sldId id="289" r:id="rId34"/>
    <p:sldId id="290"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94"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9BE43E-74CA-4F6F-A82F-CC3A240B3E30}" type="datetimeFigureOut">
              <a:rPr lang="tr-TR" smtClean="0"/>
              <a:pPr/>
              <a:t>3.12.2021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1F98B6-D05D-4E1A-85C2-E88E42B7DFA5}" type="slidenum">
              <a:rPr lang="tr-TR" smtClean="0"/>
              <a:pPr/>
              <a:t>‹#›</a:t>
            </a:fld>
            <a:endParaRPr lang="tr-TR"/>
          </a:p>
        </p:txBody>
      </p:sp>
    </p:spTree>
    <p:extLst>
      <p:ext uri="{BB962C8B-B14F-4D97-AF65-F5344CB8AC3E}">
        <p14:creationId xmlns:p14="http://schemas.microsoft.com/office/powerpoint/2010/main" xmlns="" val="296695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96E56B5F-0BED-438D-94E2-FCB8B571A041}" type="datetime1">
              <a:rPr lang="tr-TR" smtClean="0"/>
              <a:pPr/>
              <a:t>3.12.2021</a:t>
            </a:fld>
            <a:endParaRPr lang="tr-TR"/>
          </a:p>
        </p:txBody>
      </p:sp>
      <p:sp>
        <p:nvSpPr>
          <p:cNvPr id="5" name="Footer Placeholder 4"/>
          <p:cNvSpPr>
            <a:spLocks noGrp="1"/>
          </p:cNvSpPr>
          <p:nvPr>
            <p:ph type="ftr" sz="quarter" idx="11"/>
          </p:nvPr>
        </p:nvSpPr>
        <p:spPr/>
        <p:txBody>
          <a:bodyPr/>
          <a:lstStyle/>
          <a:p>
            <a:r>
              <a:rPr lang="tr-TR" smtClean="0"/>
              <a:t>ÇANKAYA REHBERLİK VE ARAŞTIRMA MERKEZİ</a:t>
            </a:r>
            <a:endParaRPr lang="tr-TR"/>
          </a:p>
        </p:txBody>
      </p:sp>
      <p:sp>
        <p:nvSpPr>
          <p:cNvPr id="6" name="Slide Number Placeholder 5"/>
          <p:cNvSpPr>
            <a:spLocks noGrp="1"/>
          </p:cNvSpPr>
          <p:nvPr>
            <p:ph type="sldNum" sz="quarter" idx="12"/>
          </p:nvPr>
        </p:nvSpPr>
        <p:spPr/>
        <p:txBody>
          <a:bodyPr/>
          <a:lstStyle/>
          <a:p>
            <a:fld id="{F6F2BA64-0C8C-4FB7-A91A-5C4B1D4AB229}"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2C30E32C-3B9F-4731-92E0-4608B507E80E}" type="datetime1">
              <a:rPr lang="tr-TR" smtClean="0"/>
              <a:pPr/>
              <a:t>3.12.2021</a:t>
            </a:fld>
            <a:endParaRPr lang="tr-TR"/>
          </a:p>
        </p:txBody>
      </p:sp>
      <p:sp>
        <p:nvSpPr>
          <p:cNvPr id="5" name="Footer Placeholder 4"/>
          <p:cNvSpPr>
            <a:spLocks noGrp="1"/>
          </p:cNvSpPr>
          <p:nvPr>
            <p:ph type="ftr" sz="quarter" idx="11"/>
          </p:nvPr>
        </p:nvSpPr>
        <p:spPr/>
        <p:txBody>
          <a:bodyPr/>
          <a:lstStyle/>
          <a:p>
            <a:r>
              <a:rPr lang="tr-TR" smtClean="0"/>
              <a:t>ÇANKAYA REHBERLİK VE ARAŞTIRMA MERKEZİ</a:t>
            </a:r>
            <a:endParaRPr lang="tr-TR"/>
          </a:p>
        </p:txBody>
      </p:sp>
      <p:sp>
        <p:nvSpPr>
          <p:cNvPr id="6" name="Slide Number Placeholder 5"/>
          <p:cNvSpPr>
            <a:spLocks noGrp="1"/>
          </p:cNvSpPr>
          <p:nvPr>
            <p:ph type="sldNum" sz="quarter" idx="12"/>
          </p:nvPr>
        </p:nvSpPr>
        <p:spPr/>
        <p:txBody>
          <a:bodyPr/>
          <a:lstStyle/>
          <a:p>
            <a:fld id="{F6F2BA64-0C8C-4FB7-A91A-5C4B1D4AB229}"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CC54B77-934F-4AD1-A2FA-B95AACE7485C}" type="datetime1">
              <a:rPr lang="tr-TR" smtClean="0"/>
              <a:pPr/>
              <a:t>3.12.2021</a:t>
            </a:fld>
            <a:endParaRPr lang="tr-TR"/>
          </a:p>
        </p:txBody>
      </p:sp>
      <p:sp>
        <p:nvSpPr>
          <p:cNvPr id="5" name="Footer Placeholder 4"/>
          <p:cNvSpPr>
            <a:spLocks noGrp="1"/>
          </p:cNvSpPr>
          <p:nvPr>
            <p:ph type="ftr" sz="quarter" idx="11"/>
          </p:nvPr>
        </p:nvSpPr>
        <p:spPr/>
        <p:txBody>
          <a:bodyPr/>
          <a:lstStyle/>
          <a:p>
            <a:r>
              <a:rPr lang="tr-TR" smtClean="0"/>
              <a:t>ÇANKAYA REHBERLİK VE ARAŞTIRMA MERKEZİ</a:t>
            </a:r>
            <a:endParaRPr lang="tr-TR"/>
          </a:p>
        </p:txBody>
      </p:sp>
      <p:sp>
        <p:nvSpPr>
          <p:cNvPr id="6" name="Slide Number Placeholder 5"/>
          <p:cNvSpPr>
            <a:spLocks noGrp="1"/>
          </p:cNvSpPr>
          <p:nvPr>
            <p:ph type="sldNum" sz="quarter" idx="12"/>
          </p:nvPr>
        </p:nvSpPr>
        <p:spPr/>
        <p:txBody>
          <a:bodyPr/>
          <a:lstStyle/>
          <a:p>
            <a:fld id="{F6F2BA64-0C8C-4FB7-A91A-5C4B1D4AB229}" type="slidenum">
              <a:rPr lang="tr-TR" smtClean="0"/>
              <a:pPr/>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47229C7F-90E0-4E11-9BC4-3A444A3DB3CF}" type="datetime1">
              <a:rPr lang="tr-TR" smtClean="0"/>
              <a:pPr/>
              <a:t>3.12.2021</a:t>
            </a:fld>
            <a:endParaRPr lang="tr-TR"/>
          </a:p>
        </p:txBody>
      </p:sp>
      <p:sp>
        <p:nvSpPr>
          <p:cNvPr id="5" name="Footer Placeholder 4"/>
          <p:cNvSpPr>
            <a:spLocks noGrp="1"/>
          </p:cNvSpPr>
          <p:nvPr>
            <p:ph type="ftr" sz="quarter" idx="11"/>
          </p:nvPr>
        </p:nvSpPr>
        <p:spPr/>
        <p:txBody>
          <a:bodyPr/>
          <a:lstStyle/>
          <a:p>
            <a:r>
              <a:rPr lang="tr-TR" smtClean="0"/>
              <a:t>ÇANKAYA REHBERLİK VE ARAŞTIRMA MERKEZİ</a:t>
            </a:r>
            <a:endParaRPr lang="tr-TR"/>
          </a:p>
        </p:txBody>
      </p:sp>
      <p:sp>
        <p:nvSpPr>
          <p:cNvPr id="6" name="Slide Number Placeholder 5"/>
          <p:cNvSpPr>
            <a:spLocks noGrp="1"/>
          </p:cNvSpPr>
          <p:nvPr>
            <p:ph type="sldNum" sz="quarter" idx="12"/>
          </p:nvPr>
        </p:nvSpPr>
        <p:spPr/>
        <p:txBody>
          <a:bodyPr/>
          <a:lstStyle/>
          <a:p>
            <a:fld id="{F6F2BA64-0C8C-4FB7-A91A-5C4B1D4AB229}" type="slidenum">
              <a:rPr lang="tr-TR" smtClean="0"/>
              <a:pPr/>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BF594B4-2088-4CEA-B621-69E11CC3B22B}" type="datetime1">
              <a:rPr lang="tr-TR" smtClean="0"/>
              <a:pPr/>
              <a:t>3.12.2021</a:t>
            </a:fld>
            <a:endParaRPr lang="tr-TR"/>
          </a:p>
        </p:txBody>
      </p:sp>
      <p:sp>
        <p:nvSpPr>
          <p:cNvPr id="5" name="Footer Placeholder 4"/>
          <p:cNvSpPr>
            <a:spLocks noGrp="1"/>
          </p:cNvSpPr>
          <p:nvPr>
            <p:ph type="ftr" sz="quarter" idx="11"/>
          </p:nvPr>
        </p:nvSpPr>
        <p:spPr/>
        <p:txBody>
          <a:bodyPr/>
          <a:lstStyle/>
          <a:p>
            <a:r>
              <a:rPr lang="tr-TR" smtClean="0"/>
              <a:t>ÇANKAYA REHBERLİK VE ARAŞTIRMA MERKEZİ</a:t>
            </a:r>
            <a:endParaRPr lang="tr-TR"/>
          </a:p>
        </p:txBody>
      </p:sp>
      <p:sp>
        <p:nvSpPr>
          <p:cNvPr id="6" name="Slide Number Placeholder 5"/>
          <p:cNvSpPr>
            <a:spLocks noGrp="1"/>
          </p:cNvSpPr>
          <p:nvPr>
            <p:ph type="sldNum" sz="quarter" idx="12"/>
          </p:nvPr>
        </p:nvSpPr>
        <p:spPr/>
        <p:txBody>
          <a:bodyPr/>
          <a:lstStyle/>
          <a:p>
            <a:fld id="{F6F2BA64-0C8C-4FB7-A91A-5C4B1D4AB229}"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47E8E856-6C71-4995-A4BD-0FA1ED828D5E}" type="datetime1">
              <a:rPr lang="tr-TR" smtClean="0"/>
              <a:pPr/>
              <a:t>3.12.2021</a:t>
            </a:fld>
            <a:endParaRPr lang="tr-TR"/>
          </a:p>
        </p:txBody>
      </p:sp>
      <p:sp>
        <p:nvSpPr>
          <p:cNvPr id="6" name="Footer Placeholder 5"/>
          <p:cNvSpPr>
            <a:spLocks noGrp="1"/>
          </p:cNvSpPr>
          <p:nvPr>
            <p:ph type="ftr" sz="quarter" idx="11"/>
          </p:nvPr>
        </p:nvSpPr>
        <p:spPr/>
        <p:txBody>
          <a:bodyPr/>
          <a:lstStyle/>
          <a:p>
            <a:r>
              <a:rPr lang="tr-TR" smtClean="0"/>
              <a:t>ÇANKAYA REHBERLİK VE ARAŞTIRMA MERKEZİ</a:t>
            </a:r>
            <a:endParaRPr lang="tr-TR"/>
          </a:p>
        </p:txBody>
      </p:sp>
      <p:sp>
        <p:nvSpPr>
          <p:cNvPr id="7" name="Slide Number Placeholder 6"/>
          <p:cNvSpPr>
            <a:spLocks noGrp="1"/>
          </p:cNvSpPr>
          <p:nvPr>
            <p:ph type="sldNum" sz="quarter" idx="12"/>
          </p:nvPr>
        </p:nvSpPr>
        <p:spPr/>
        <p:txBody>
          <a:bodyPr/>
          <a:lstStyle/>
          <a:p>
            <a:fld id="{F6F2BA64-0C8C-4FB7-A91A-5C4B1D4AB229}" type="slidenum">
              <a:rPr lang="tr-TR" smtClean="0"/>
              <a:pPr/>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489E920-B55B-488E-AF9C-D1081DF1BA0A}" type="datetime1">
              <a:rPr lang="tr-TR" smtClean="0"/>
              <a:pPr/>
              <a:t>3.12.2021</a:t>
            </a:fld>
            <a:endParaRPr lang="tr-TR"/>
          </a:p>
        </p:txBody>
      </p:sp>
      <p:sp>
        <p:nvSpPr>
          <p:cNvPr id="8" name="Footer Placeholder 7"/>
          <p:cNvSpPr>
            <a:spLocks noGrp="1"/>
          </p:cNvSpPr>
          <p:nvPr>
            <p:ph type="ftr" sz="quarter" idx="11"/>
          </p:nvPr>
        </p:nvSpPr>
        <p:spPr/>
        <p:txBody>
          <a:bodyPr/>
          <a:lstStyle/>
          <a:p>
            <a:r>
              <a:rPr lang="tr-TR" smtClean="0"/>
              <a:t>ÇANKAYA REHBERLİK VE ARAŞTIRMA MERKEZİ</a:t>
            </a:r>
            <a:endParaRPr lang="tr-TR"/>
          </a:p>
        </p:txBody>
      </p:sp>
      <p:sp>
        <p:nvSpPr>
          <p:cNvPr id="9" name="Slide Number Placeholder 8"/>
          <p:cNvSpPr>
            <a:spLocks noGrp="1"/>
          </p:cNvSpPr>
          <p:nvPr>
            <p:ph type="sldNum" sz="quarter" idx="12"/>
          </p:nvPr>
        </p:nvSpPr>
        <p:spPr/>
        <p:txBody>
          <a:bodyPr/>
          <a:lstStyle/>
          <a:p>
            <a:fld id="{F6F2BA64-0C8C-4FB7-A91A-5C4B1D4AB229}"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E9EF80E1-5AC0-4413-A6DF-6A60478EC8A8}" type="datetime1">
              <a:rPr lang="tr-TR" smtClean="0"/>
              <a:pPr/>
              <a:t>3.12.2021</a:t>
            </a:fld>
            <a:endParaRPr lang="tr-TR"/>
          </a:p>
        </p:txBody>
      </p:sp>
      <p:sp>
        <p:nvSpPr>
          <p:cNvPr id="4" name="Footer Placeholder 3"/>
          <p:cNvSpPr>
            <a:spLocks noGrp="1"/>
          </p:cNvSpPr>
          <p:nvPr>
            <p:ph type="ftr" sz="quarter" idx="11"/>
          </p:nvPr>
        </p:nvSpPr>
        <p:spPr/>
        <p:txBody>
          <a:bodyPr/>
          <a:lstStyle/>
          <a:p>
            <a:r>
              <a:rPr lang="tr-TR" smtClean="0"/>
              <a:t>ÇANKAYA REHBERLİK VE ARAŞTIRMA MERKEZİ</a:t>
            </a:r>
            <a:endParaRPr lang="tr-TR"/>
          </a:p>
        </p:txBody>
      </p:sp>
      <p:sp>
        <p:nvSpPr>
          <p:cNvPr id="5" name="Slide Number Placeholder 4"/>
          <p:cNvSpPr>
            <a:spLocks noGrp="1"/>
          </p:cNvSpPr>
          <p:nvPr>
            <p:ph type="sldNum" sz="quarter" idx="12"/>
          </p:nvPr>
        </p:nvSpPr>
        <p:spPr/>
        <p:txBody>
          <a:bodyPr/>
          <a:lstStyle/>
          <a:p>
            <a:fld id="{F6F2BA64-0C8C-4FB7-A91A-5C4B1D4AB229}"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9A6836C-70A2-4586-BCDB-D77FE725ED75}" type="datetime1">
              <a:rPr lang="tr-TR" smtClean="0"/>
              <a:pPr/>
              <a:t>3.12.2021</a:t>
            </a:fld>
            <a:endParaRPr lang="tr-TR"/>
          </a:p>
        </p:txBody>
      </p:sp>
      <p:sp>
        <p:nvSpPr>
          <p:cNvPr id="3" name="Footer Placeholder 2"/>
          <p:cNvSpPr>
            <a:spLocks noGrp="1"/>
          </p:cNvSpPr>
          <p:nvPr>
            <p:ph type="ftr" sz="quarter" idx="11"/>
          </p:nvPr>
        </p:nvSpPr>
        <p:spPr/>
        <p:txBody>
          <a:bodyPr/>
          <a:lstStyle/>
          <a:p>
            <a:r>
              <a:rPr lang="tr-TR" smtClean="0"/>
              <a:t>ÇANKAYA REHBERLİK VE ARAŞTIRMA MERKEZİ</a:t>
            </a:r>
            <a:endParaRPr lang="tr-TR"/>
          </a:p>
        </p:txBody>
      </p:sp>
      <p:sp>
        <p:nvSpPr>
          <p:cNvPr id="4" name="Slide Number Placeholder 3"/>
          <p:cNvSpPr>
            <a:spLocks noGrp="1"/>
          </p:cNvSpPr>
          <p:nvPr>
            <p:ph type="sldNum" sz="quarter" idx="12"/>
          </p:nvPr>
        </p:nvSpPr>
        <p:spPr/>
        <p:txBody>
          <a:bodyPr/>
          <a:lstStyle/>
          <a:p>
            <a:fld id="{F6F2BA64-0C8C-4FB7-A91A-5C4B1D4AB229}"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49E7BDB-679E-4C30-B7FB-6C4D61D14B41}" type="datetime1">
              <a:rPr lang="tr-TR" smtClean="0"/>
              <a:pPr/>
              <a:t>3.12.2021</a:t>
            </a:fld>
            <a:endParaRPr lang="tr-TR"/>
          </a:p>
        </p:txBody>
      </p:sp>
      <p:sp>
        <p:nvSpPr>
          <p:cNvPr id="6" name="Footer Placeholder 5"/>
          <p:cNvSpPr>
            <a:spLocks noGrp="1"/>
          </p:cNvSpPr>
          <p:nvPr>
            <p:ph type="ftr" sz="quarter" idx="11"/>
          </p:nvPr>
        </p:nvSpPr>
        <p:spPr/>
        <p:txBody>
          <a:bodyPr/>
          <a:lstStyle/>
          <a:p>
            <a:r>
              <a:rPr lang="tr-TR" smtClean="0"/>
              <a:t>ÇANKAYA REHBERLİK VE ARAŞTIRMA MERKEZİ</a:t>
            </a:r>
            <a:endParaRPr lang="tr-TR"/>
          </a:p>
        </p:txBody>
      </p:sp>
      <p:sp>
        <p:nvSpPr>
          <p:cNvPr id="7" name="Slide Number Placeholder 6"/>
          <p:cNvSpPr>
            <a:spLocks noGrp="1"/>
          </p:cNvSpPr>
          <p:nvPr>
            <p:ph type="sldNum" sz="quarter" idx="12"/>
          </p:nvPr>
        </p:nvSpPr>
        <p:spPr/>
        <p:txBody>
          <a:bodyPr/>
          <a:lstStyle/>
          <a:p>
            <a:fld id="{F6F2BA64-0C8C-4FB7-A91A-5C4B1D4AB229}" type="slidenum">
              <a:rPr lang="tr-TR" smtClean="0"/>
              <a:pPr/>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F89BE7D-48C9-48AE-8B32-F14178BE9E0E}" type="datetime1">
              <a:rPr lang="tr-TR" smtClean="0"/>
              <a:pPr/>
              <a:t>3.12.2021</a:t>
            </a:fld>
            <a:endParaRPr lang="tr-TR"/>
          </a:p>
        </p:txBody>
      </p:sp>
      <p:sp>
        <p:nvSpPr>
          <p:cNvPr id="6" name="Footer Placeholder 5"/>
          <p:cNvSpPr>
            <a:spLocks noGrp="1"/>
          </p:cNvSpPr>
          <p:nvPr>
            <p:ph type="ftr" sz="quarter" idx="11"/>
          </p:nvPr>
        </p:nvSpPr>
        <p:spPr/>
        <p:txBody>
          <a:bodyPr/>
          <a:lstStyle/>
          <a:p>
            <a:r>
              <a:rPr lang="tr-TR" smtClean="0"/>
              <a:t>ÇANKAYA REHBERLİK VE ARAŞTIRMA MERKEZİ</a:t>
            </a:r>
            <a:endParaRPr lang="tr-TR"/>
          </a:p>
        </p:txBody>
      </p:sp>
      <p:sp>
        <p:nvSpPr>
          <p:cNvPr id="7" name="Slide Number Placeholder 6"/>
          <p:cNvSpPr>
            <a:spLocks noGrp="1"/>
          </p:cNvSpPr>
          <p:nvPr>
            <p:ph type="sldNum" sz="quarter" idx="12"/>
          </p:nvPr>
        </p:nvSpPr>
        <p:spPr/>
        <p:txBody>
          <a:bodyPr/>
          <a:lstStyle/>
          <a:p>
            <a:fld id="{F6F2BA64-0C8C-4FB7-A91A-5C4B1D4AB229}" type="slidenum">
              <a:rPr lang="tr-TR" smtClean="0"/>
              <a:pPr/>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C61AE8D4-BC57-4EAB-A0EE-C4C2E43906E9}" type="datetime1">
              <a:rPr lang="tr-TR" smtClean="0"/>
              <a:pPr/>
              <a:t>3.12.2021</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r>
              <a:rPr lang="tr-TR" smtClean="0"/>
              <a:t>ÇANKAYA REHBERLİK VE ARAŞTIRMA MERKEZİ</a:t>
            </a:r>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6F2BA64-0C8C-4FB7-A91A-5C4B1D4AB229}" type="slidenum">
              <a:rPr lang="tr-TR" smtClean="0"/>
              <a:pPr/>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161187" y="2204864"/>
            <a:ext cx="6749617" cy="1525021"/>
          </a:xfrm>
        </p:spPr>
        <p:txBody>
          <a:bodyPr>
            <a:normAutofit fontScale="90000"/>
          </a:bodyPr>
          <a:lstStyle/>
          <a:p>
            <a:r>
              <a:rPr lang="tr-TR" b="1" dirty="0" smtClean="0"/>
              <a:t/>
            </a:r>
            <a:br>
              <a:rPr lang="tr-TR" b="1" dirty="0" smtClean="0"/>
            </a:br>
            <a:r>
              <a:rPr lang="tr-TR" b="1" dirty="0" smtClean="0"/>
              <a:t>RİSKLİ DAVRANIŞLAR GÖSTEREN ÇOCUKLAR</a:t>
            </a:r>
            <a:endParaRPr lang="tr-TR" b="1" dirty="0"/>
          </a:p>
        </p:txBody>
      </p:sp>
      <p:sp>
        <p:nvSpPr>
          <p:cNvPr id="3" name="Alt Başlık 2"/>
          <p:cNvSpPr>
            <a:spLocks noGrp="1"/>
          </p:cNvSpPr>
          <p:nvPr>
            <p:ph type="subTitle" idx="1"/>
          </p:nvPr>
        </p:nvSpPr>
        <p:spPr>
          <a:xfrm>
            <a:off x="1763688" y="3501008"/>
            <a:ext cx="5904656" cy="707227"/>
          </a:xfrm>
        </p:spPr>
        <p:txBody>
          <a:bodyPr>
            <a:normAutofit fontScale="70000" lnSpcReduction="20000"/>
          </a:bodyPr>
          <a:lstStyle/>
          <a:p>
            <a:pPr algn="ctr"/>
            <a:endParaRPr lang="tr-TR" sz="3000" b="1" dirty="0" smtClean="0"/>
          </a:p>
          <a:p>
            <a:pPr algn="ctr"/>
            <a:r>
              <a:rPr lang="tr-TR" sz="3000" b="1" dirty="0" smtClean="0"/>
              <a:t>ZOR ÇOCUKLAR</a:t>
            </a:r>
            <a:endParaRPr lang="tr-TR" sz="3000" b="1" dirty="0"/>
          </a:p>
        </p:txBody>
      </p:sp>
      <p:sp>
        <p:nvSpPr>
          <p:cNvPr id="4" name="Altbilgi Yer Tutucusu 3"/>
          <p:cNvSpPr>
            <a:spLocks noGrp="1"/>
          </p:cNvSpPr>
          <p:nvPr>
            <p:ph type="ftr" sz="quarter" idx="11"/>
          </p:nvPr>
        </p:nvSpPr>
        <p:spPr>
          <a:xfrm>
            <a:off x="1835696" y="6353944"/>
            <a:ext cx="5483359" cy="504056"/>
          </a:xfrm>
        </p:spPr>
        <p:txBody>
          <a:bodyPr/>
          <a:lstStyle/>
          <a:p>
            <a:r>
              <a:rPr lang="tr-TR" sz="1800" b="1" dirty="0">
                <a:solidFill>
                  <a:schemeClr val="tx1"/>
                </a:solidFill>
              </a:rPr>
              <a:t>ÇANKAYA REHBERLİK VE ARAŞTIRMA </a:t>
            </a:r>
            <a:r>
              <a:rPr lang="tr-TR" sz="1800" b="1" dirty="0" smtClean="0">
                <a:solidFill>
                  <a:schemeClr val="tx1"/>
                </a:solidFill>
              </a:rPr>
              <a:t>MERKEZİ</a:t>
            </a:r>
            <a:endParaRPr lang="tr-TR" sz="1800" b="1" dirty="0">
              <a:solidFill>
                <a:schemeClr val="tx1"/>
              </a:solidFill>
            </a:endParaRPr>
          </a:p>
        </p:txBody>
      </p:sp>
      <p:pic>
        <p:nvPicPr>
          <p:cNvPr id="5" name="Resim 4"/>
          <p:cNvPicPr>
            <a:picLocks noChangeAspect="1"/>
          </p:cNvPicPr>
          <p:nvPr/>
        </p:nvPicPr>
        <p:blipFill>
          <a:blip r:embed="rId2" cstate="print"/>
          <a:stretch>
            <a:fillRect/>
          </a:stretch>
        </p:blipFill>
        <p:spPr>
          <a:xfrm>
            <a:off x="3275856" y="364001"/>
            <a:ext cx="2016224" cy="2003783"/>
          </a:xfrm>
          <a:prstGeom prst="rect">
            <a:avLst/>
          </a:prstGeom>
        </p:spPr>
      </p:pic>
    </p:spTree>
    <p:extLst>
      <p:ext uri="{BB962C8B-B14F-4D97-AF65-F5344CB8AC3E}">
        <p14:creationId xmlns:p14="http://schemas.microsoft.com/office/powerpoint/2010/main" xmlns="" val="3466544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971600" y="2348880"/>
            <a:ext cx="7408333" cy="753533"/>
          </a:xfrm>
        </p:spPr>
        <p:txBody>
          <a:bodyPr>
            <a:normAutofit/>
          </a:bodyPr>
          <a:lstStyle/>
          <a:p>
            <a:pPr marL="0" indent="0" algn="ctr">
              <a:buNone/>
            </a:pPr>
            <a:r>
              <a:rPr lang="tr-TR" sz="3000" dirty="0" smtClean="0"/>
              <a:t>Davranım </a:t>
            </a:r>
            <a:r>
              <a:rPr lang="tr-TR" sz="3000" dirty="0"/>
              <a:t>Bozukluğu</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8144" y="3853408"/>
            <a:ext cx="2926656" cy="29266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Altbilgi Yer Tutucusu 3"/>
          <p:cNvSpPr>
            <a:spLocks noGrp="1"/>
          </p:cNvSpPr>
          <p:nvPr>
            <p:ph type="ftr" sz="quarter" idx="11"/>
          </p:nvPr>
        </p:nvSpPr>
        <p:spPr>
          <a:xfrm>
            <a:off x="-6779" y="6453336"/>
            <a:ext cx="3786691" cy="365125"/>
          </a:xfrm>
        </p:spPr>
        <p:txBody>
          <a:bodyPr/>
          <a:lstStyle/>
          <a:p>
            <a:r>
              <a:rPr lang="tr-TR" sz="1200" b="1" dirty="0" smtClean="0"/>
              <a:t>ÇANKAYA REHBERLİK VE ARAŞTIRMA MERKEZİ</a:t>
            </a:r>
            <a:endParaRPr lang="tr-TR" sz="1200" b="1" dirty="0"/>
          </a:p>
        </p:txBody>
      </p:sp>
      <p:pic>
        <p:nvPicPr>
          <p:cNvPr id="6" name="Resim 5"/>
          <p:cNvPicPr>
            <a:picLocks noChangeAspect="1"/>
          </p:cNvPicPr>
          <p:nvPr/>
        </p:nvPicPr>
        <p:blipFill>
          <a:blip r:embed="rId3" cstate="print"/>
          <a:stretch>
            <a:fillRect/>
          </a:stretch>
        </p:blipFill>
        <p:spPr>
          <a:xfrm>
            <a:off x="179512" y="87708"/>
            <a:ext cx="1198240" cy="1158559"/>
          </a:xfrm>
          <a:prstGeom prst="rect">
            <a:avLst/>
          </a:prstGeom>
        </p:spPr>
      </p:pic>
    </p:spTree>
    <p:extLst>
      <p:ext uri="{BB962C8B-B14F-4D97-AF65-F5344CB8AC3E}">
        <p14:creationId xmlns:p14="http://schemas.microsoft.com/office/powerpoint/2010/main" xmlns="" val="3091291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11560" y="2564904"/>
            <a:ext cx="7408333" cy="753533"/>
          </a:xfrm>
        </p:spPr>
        <p:txBody>
          <a:bodyPr>
            <a:normAutofit/>
          </a:bodyPr>
          <a:lstStyle/>
          <a:p>
            <a:pPr marL="0" indent="0" algn="ctr">
              <a:buNone/>
            </a:pPr>
            <a:r>
              <a:rPr lang="tr-TR" sz="3000" dirty="0" smtClean="0"/>
              <a:t>Kendine </a:t>
            </a:r>
            <a:r>
              <a:rPr lang="tr-TR" sz="3000" dirty="0"/>
              <a:t>zarar verme</a:t>
            </a:r>
          </a:p>
        </p:txBody>
      </p:sp>
      <p:grpSp>
        <p:nvGrpSpPr>
          <p:cNvPr id="6" name="Grup 5"/>
          <p:cNvGrpSpPr/>
          <p:nvPr/>
        </p:nvGrpSpPr>
        <p:grpSpPr>
          <a:xfrm>
            <a:off x="6012160" y="3573016"/>
            <a:ext cx="2979824" cy="3010005"/>
            <a:chOff x="6156176" y="4365104"/>
            <a:chExt cx="2643882" cy="2119312"/>
          </a:xfrm>
        </p:grpSpPr>
        <p:pic>
          <p:nvPicPr>
            <p:cNvPr id="1028" name="Picture 4" descr="ANd9GcTTQPrwcpbDULxZ7TI5rbaLtWJZ6lxW0J1cMrAKApWxauLH8v__"/>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56176" y="4365104"/>
              <a:ext cx="2643882" cy="2119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Lst>
          </p:spPr>
        </p:pic>
        <p:sp>
          <p:nvSpPr>
            <p:cNvPr id="4" name="Text Box 5"/>
            <p:cNvSpPr txBox="1">
              <a:spLocks noChangeArrowheads="1"/>
            </p:cNvSpPr>
            <p:nvPr/>
          </p:nvSpPr>
          <p:spPr bwMode="auto">
            <a:xfrm>
              <a:off x="6347846" y="5190989"/>
              <a:ext cx="2040578" cy="188912"/>
            </a:xfrm>
            <a:prstGeom prst="rect">
              <a:avLst/>
            </a:prstGeom>
            <a:solidFill>
              <a:srgbClr val="000000"/>
            </a:soli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smtClean="0">
                  <a:ln>
                    <a:noFill/>
                  </a:ln>
                  <a:solidFill>
                    <a:srgbClr val="FFFFFF"/>
                  </a:solidFill>
                  <a:effectLst/>
                  <a:latin typeface="Times New Roman" pitchFamily="18" charset="0"/>
                  <a:cs typeface="Arial" pitchFamily="34" charset="0"/>
                </a:rPr>
                <a:t>İçimde kocaman bir boşluk var!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6"/>
            <p:cNvSpPr txBox="1">
              <a:spLocks noChangeArrowheads="1"/>
            </p:cNvSpPr>
            <p:nvPr/>
          </p:nvSpPr>
          <p:spPr bwMode="auto">
            <a:xfrm>
              <a:off x="6347846" y="5379900"/>
              <a:ext cx="2184594" cy="238125"/>
            </a:xfrm>
            <a:prstGeom prst="rect">
              <a:avLst/>
            </a:prstGeom>
            <a:solidFill>
              <a:srgbClr val="000000"/>
            </a:soli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smtClean="0">
                  <a:ln>
                    <a:noFill/>
                  </a:ln>
                  <a:solidFill>
                    <a:srgbClr val="FFFFFF"/>
                  </a:solidFill>
                  <a:effectLst/>
                  <a:latin typeface="Times New Roman" pitchFamily="18" charset="0"/>
                  <a:cs typeface="Arial" pitchFamily="34" charset="0"/>
                </a:rPr>
                <a:t>Çok acı çekiyorum.</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8" name="Altbilgi Yer Tutucusu 3"/>
          <p:cNvSpPr>
            <a:spLocks noGrp="1"/>
          </p:cNvSpPr>
          <p:nvPr>
            <p:ph type="ftr" sz="quarter" idx="11"/>
          </p:nvPr>
        </p:nvSpPr>
        <p:spPr>
          <a:xfrm>
            <a:off x="-6779" y="6453336"/>
            <a:ext cx="3786691" cy="365125"/>
          </a:xfrm>
        </p:spPr>
        <p:txBody>
          <a:bodyPr/>
          <a:lstStyle/>
          <a:p>
            <a:r>
              <a:rPr lang="tr-TR" sz="1200" b="1" dirty="0" smtClean="0"/>
              <a:t>ÇANKAYA REHBERLİK VE ARAŞTIRMA MERKEZİ</a:t>
            </a:r>
            <a:endParaRPr lang="tr-TR" sz="1200" b="1" dirty="0"/>
          </a:p>
        </p:txBody>
      </p:sp>
      <p:pic>
        <p:nvPicPr>
          <p:cNvPr id="9" name="Resim 8"/>
          <p:cNvPicPr>
            <a:picLocks noChangeAspect="1"/>
          </p:cNvPicPr>
          <p:nvPr/>
        </p:nvPicPr>
        <p:blipFill>
          <a:blip r:embed="rId3" cstate="print"/>
          <a:stretch>
            <a:fillRect/>
          </a:stretch>
        </p:blipFill>
        <p:spPr>
          <a:xfrm>
            <a:off x="179512" y="87708"/>
            <a:ext cx="1198240" cy="1158559"/>
          </a:xfrm>
          <a:prstGeom prst="rect">
            <a:avLst/>
          </a:prstGeom>
        </p:spPr>
      </p:pic>
    </p:spTree>
    <p:extLst>
      <p:ext uri="{BB962C8B-B14F-4D97-AF65-F5344CB8AC3E}">
        <p14:creationId xmlns:p14="http://schemas.microsoft.com/office/powerpoint/2010/main" xmlns="" val="544861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2675467"/>
            <a:ext cx="7408333" cy="609517"/>
          </a:xfrm>
        </p:spPr>
        <p:txBody>
          <a:bodyPr>
            <a:normAutofit/>
          </a:bodyPr>
          <a:lstStyle/>
          <a:p>
            <a:pPr marL="0" indent="0" algn="ctr">
              <a:buNone/>
            </a:pPr>
            <a:r>
              <a:rPr lang="tr-TR" sz="3000" dirty="0" smtClean="0"/>
              <a:t>Zorbalık</a:t>
            </a:r>
            <a:endParaRPr lang="tr-TR" sz="3000" dirty="0"/>
          </a:p>
        </p:txBody>
      </p:sp>
      <p:pic>
        <p:nvPicPr>
          <p:cNvPr id="6146" name="Picture 2" descr="C:\Users\MEB\Desktop\resimler\akranzorbaligi7-150x15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96136" y="3789040"/>
            <a:ext cx="3145532" cy="300151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Altbilgi Yer Tutucusu 3"/>
          <p:cNvSpPr>
            <a:spLocks noGrp="1"/>
          </p:cNvSpPr>
          <p:nvPr>
            <p:ph type="ftr" sz="quarter" idx="11"/>
          </p:nvPr>
        </p:nvSpPr>
        <p:spPr>
          <a:xfrm>
            <a:off x="-6779" y="6453336"/>
            <a:ext cx="3786691" cy="365125"/>
          </a:xfrm>
        </p:spPr>
        <p:txBody>
          <a:bodyPr/>
          <a:lstStyle/>
          <a:p>
            <a:r>
              <a:rPr lang="tr-TR" sz="1200" b="1" dirty="0" smtClean="0"/>
              <a:t>ÇANKAYA REHBERLİK VE ARAŞTIRMA MERKEZİ</a:t>
            </a:r>
            <a:endParaRPr lang="tr-TR" sz="1200" b="1" dirty="0"/>
          </a:p>
        </p:txBody>
      </p:sp>
      <p:pic>
        <p:nvPicPr>
          <p:cNvPr id="6" name="Resim 5"/>
          <p:cNvPicPr>
            <a:picLocks noChangeAspect="1"/>
          </p:cNvPicPr>
          <p:nvPr/>
        </p:nvPicPr>
        <p:blipFill>
          <a:blip r:embed="rId3" cstate="print"/>
          <a:stretch>
            <a:fillRect/>
          </a:stretch>
        </p:blipFill>
        <p:spPr>
          <a:xfrm>
            <a:off x="179512" y="87708"/>
            <a:ext cx="1198240" cy="1158559"/>
          </a:xfrm>
          <a:prstGeom prst="rect">
            <a:avLst/>
          </a:prstGeom>
        </p:spPr>
      </p:pic>
    </p:spTree>
    <p:extLst>
      <p:ext uri="{BB962C8B-B14F-4D97-AF65-F5344CB8AC3E}">
        <p14:creationId xmlns:p14="http://schemas.microsoft.com/office/powerpoint/2010/main" xmlns="" val="3798706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27584" y="2204864"/>
            <a:ext cx="7408333" cy="753533"/>
          </a:xfrm>
        </p:spPr>
        <p:txBody>
          <a:bodyPr>
            <a:normAutofit/>
          </a:bodyPr>
          <a:lstStyle/>
          <a:p>
            <a:pPr marL="0" indent="0" algn="ctr">
              <a:buNone/>
            </a:pPr>
            <a:r>
              <a:rPr lang="tr-TR" sz="3000" dirty="0" smtClean="0"/>
              <a:t>Evden </a:t>
            </a:r>
            <a:r>
              <a:rPr lang="tr-TR" sz="3000" dirty="0"/>
              <a:t>Kaçma</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83768" y="2924942"/>
            <a:ext cx="4011613" cy="3017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Altbilgi Yer Tutucusu 3"/>
          <p:cNvSpPr>
            <a:spLocks noGrp="1"/>
          </p:cNvSpPr>
          <p:nvPr>
            <p:ph type="ftr" sz="quarter" idx="11"/>
          </p:nvPr>
        </p:nvSpPr>
        <p:spPr>
          <a:xfrm>
            <a:off x="-6779" y="6453336"/>
            <a:ext cx="3786691" cy="365125"/>
          </a:xfrm>
        </p:spPr>
        <p:txBody>
          <a:bodyPr/>
          <a:lstStyle/>
          <a:p>
            <a:r>
              <a:rPr lang="tr-TR" sz="1200" b="1" dirty="0" smtClean="0"/>
              <a:t>ÇANKAYA REHBERLİK VE ARAŞTIRMA MERKEZİ</a:t>
            </a:r>
            <a:endParaRPr lang="tr-TR" sz="1200" b="1" dirty="0"/>
          </a:p>
        </p:txBody>
      </p:sp>
      <p:pic>
        <p:nvPicPr>
          <p:cNvPr id="6" name="Resim 5"/>
          <p:cNvPicPr>
            <a:picLocks noChangeAspect="1"/>
          </p:cNvPicPr>
          <p:nvPr/>
        </p:nvPicPr>
        <p:blipFill>
          <a:blip r:embed="rId3" cstate="print"/>
          <a:stretch>
            <a:fillRect/>
          </a:stretch>
        </p:blipFill>
        <p:spPr>
          <a:xfrm>
            <a:off x="179512" y="87708"/>
            <a:ext cx="1198240" cy="1158559"/>
          </a:xfrm>
          <a:prstGeom prst="rect">
            <a:avLst/>
          </a:prstGeom>
        </p:spPr>
      </p:pic>
    </p:spTree>
    <p:extLst>
      <p:ext uri="{BB962C8B-B14F-4D97-AF65-F5344CB8AC3E}">
        <p14:creationId xmlns:p14="http://schemas.microsoft.com/office/powerpoint/2010/main" xmlns="" val="536195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971600" y="3140968"/>
            <a:ext cx="7408333" cy="825541"/>
          </a:xfrm>
        </p:spPr>
        <p:txBody>
          <a:bodyPr>
            <a:normAutofit/>
          </a:bodyPr>
          <a:lstStyle/>
          <a:p>
            <a:pPr marL="0" indent="0" algn="ctr">
              <a:buNone/>
            </a:pPr>
            <a:r>
              <a:rPr lang="tr-TR" sz="3000" dirty="0" smtClean="0"/>
              <a:t>Okuldan </a:t>
            </a:r>
            <a:r>
              <a:rPr lang="tr-TR" sz="3000" dirty="0"/>
              <a:t>kaçma</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84168" y="260648"/>
            <a:ext cx="2762250" cy="22322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Altbilgi Yer Tutucusu 3"/>
          <p:cNvSpPr>
            <a:spLocks noGrp="1"/>
          </p:cNvSpPr>
          <p:nvPr>
            <p:ph type="ftr" sz="quarter" idx="11"/>
          </p:nvPr>
        </p:nvSpPr>
        <p:spPr>
          <a:xfrm>
            <a:off x="-6779" y="6453336"/>
            <a:ext cx="3786691" cy="365125"/>
          </a:xfrm>
        </p:spPr>
        <p:txBody>
          <a:bodyPr/>
          <a:lstStyle/>
          <a:p>
            <a:r>
              <a:rPr lang="tr-TR" sz="1200" b="1" dirty="0" smtClean="0"/>
              <a:t>ÇANKAYA REHBERLİK VE ARAŞTIRMA MERKEZİ</a:t>
            </a:r>
            <a:endParaRPr lang="tr-TR" sz="1200" b="1" dirty="0"/>
          </a:p>
        </p:txBody>
      </p:sp>
      <p:pic>
        <p:nvPicPr>
          <p:cNvPr id="6" name="Resim 5"/>
          <p:cNvPicPr>
            <a:picLocks noChangeAspect="1"/>
          </p:cNvPicPr>
          <p:nvPr/>
        </p:nvPicPr>
        <p:blipFill>
          <a:blip r:embed="rId3" cstate="print"/>
          <a:stretch>
            <a:fillRect/>
          </a:stretch>
        </p:blipFill>
        <p:spPr>
          <a:xfrm>
            <a:off x="179512" y="87708"/>
            <a:ext cx="1198240" cy="1158559"/>
          </a:xfrm>
          <a:prstGeom prst="rect">
            <a:avLst/>
          </a:prstGeom>
        </p:spPr>
      </p:pic>
    </p:spTree>
    <p:extLst>
      <p:ext uri="{BB962C8B-B14F-4D97-AF65-F5344CB8AC3E}">
        <p14:creationId xmlns:p14="http://schemas.microsoft.com/office/powerpoint/2010/main" xmlns="" val="1223475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115616" y="2980225"/>
            <a:ext cx="7408333" cy="609517"/>
          </a:xfrm>
        </p:spPr>
        <p:txBody>
          <a:bodyPr>
            <a:normAutofit/>
          </a:bodyPr>
          <a:lstStyle/>
          <a:p>
            <a:pPr marL="0" indent="0" algn="ctr">
              <a:buNone/>
            </a:pPr>
            <a:r>
              <a:rPr lang="tr-TR" sz="3000" dirty="0"/>
              <a:t>Sokakta çalışma</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3029180"/>
            <a:ext cx="2664296" cy="37117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Altbilgi Yer Tutucusu 3"/>
          <p:cNvSpPr>
            <a:spLocks noGrp="1"/>
          </p:cNvSpPr>
          <p:nvPr>
            <p:ph type="ftr" sz="quarter" idx="11"/>
          </p:nvPr>
        </p:nvSpPr>
        <p:spPr>
          <a:xfrm>
            <a:off x="5357309" y="6453336"/>
            <a:ext cx="3786691" cy="365125"/>
          </a:xfrm>
        </p:spPr>
        <p:txBody>
          <a:bodyPr/>
          <a:lstStyle/>
          <a:p>
            <a:r>
              <a:rPr lang="tr-TR" sz="1200" b="1" dirty="0" smtClean="0"/>
              <a:t>ÇANKAYA REHBERLİK VE ARAŞTIRMA MERKEZİ</a:t>
            </a:r>
            <a:endParaRPr lang="tr-TR" sz="1200" b="1" dirty="0"/>
          </a:p>
        </p:txBody>
      </p:sp>
      <p:pic>
        <p:nvPicPr>
          <p:cNvPr id="6" name="Resim 5"/>
          <p:cNvPicPr>
            <a:picLocks noChangeAspect="1"/>
          </p:cNvPicPr>
          <p:nvPr/>
        </p:nvPicPr>
        <p:blipFill>
          <a:blip r:embed="rId3" cstate="print"/>
          <a:stretch>
            <a:fillRect/>
          </a:stretch>
        </p:blipFill>
        <p:spPr>
          <a:xfrm>
            <a:off x="179512" y="87708"/>
            <a:ext cx="1198240" cy="1158559"/>
          </a:xfrm>
          <a:prstGeom prst="rect">
            <a:avLst/>
          </a:prstGeom>
        </p:spPr>
      </p:pic>
    </p:spTree>
    <p:extLst>
      <p:ext uri="{BB962C8B-B14F-4D97-AF65-F5344CB8AC3E}">
        <p14:creationId xmlns:p14="http://schemas.microsoft.com/office/powerpoint/2010/main" xmlns="" val="3443286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2675467"/>
            <a:ext cx="7408333" cy="609517"/>
          </a:xfrm>
        </p:spPr>
        <p:txBody>
          <a:bodyPr>
            <a:normAutofit/>
          </a:bodyPr>
          <a:lstStyle/>
          <a:p>
            <a:pPr marL="0" indent="0" algn="ctr">
              <a:buNone/>
            </a:pPr>
            <a:r>
              <a:rPr lang="tr-TR" sz="3000" dirty="0"/>
              <a:t>Madde veya alkol kullanma</a:t>
            </a:r>
          </a:p>
        </p:txBody>
      </p:sp>
      <p:pic>
        <p:nvPicPr>
          <p:cNvPr id="1331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16216" y="4229644"/>
            <a:ext cx="2143125" cy="2143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31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16203" y="332656"/>
            <a:ext cx="2343150" cy="21602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Altbilgi Yer Tutucusu 3"/>
          <p:cNvSpPr>
            <a:spLocks noGrp="1"/>
          </p:cNvSpPr>
          <p:nvPr>
            <p:ph type="ftr" sz="quarter" idx="11"/>
          </p:nvPr>
        </p:nvSpPr>
        <p:spPr>
          <a:xfrm>
            <a:off x="-6779" y="6453336"/>
            <a:ext cx="3786691" cy="365125"/>
          </a:xfrm>
        </p:spPr>
        <p:txBody>
          <a:bodyPr/>
          <a:lstStyle/>
          <a:p>
            <a:r>
              <a:rPr lang="tr-TR" sz="1200" b="1" dirty="0" smtClean="0"/>
              <a:t>ÇANKAYA REHBERLİK VE ARAŞTIRMA MERKEZİ</a:t>
            </a:r>
            <a:endParaRPr lang="tr-TR" sz="1200" b="1" dirty="0"/>
          </a:p>
        </p:txBody>
      </p:sp>
      <p:pic>
        <p:nvPicPr>
          <p:cNvPr id="7" name="Resim 6"/>
          <p:cNvPicPr>
            <a:picLocks noChangeAspect="1"/>
          </p:cNvPicPr>
          <p:nvPr/>
        </p:nvPicPr>
        <p:blipFill>
          <a:blip r:embed="rId4" cstate="print"/>
          <a:stretch>
            <a:fillRect/>
          </a:stretch>
        </p:blipFill>
        <p:spPr>
          <a:xfrm>
            <a:off x="179512" y="87708"/>
            <a:ext cx="1198240" cy="1158559"/>
          </a:xfrm>
          <a:prstGeom prst="rect">
            <a:avLst/>
          </a:prstGeom>
        </p:spPr>
      </p:pic>
    </p:spTree>
    <p:extLst>
      <p:ext uri="{BB962C8B-B14F-4D97-AF65-F5344CB8AC3E}">
        <p14:creationId xmlns:p14="http://schemas.microsoft.com/office/powerpoint/2010/main" xmlns="" val="38680260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2675467"/>
            <a:ext cx="7408333" cy="609517"/>
          </a:xfrm>
        </p:spPr>
        <p:txBody>
          <a:bodyPr>
            <a:normAutofit/>
          </a:bodyPr>
          <a:lstStyle/>
          <a:p>
            <a:pPr marL="0" indent="0" algn="ctr">
              <a:buNone/>
            </a:pPr>
            <a:r>
              <a:rPr lang="tr-TR" sz="3000" dirty="0"/>
              <a:t>Suça İtilme</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32040" y="4221088"/>
            <a:ext cx="4033044" cy="2447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Altbilgi Yer Tutucusu 3"/>
          <p:cNvSpPr>
            <a:spLocks noGrp="1"/>
          </p:cNvSpPr>
          <p:nvPr>
            <p:ph type="ftr" sz="quarter" idx="11"/>
          </p:nvPr>
        </p:nvSpPr>
        <p:spPr>
          <a:xfrm>
            <a:off x="-6779" y="6453336"/>
            <a:ext cx="3786691" cy="365125"/>
          </a:xfrm>
        </p:spPr>
        <p:txBody>
          <a:bodyPr/>
          <a:lstStyle/>
          <a:p>
            <a:r>
              <a:rPr lang="tr-TR" sz="1200" b="1" dirty="0" smtClean="0"/>
              <a:t>ÇANKAYA REHBERLİK VE ARAŞTIRMA MERKEZİ</a:t>
            </a:r>
            <a:endParaRPr lang="tr-TR" sz="1200" b="1" dirty="0"/>
          </a:p>
        </p:txBody>
      </p:sp>
      <p:pic>
        <p:nvPicPr>
          <p:cNvPr id="6" name="Resim 5"/>
          <p:cNvPicPr>
            <a:picLocks noChangeAspect="1"/>
          </p:cNvPicPr>
          <p:nvPr/>
        </p:nvPicPr>
        <p:blipFill>
          <a:blip r:embed="rId3" cstate="print"/>
          <a:stretch>
            <a:fillRect/>
          </a:stretch>
        </p:blipFill>
        <p:spPr>
          <a:xfrm>
            <a:off x="179512" y="87708"/>
            <a:ext cx="1198240" cy="1158559"/>
          </a:xfrm>
          <a:prstGeom prst="rect">
            <a:avLst/>
          </a:prstGeom>
        </p:spPr>
      </p:pic>
    </p:spTree>
    <p:extLst>
      <p:ext uri="{BB962C8B-B14F-4D97-AF65-F5344CB8AC3E}">
        <p14:creationId xmlns:p14="http://schemas.microsoft.com/office/powerpoint/2010/main" xmlns="" val="16367881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2675467"/>
            <a:ext cx="7408333" cy="609517"/>
          </a:xfrm>
        </p:spPr>
        <p:txBody>
          <a:bodyPr>
            <a:normAutofit/>
          </a:bodyPr>
          <a:lstStyle/>
          <a:p>
            <a:pPr marL="0" indent="0" algn="ctr">
              <a:buNone/>
            </a:pPr>
            <a:r>
              <a:rPr lang="tr-TR" sz="3000" dirty="0" smtClean="0"/>
              <a:t>Şiddet eğilimi olan çocuklar</a:t>
            </a:r>
            <a:endParaRPr lang="tr-TR" sz="30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74776" y="3501008"/>
            <a:ext cx="4859883" cy="328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Altbilgi Yer Tutucusu 3"/>
          <p:cNvSpPr txBox="1">
            <a:spLocks/>
          </p:cNvSpPr>
          <p:nvPr/>
        </p:nvSpPr>
        <p:spPr>
          <a:xfrm>
            <a:off x="-6779" y="6453336"/>
            <a:ext cx="3786691" cy="365125"/>
          </a:xfrm>
          <a:prstGeom prst="rect">
            <a:avLst/>
          </a:prstGeom>
        </p:spPr>
        <p:txBody>
          <a:bodyPr vert="horz" lIns="91440" tIns="45720" rIns="91440" bIns="45720" rtlCol="0" anchor="ctr"/>
          <a:lstStyle>
            <a:defPPr>
              <a:defRPr lang="tr-TR"/>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b="1" smtClean="0"/>
              <a:t>ÇANKAYA REHBERLİK VE ARAŞTIRMA MERKEZİ</a:t>
            </a:r>
            <a:endParaRPr lang="tr-TR" sz="1200" b="1" dirty="0"/>
          </a:p>
        </p:txBody>
      </p:sp>
      <p:pic>
        <p:nvPicPr>
          <p:cNvPr id="6" name="Resim 5"/>
          <p:cNvPicPr>
            <a:picLocks noChangeAspect="1"/>
          </p:cNvPicPr>
          <p:nvPr/>
        </p:nvPicPr>
        <p:blipFill>
          <a:blip r:embed="rId3" cstate="print"/>
          <a:stretch>
            <a:fillRect/>
          </a:stretch>
        </p:blipFill>
        <p:spPr>
          <a:xfrm>
            <a:off x="179512" y="87708"/>
            <a:ext cx="1198240" cy="1158559"/>
          </a:xfrm>
          <a:prstGeom prst="rect">
            <a:avLst/>
          </a:prstGeom>
        </p:spPr>
      </p:pic>
    </p:spTree>
    <p:extLst>
      <p:ext uri="{BB962C8B-B14F-4D97-AF65-F5344CB8AC3E}">
        <p14:creationId xmlns:p14="http://schemas.microsoft.com/office/powerpoint/2010/main" xmlns="" val="35822288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27584" y="2924944"/>
            <a:ext cx="7408333" cy="681525"/>
          </a:xfrm>
        </p:spPr>
        <p:txBody>
          <a:bodyPr>
            <a:normAutofit/>
          </a:bodyPr>
          <a:lstStyle/>
          <a:p>
            <a:pPr marL="0" indent="0" algn="ctr">
              <a:buNone/>
            </a:pPr>
            <a:r>
              <a:rPr lang="tr-TR" sz="3000" dirty="0"/>
              <a:t>Riskli Cinsi Davranışlar</a:t>
            </a: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80112" y="259110"/>
            <a:ext cx="3371752" cy="22337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AutoShape 4" descr="data:image/jpeg;base64,/9j/4AAQSkZJRgABAQAAAQABAAD/2wCEAAkGBhQSERUSEhQVEhUUFxYVFxYWFBQVFxsaGxQVFRgeFRUYHCYeFxskGhcVHy8gIycpLS0sGR4xNTAqNSYrLSkBCQoKDgwOGg8PGiwkHyQsNC4pNSkvLCwvNCksLC8sMCwsNCwpKS8sLCksLCwsLCwpLCwqLC8sLCksLCwpLCwsLP/AABEIAN0A5AMBIgACEQEDEQH/xAAcAAEAAgMBAQEAAAAAAAAAAAAABgcDBAUBAgj/xABGEAACAQIEAgcDCAYJBAMAAAABAgMAEQQFEiEGMRMiQVFhcYEHkaEUIzJCUnKxwTNiorLR0iRTVHOCkpPC4RYXNGMVQ7P/xAAbAQEAAgMBAQAAAAAAAAAAAAAABAUBAwYCB//EADcRAAICAQEFBgQEBAcAAAAAAAABAgMRBAUSITFRE0FhcYGxMpHB4RQiofAGIyTRMzRCUmKC8f/aAAwDAQACEQMRAD8AvGlKUApSlAKUpQClKUApSlAKUpQClKUApSlAKUpQClKUApSlAKUpQClKUApSlAKUpQClKUApSlAKUpQClKUApSlAKUr4mmCKXYhVUFiTyAAuSfSgOfxFxHBgYGnxD6VGwHNmbsVF+sx/iTYAmqsxvHOOxg6VA+Hw5voCXBIuRdpRux58rD8arzjfi2XNcWZSSIUJWCPsVL8yPttYE+g5AVNOAIeljTDudkuAPAkt+JNap/m/Lkn6duldtuJ46nf4V4+mjcRzuZI2NtTG7KfvcyPOrPwuKDi4qnfaZgEwMUbQgNI7aiP/AFj6Xlc2APge6pfwBngliQg3DKCK815i91vJ71jhdFXxjut813ea+TyTqleA17W8rRSlKAUpSgFKUoBSlKAUpSgFKUoBSlKAUpSgNDCZykk80C3LYfo9Zt1byKXAB7SFsT94VyuM8ykiOCEbFelxsET27UKyMR5HSAaj+V5pio8bmXyXCfKg2KQFziI4VUjCwCx1AsfQW3rU4nxmYS4vLIpoYINWLEqFJnn/AEcbFw40IPoM+4PuoZJZiczkGbQQBj0TYSeRk2sWWWFVPfsCR6mu9hsUkih42V0bcMrBlPZsRsaieHIkz6U/2fAxp5NLOz/uoK1eD8zXCYfMY22XAYnFMq9ohI+Up6HU9qGDcyziDE4jNpo41/oOHjaJ3stmxAKMQrc7qG025bG+9ql9R32fZeYsvg17ySr8olPaZJj0r39Wt6VIqAVHPaMGOV4sJzMLjbuOzfs3qR1r4/CiSN423V1ZT5EEH4GjMxwmsn5hyrKbbmpRlOM6CRXHIcx4VjxeBMMjRMLFGKn07fXn614iVUSslvZPoFemqVO5zTRkzvMGxUjPLvq2A7Ao5AeX8a6nsykaNzEeSsbeROr8zXGmjtvXe9nMBeUydhO3kNhUjTNyk2VO2o1wogo8HyXkv2i44jsK+6+IhsK+6nnKEV4n40fDStHDh2xPQxfKMRpcLoiJKrpuDrkOl207bId9xUjwWNSaNJYzqSRVdW71YBgfcag2QyY6ZsRjcNHg2ixcrFTM86v0cX9Hj2VWBVljLgbfpDWb2bRYkQtA80XR4SeXD9GkTFgFe6r0rPuoVlt1AbWub0BoZ/nkyYHOZI5nVosUEjYMboOiwgKpf6O7Py7STz3rp/8ARWLgUPg8yxLSAX6PGMMRE57m6oaO/epuKjePlD5LipDyxeYvc/qtmCR/uRgVbVDJweEuJ/lcbiRDBiIG6PEQk3KPzBB+sjDdW7R5Vys346kfEtgcth+U4iPaWSQlMPD99ubn9VfQmxA8xEHR5/E0RF8Rg5enQd0UidE7DvJYqD+qRW/nPs5wGKlaaaAGVrXdXkjY2FgeowF7AC/gKA18p4czATpPicx1hb6sPHh0SIgg7XJ1GxsdRF9qltVzjcJNlGIwphxMs+GxE8eHbDTv0rLrJAaBz1rL2r/HaxqGBSlKAUpSgFKUoBQ0pQEU4FN5cyPInMJQf8MMCj4C9eZsvSZzglv+hw+Lnt4sYYB8GapLhsBHGXMaKhlfpHIFtTaVXUe82VR6VmKC97bja/bvz/AUBBuF8YGzzNVAYkJhBqsNI0xEEHe9yWNtuw1wOPEdMdiMHHe+bx4RFIGwKSmKa/h0G5q0MPlsUbySJGiPKQZHVQGcgaRrI3Nh3184jKonljmeNWkh1dG5HWXWNLaT4jagNlFAAA2A2HlX1SlAKGlRjjvij5LDoQ/PSghf1R2t+Q8fI15lJRWWbqKZXWKuHNlde0DPYGzLoIx1gul3v1TIPqjxC7E94t2Vz0So5nmALfOLcMDe/be9wffXdyXHiaIPyYbMO5hz9O0eBqqu/N+dep2emUqP6ebzjk/D7GzPhw6Mp21Ai4qeezrAqsYta9QZmrtcI530UoQnZuXnXvS2bst195C2tpXbX2kecfb7FuCuZxNDM+DxCYf9M0Uix7heuVIU3OwsTet7DzalBFZatDkzVyvL1ghjhQWWJEjUeCqFH4Vz8ryNocXi59S6MT0DBBe4dEZHY9nWHR8vs12qUBVs3B2PXJI8MFWWdcSJ2iDRgaPlDS6Vc2W+ohjc9pG+wqSrmWazDSmEgwV/rzYjpyPuxQqAx82AqW0oCI4TgdoIsVJHO8uPxMTqcVLYENpOgIoFo0DW2APIc7AVrwZznAjVBl0IcAL0j44MuwtdgF1Hv51NqUBEMh4Ml+UjHZjMuIxKgiJEBWCAHn0SncsR9Y7/AI1L6UoBSlKAUpSgFKUoBSlKAUpSgFKUoBSlKA18fjlhjaWQ2VAWJ/h49lUbnebviZ3mfmx2H2VH0VHkPjc9tS/2n8Q6nGEQ7JZpLdrc1X0G/mR3VAqrtRZvPdXcdjsbR9lX20ucuXl9/wCx4wvsa52UBkxLqguhFnt9rmCPLkfM91bWNxBVer9JjpUePf6c6nvs+4RAQMwuTvvWaKt5PPI17X1qqnCMPiXF+XT1/fMirvWEykG42I3ru8Z5IcNNsOo9yvge0fn6+FR2org4PDLnTzhdWpx5MtrgjP8ApogCdxsfOpdVHcM5uYJgb9VrA/kaufL8UHQEVaU2b8cnFbR0n4W5xXwvivLp6G1SlK3FcKUrh8W56+FiV0VWLOFOq9raWbs7drVlJt4R4smq4uUuSOtisYkS65GVFFhdiAN+W5rKDUP47xAlwMUq/RZ0YeRR+fvrafFlso1g2Pye1/ELoP4Gve5wT8cGj8R+eUeiySelRzgGQnBLfsZwPLUT+dSINevMlhtG6qfaQUuqPaUpXk2ClKUApSlAK8JpeuBxjORGi/aJJ9B/Ej3VH1N6oqlZjODDeEdubEqlgzBdRsLkC58Ky1Fs062Jw8fPSI7++5+AFd3CZokkjxre8fM9h3I29RWmnVqyyUHww8LxeMv5GEzcpSlTj0K0s5zDoIJJtJYopYAC9z2eneewXrdr4lS4IrDPUWlJNrKPz9iJ2dmdzqZiWY95JufjWOpNxlwucPIZEHzbHkPqk/l+FQ/GXa0S85Nj4L2+/l76quylv7rO/Wuq/D9vHkl+vQ6PCmVHFYjXbqLsvl2n1/hV55VgRGgA7qi/AfDwijBt2VNQKtIxUVhHB22ytm5y5s4XF2RDEwMv1hup7mHL+HrVLyRlSVIsQSCD2EbGv0Ky3qqfaLkHRSidR1ZNm8G7D6j4jxqNqa8reRe7E1e5N0S5Pl5/chkkgUEnYDc1aPs8zRniUG/Ic6qpcK08ywr9EEFvHuH5+6ru4UyYQxAW7Kzpobsd595q21qlbaqo8o+/2JBSlKlFEK43FuVmfCuq7svXXzXe3qLj1rs0rKeHk8TgpxcX3la5Xieny2bDn6cHzqeKhtRt5dYf4hX3l+ZXymeO+8bBR913Uj4l608+Q4LHOY7AMCwBHVKuCGUjuvqHoK4CSkKVBIVrahfY23F++xqeo7yz6nOSudb3XzScX5dxPeHMx+T5W8p2IMmnxYnSv7VdHgHCFMIGbnI7SeNjZQT56b+tV6cxeSKLDbBVckWvuztsW8rkDzNXFh4AiKi7BQFHkBYVotW6vNlhopdrJPujFL1fP2MlKUqMWwpSlAKUpQEanmKZgCeTBV9Cth+1Xzxo36MeDn92snF2Ht0cy7FTpv8AtL7iD765efZqs5QqD1V38za4HlauX1lnZQvpk+LkmvVpv5YNb4ZRsxz3xxY8k1e5YyPyrZ4PFzK57dPvJYmo8uJILHtYEE+fP86lXCCfMse9z+6orXs6ztdSvOUvmsGI8WdylKV1htFK5OFzvVNiEIAWAKdXadiWv7q5OR8Svoi6S8jYiZwNwNKjSNgBuAx5edRnqq00uuf0ePckrTWNN9Mfqs+xIMyy5ZUKsAQRbeoNh/Z8qTBgLgd+/bVi15pqRhZyaFOSju54GHB4cIoArPSlZPIrm57lK4iFo2GzD1HaCPEGulSjWTMZOLTXNEIybgtYpdVqmsaWFq9tXtA3nixSlcHh7iFp5sTG4Vehey2vfTdl61zvut/WvEpqLSfee41ylGUlyXP14GHjDMsVAFeAKYwDrOnUQfEdi27R8Kw8PcdxzWSe0UnYeSN5E/RPgffWjlHF7jD4rEzHpFWQLGmy/S5KDblYr38jWrxDwjriXFYdNOpQ7wje1wGOgeF9x7u6tlF1Vy3e8ia7S6nSydkXlcmvRPh8/wD00vaFiQ+LsLHRGqm3fdm/BhUZpSrOK3Vg5a2ztJufUyQPpZW7iD7iDV4CqMC32HM7CrxhWygHcgAfCo2p7i22V/r9PqfdKUqIXQpSlAKUpQHG4r/8f/Ev51DKm/E8d8O3gVP7Q/jUIrkNtL+oXkvqap8xUx4SPzB++34LUOrewOcSQqyoQA297XIPLaomz9THT3b8+WGYi8MnhlF7XF+64v7qj+ezmDFQTkno2BhfuFzcH8/8NaGA4beYdI7adW4uCzHxO4rY4pw3RYHQzGQ61AY8x1r/AIAiui/E3W1Ocq91Linnp4c+JN0j3rVFrg+HzORi80WNset+tKQi27d2Db+ANe8JRGXERm3Uw8Z97Fj+87f5ajFSHhzPkwsMp+lIzKFXwCncnuBJqspvU7U5vCWX+rl7nQ3UOFTUOLeF+ij7Fi1Hcx42hjw886hpBh5egddlOrUqmxPZ1ufhXRyPpjEGxBBdutpChdIPIbdtVZxdN8mnzDDN9DFCOdPv61k+Pzg9BXW0YsSeCk0+njOxwfHHTpniXEjggEbg7g19VXfsfzbXFNCxJZXEgJJNwyhbb9xT41YlJx3Xg0X1Oqbg+4V4TXtczPzaMHudT+NRtTd2FUrMZwsniEd+Siby4lS5QHrKAT61kBvyriSYjS+Jf9VAPMiwrfwLLGkcZNmI5dvefKomn1vaTcZY7+P/AHcYr1wzZOrCyvD2yzdqrsXmJwmPxVwbSCVf841offb3mpMfaRhtZQiSwJGvSCNja9tWq3pUL4xzRMRimkiN10ooNiL2G5sd+23pXnWXwcU4S4plvs7S2RnKNsXutfVGDAuZEiwi/wD2T6m9VSNfcOkNT7PuInEyYPCW6ViAzWBCDny5Xtue4eJ2rHD4hkYOhKspuCOYNWT7PMqCwnENvJMW6x3OkMRz8WBJPbt3VH0cpSe5Hhnm/BdCZtGEK0rZcUs4XWT6+CwZuJOCUxBMkZEUp57dVvvAcj4j1vVeZplj4eVopLalty3BB3BB7quqoF7TMJ1oZe8Mh9LMv4tXS02PO6z59r9LDcdsVh95CY5CpDDmpBHmDcVd2FnDorjk6hh5EAj8ao+rR4CzHpMIFPOIlD5c1+Bt6V71EeCZH2XZibh1+hJKUpUMvxSlKAUpSgPieEOpU8mBB9Raq6xEBR2Q81JB9KsioFnj3xEh/Wt7gB+Vc9tyEdyE+/OPQ1zNKNLkAcyQB6m1SrL+E1UhpTrI+qNl9e0/Co1gf0sf30/eFWLUbY+lqt3pzWccjEFkVweNoNWEY/ZZG/a0/g1d6uDxriNOEYfbKr8dR+Cmuh1WOwnnoybpc9tDHVFb138nyRkT5ZLG7pH11iRdUkndZfs3sfTurj4GPVLGp5M6A+rAVb9UezdNG2TnPuLzaGplUlGPfz8iGZT7VMLKdEuvDNy+cHV9WH0T94Cq/wDaJxBFi8UHhuVRBHqIsGIZ2uo5263bVscR8IYfGKRIgD26sqizju3+sPA7VRWbZVJhpmhlGllPoR2Mvep7DXYUqLeUR9AqZTcoZT6Hd9mV/wD5KG3dJq8ujb89Pwq86pf2SyWzC3fDIPih/KrorXf8RF2m/wCd6GvjMYI11EMR+qL28T3VpZri0fDkgg6rAd97g8u+uqRUZzbJjHd03Tu7V/4rntrT1FdU3Bb0Wmn1Xj4r2I+nUJSWeDyc1Zj33BtcdhtyvUnyiEkdK+7v8F7AO4dtRYCpth4tKKvcAPcLVR/w7W7LJSlxUeXm8/f5sla14iku818wyeKdSssasD22sR4hhuDVRZ9k7YadojuBup71PI/kfEGrpqtfaaP6TGf/AFf72/jXSbQri69/vRu2RdNW9nng0RKKIswVRdmIUDvJNh8au7LcEIYkiHJFC+dhufU71TuQSacVAT2Sx/vgVdda9mxWJSN+25vMI93MVF/aJh9WE1fYkU++6f7hUorgcdf+DJ5x/wD6JVzX8SOW1SzTPyZVNSv2dZhoxJjPKVf2l6w+GuopW1lmM6KaOX7Dq3oDv8L1YTW9Fo5iizs7Iy6MuuleA17VYdeKUpQClKUAqu8we8sh73f941YlVrI1yT3kn41zu3X+WC8/oa5mTBfpE++v7wqxqrjCmzp95f3hVj02F8M/T6iAqJe0Ob5uJe9y3uW3+6pbUG9ocnzkS9ysfeQPyqz2jLGnl6e5ZbPjnUR/fcRzKf08X95H++tW5VNwyaWDfZIb3G/5VcatcX76hbIfCa8iZtZcYvzPaiXtOypZcBI+kF4dMim24AYB9+7SSfQVLa1c1wfSwSxf1kbp/mUj86vovDTKqme5NS6MoLhXMvk+MglvYLIob7rdRv2WNfoevzHbvr9AcFZz8pwUUhN2C6H++vVN/Owb1qRqI8mW21K/hs9DuVq5mfmZPun8K2q52fSWhbxIHxv+VVesnuaeyXSL9ioqWZpeJHstW8yD9YfjeplUQyn9Mnn+RqX1Rfw2v5E3/wAvoiXrvjXkKrn2nr89Ce9GHub/AJqxqrz2ov8AOQDuVz72X+FXWu/wX6e5s2V/mY+vsQqOTSQw+qQfcb1e6NcAjt3qhrVdmRT68NC3fEh9dIv8aibNfGSLHbceEJef0N6uFxvHfAy27NB90ik13a084w3SQSp9qNx6lTb41dReGmctdHerlHqmUtSgNKszkC5OHcT0mFhbtMag+YGk/EGujUd4Cm1YJB9lnX9sn86kVVk1iTR11Et6uL8EKUpXk3ClKUB8StZSe4E/Cq2FWTNHqUryuCPeLVGv+jD/AFo/yH+aqLa2lu1Dh2cc4z08Op4kmyOK1jfu3qygajH/AEYf60f5D/NUjwsRVFUnUVABNrXsLcqbJ012nc1ZHGcdO7PRiKaMtQL2gn5+P+7/ANx/hU9qP8RcLHFSK4kCaV0206u0nvHfVhrqp20uMFllhobY1XKU3hFcVbuVNeCI98aH9gVE/wDt039eP9M/zVMMHBojRL30qq38gB+VQ9m6a2mUnNYz5EraOoqujFQeceZmpSlXJUH5z4gwvR4qeMcllkA8tZt8LVOvY1mfWnw55ECVfMEI/wCMfurezz2UNiMRLOMQqCRy2noibX8dYv7q3eEPZ02BxHTdOJBoZCojK8yp56z2r3VLnZGUMZL2/VU2Ubu9xx48yb1w+Jp9kTzY/gPxNdyuXmeTGV9WvTYAWtftJ7/GqHatVtumlXSst4+XqVOnlGNicjiZR+mTz/I1L64+CyAxur6727NNuwjvrsVG2JpLdNTKNqw2893RdDZq7I2STi+4VW3tNP8ASI/7r/e3/FWTUZ4p4OOMkVxKI9K6bFC1+sTz1Dvqy1dcrKnGPM2bOuhTepzeFxKrq3uCXvgYfAMPc7D8qjf/AGtb+0L/AKR/nqX8P5UcNh0hLa9OrrW082LcrnvqJoqLK5tyWFgsdp6um+pRrll56Po/A6NeMbA17XxMmpSAbXBF/MWq1OfKOvXlTcezBv7QP9I/z17/ANsW/tA/0j/PVh20Opy/4HUf7f1X9zo+zd74Vx3St8UQ1LK43C/D5wkboXEmptVwum3VA7z3V2ahWNOTaOg00ZQqjGXNClKV4JApSlAKVwOJc4kikhhieGEyLM7yzKXREiCX6odNyXXctYVh4O4hkxXTBjHNHGVCYmFJI4pb6tQVXJuVsLsrMp1CxuCKAktKUoBSlKAUqGY/inFsmKnw0UKw4RpVPyjpRJMYl1SdGFsI12IVm1X52AqYQyalDcrgH3i9AfdK4XE2byRNBFE8UTTNJeSZS6IkcTSMdIdL8gN2AF61eEOI5MS8ys0WIjj06MVAkkcTsSwZAHZtTLYEsjMvWtsRagJPSlKAUpXzI4UEnkASbAnl4Dc0B9UqPYfPsVMFeHBr0bAMHlxUS3Ui4ZOiWW9wQdyKkF6A9pXKyDM2mEwktqixE0WwsNIbVH69GyX8b11aAUpSgFK0s5zVcNh5cQ4JWJGkIFrkKL2F9rnlvWU4+Mc5EH+Nf40BsUrwGvaAUpSgFKUoBSlKAimbZVDiM1gEsay9DhZpLONSgvNCqHSerfqS72v7hW/xdnTYPC9JGhZi8UKWTWFMkixqxQEFgCwsoIubDa9x0RlidOcRY9IYxFe5tpDl+XK9yd6yY7ApNG0Uqh0cFWVhcEGgIblsOPEnyl5MSIY1dpIpxhGkmshIEUMKAQ78iZCewjtrQwU+ZY+OOaGWfD9IFlDsuGTDKrAMFSEo82I2P0mKBuYK8qmuW5H0LX6fESgCyrLIGCjzChn83LGsGH4WSN7xSzxRli5gSQCK5Oo6Rp1ICbnSjKu523NDJxMv4jxGLmmwsLKjRTTLLOEB6KNZCkaKrXV5n0k73Ci5IN1BmaLYAE3IHM238dtq08ryaLD9J0S6emleeQ3JJdzdjv6ADuArPjcN0kbx6nj1qV1o2l1uLXRuxh2GhgjmcznHSnBQ7wKw+WS/VsCD8njP1nbYP9lSR9JhaTfKF1aNS6yCwW41aQQCdPO1yBfxqOZbwEkKCJcTjOiHKMTiMDnyMSowvck2O5NzvXXyrIYMMCIIljLfSYC7t9+Rrs58STQHFz/KocTmWESVFkEUOKm0uNS/Tw0a3U9Um7E8vq1v8V5ycFg3mjTUV0IoC3Cl3WNSVBBKgsDYbnltzHRbLUM4xFj0ixtEDc20s6uduV7ou9ZcVhUlRo5FDo4KsrC4IIsQQeYtQEMyvC5g0yTGXErElzIk4wl5hY9WHDxL81c2szy6u8HnXOwWNzHMI0ngkxGG6QB0YjDR4aNTuBoZJJsS1uZOhSeRWppluQdCwInxEiLskckmpVHLnp1vYfbZqxJwsiOWilnhRmLtDHIBEWJ1MQCpaO5JJ0MoJJPMmhk4mD4jxGInmwUTL0kUzLJOEFoYljjA6puGmkfpNIOwAYkEKA0xjQhQCSxAALGwJIHMgAC58BWplmSRYdpmiWzTyGaQ3JJcgD0FgNq3ZY9SlbkXBFwSDuLbEbg+NDBC+D8glkwGFZ8bOEMEJEcQiiUAxqbFwhka3K+ocq2c8xsIkhMksvyXRJG0seIkEayoUCiZ4utdh0g1O9rpa12rZwHAWHjjWJmxE0aAKscuIlaPSBYAxAhGFuxgakMMCooVFCqosFUAAAcgANgKAr3hPPeinkhjWR0xGPIQzs/SCM5es2q73cj5oaQ++ki+9SjjLOHgw/zBX5RM8cMAIvd3cAnT2hU1uewBSTXmbcIRzP0qySQzdJHMsiaCVdI3hvpdSDeNypBFthyIrLlfC8cUnTu8mJnsV6aZgzBTzEaqAkSntCKL9t6A5vD+JxOLlfE/KOjgjnmgXDCJCGWJ2iLSyHrhyylgAQALCx3r6lwkmKlk6eeTC2Zkw0UcvRP1SV6Zwp+cLMCVRrpptcEsbdGPhlEneeGSWHpTqljRl6J3tbWUdTpfYXZCt7C961sdwPh5XdjcCUhpFIikV2CqlyJkcqdKqLqV5X570BHuIMNHj8vw8mIQGaSSDDHdrK5xSwzlEvYHqy72vYDuruZtleAwcQk+RQt1kjSOLDwl2Z2CqqAgC+/aRsCa34OFoEjgiQMqYeTpkGtmu/zly7NctdpGbnztWznGUriIwhZkKskiOltSOjBlZdQIO/YQQQSCN6AjTZhjYFw0zGEJM8MRwQiKuiyEC0Umq7vGpLMCoFkc2UCvjh3iLE5goWJ1jWMv006oDd+kbRFCr3XZNBdjfYgDckrIst4ejicyszzzEW6aVtTgE3KoAAsa8uqiqDYXvWXJcliwkIggXSilja5JuzFmJJ5kkmgITicsniTp8zEkwjYSNPh8c6iPSwOpMKEiVUA5i7va+7GrFFcM8HwNIZJOlmBfpRHLNJJCj31XSFjpHW3Fwbdlq7lAKUpQClKUApSlAKUpQClKUApSlAKUpQClKUApSlAKUpQClKUApSlAKUpQClKUApSlAKUpQ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nvGrpSpPr>
          <p:cNvPr id="6" name="Grup 5"/>
          <p:cNvGrpSpPr/>
          <p:nvPr/>
        </p:nvGrpSpPr>
        <p:grpSpPr>
          <a:xfrm>
            <a:off x="307974" y="4357476"/>
            <a:ext cx="2463825" cy="2169405"/>
            <a:chOff x="307975" y="4357476"/>
            <a:chExt cx="2171700" cy="2169405"/>
          </a:xfrm>
        </p:grpSpPr>
        <p:pic>
          <p:nvPicPr>
            <p:cNvPr id="1126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7975" y="4357476"/>
              <a:ext cx="2171700" cy="21694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Metin kutusu 4"/>
            <p:cNvSpPr txBox="1"/>
            <p:nvPr/>
          </p:nvSpPr>
          <p:spPr>
            <a:xfrm>
              <a:off x="368009" y="6157549"/>
              <a:ext cx="2111666" cy="369332"/>
            </a:xfrm>
            <a:prstGeom prst="rect">
              <a:avLst/>
            </a:prstGeom>
            <a:solidFill>
              <a:schemeClr val="bg1"/>
            </a:solidFill>
          </p:spPr>
          <p:txBody>
            <a:bodyPr wrap="square" rtlCol="0">
              <a:spAutoFit/>
            </a:bodyPr>
            <a:lstStyle/>
            <a:p>
              <a:endParaRPr lang="tr-TR" dirty="0"/>
            </a:p>
          </p:txBody>
        </p:sp>
      </p:grpSp>
      <p:sp>
        <p:nvSpPr>
          <p:cNvPr id="9" name="Altbilgi Yer Tutucusu 3"/>
          <p:cNvSpPr>
            <a:spLocks noGrp="1"/>
          </p:cNvSpPr>
          <p:nvPr>
            <p:ph type="ftr" sz="quarter" idx="11"/>
          </p:nvPr>
        </p:nvSpPr>
        <p:spPr>
          <a:xfrm>
            <a:off x="-6779" y="6453336"/>
            <a:ext cx="3786691" cy="365125"/>
          </a:xfrm>
        </p:spPr>
        <p:txBody>
          <a:bodyPr/>
          <a:lstStyle/>
          <a:p>
            <a:r>
              <a:rPr lang="tr-TR" sz="1200" b="1" dirty="0" smtClean="0"/>
              <a:t>ÇANKAYA REHBERLİK VE ARAŞTIRMA MERKEZİ</a:t>
            </a:r>
            <a:endParaRPr lang="tr-TR" sz="1200" b="1" dirty="0"/>
          </a:p>
        </p:txBody>
      </p:sp>
      <p:pic>
        <p:nvPicPr>
          <p:cNvPr id="10" name="Resim 9"/>
          <p:cNvPicPr>
            <a:picLocks noChangeAspect="1"/>
          </p:cNvPicPr>
          <p:nvPr/>
        </p:nvPicPr>
        <p:blipFill>
          <a:blip r:embed="rId4" cstate="print"/>
          <a:stretch>
            <a:fillRect/>
          </a:stretch>
        </p:blipFill>
        <p:spPr>
          <a:xfrm>
            <a:off x="179512" y="87708"/>
            <a:ext cx="1198240" cy="1158559"/>
          </a:xfrm>
          <a:prstGeom prst="rect">
            <a:avLst/>
          </a:prstGeom>
        </p:spPr>
      </p:pic>
    </p:spTree>
    <p:extLst>
      <p:ext uri="{BB962C8B-B14F-4D97-AF65-F5344CB8AC3E}">
        <p14:creationId xmlns:p14="http://schemas.microsoft.com/office/powerpoint/2010/main" xmlns="" val="3169225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http://t3.gstatic.com/images?q=tbn:ANd9GcQ9B9tkmJPYFqcjBuAgTAZxRBUIMQBNYJTHulL6ldxcCEI147VxEw"/>
          <p:cNvPicPr/>
          <p:nvPr/>
        </p:nvPicPr>
        <p:blipFill>
          <a:blip r:embed="rId2" cstate="print"/>
          <a:srcRect/>
          <a:stretch>
            <a:fillRect/>
          </a:stretch>
        </p:blipFill>
        <p:spPr bwMode="auto">
          <a:xfrm>
            <a:off x="0" y="-27384"/>
            <a:ext cx="9144000" cy="6885384"/>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39752" y="1388961"/>
            <a:ext cx="4665886" cy="4264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Altbilgi Yer Tutucusu 1"/>
          <p:cNvSpPr>
            <a:spLocks noGrp="1"/>
          </p:cNvSpPr>
          <p:nvPr>
            <p:ph type="ftr" sz="quarter" idx="11"/>
          </p:nvPr>
        </p:nvSpPr>
        <p:spPr>
          <a:xfrm>
            <a:off x="2117259" y="0"/>
            <a:ext cx="4722795" cy="365125"/>
          </a:xfrm>
        </p:spPr>
        <p:txBody>
          <a:bodyPr/>
          <a:lstStyle/>
          <a:p>
            <a:pPr algn="ctr"/>
            <a:r>
              <a:rPr lang="tr-TR" sz="1600" b="1" dirty="0" smtClean="0"/>
              <a:t>ÇANKAYA REHBERLİK VE ARAŞTIRMA MERKEZİ</a:t>
            </a:r>
            <a:endParaRPr lang="tr-TR" sz="1600" b="1" dirty="0"/>
          </a:p>
        </p:txBody>
      </p:sp>
      <p:pic>
        <p:nvPicPr>
          <p:cNvPr id="5" name="Resim 4"/>
          <p:cNvPicPr>
            <a:picLocks noChangeAspect="1"/>
          </p:cNvPicPr>
          <p:nvPr/>
        </p:nvPicPr>
        <p:blipFill>
          <a:blip r:embed="rId4" cstate="print"/>
          <a:stretch>
            <a:fillRect/>
          </a:stretch>
        </p:blipFill>
        <p:spPr>
          <a:xfrm>
            <a:off x="179512" y="87708"/>
            <a:ext cx="1198240" cy="1158559"/>
          </a:xfrm>
          <a:prstGeom prst="rect">
            <a:avLst/>
          </a:prstGeom>
        </p:spPr>
      </p:pic>
    </p:spTree>
    <p:extLst>
      <p:ext uri="{BB962C8B-B14F-4D97-AF65-F5344CB8AC3E}">
        <p14:creationId xmlns:p14="http://schemas.microsoft.com/office/powerpoint/2010/main" xmlns="" val="13538940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2420888"/>
            <a:ext cx="4131981" cy="3201219"/>
          </a:xfrm>
        </p:spPr>
        <p:txBody>
          <a:bodyPr>
            <a:normAutofit/>
          </a:bodyPr>
          <a:lstStyle/>
          <a:p>
            <a:r>
              <a:rPr lang="tr-TR" dirty="0" smtClean="0"/>
              <a:t>Etiketlenme</a:t>
            </a:r>
          </a:p>
          <a:p>
            <a:r>
              <a:rPr lang="tr-TR" dirty="0" smtClean="0"/>
              <a:t>Yalnızlık/dışlanma</a:t>
            </a:r>
          </a:p>
          <a:p>
            <a:r>
              <a:rPr lang="tr-TR" dirty="0" smtClean="0"/>
              <a:t>Okuldan atılma</a:t>
            </a:r>
          </a:p>
          <a:p>
            <a:r>
              <a:rPr lang="tr-TR" dirty="0" smtClean="0"/>
              <a:t>Sağlık sorunları</a:t>
            </a:r>
          </a:p>
          <a:p>
            <a:r>
              <a:rPr lang="tr-TR" dirty="0" smtClean="0"/>
              <a:t>Yasal sorunlar</a:t>
            </a:r>
          </a:p>
          <a:p>
            <a:r>
              <a:rPr lang="tr-TR" dirty="0" smtClean="0"/>
              <a:t>Sokakta yaşama</a:t>
            </a:r>
          </a:p>
          <a:p>
            <a:r>
              <a:rPr lang="tr-TR" dirty="0" smtClean="0"/>
              <a:t>Ruhsal sorunlar</a:t>
            </a:r>
          </a:p>
          <a:p>
            <a:endParaRPr lang="tr-TR" dirty="0"/>
          </a:p>
        </p:txBody>
      </p:sp>
      <p:sp>
        <p:nvSpPr>
          <p:cNvPr id="3" name="Başlık 2"/>
          <p:cNvSpPr>
            <a:spLocks noGrp="1"/>
          </p:cNvSpPr>
          <p:nvPr>
            <p:ph type="title"/>
          </p:nvPr>
        </p:nvSpPr>
        <p:spPr>
          <a:xfrm>
            <a:off x="1331640" y="482486"/>
            <a:ext cx="6995120" cy="1218464"/>
          </a:xfrm>
        </p:spPr>
        <p:txBody>
          <a:bodyPr>
            <a:noAutofit/>
          </a:bodyPr>
          <a:lstStyle/>
          <a:p>
            <a:r>
              <a:rPr lang="tr-TR" sz="2600" b="1" dirty="0"/>
              <a:t>RİSKLİ DAVRANIŞ GÖSTEREN ÇOCUKLARIN/ERGENLERİN KARŞILAŞTIKLARI SORUNLAR VE İHTİYAÇLARI</a:t>
            </a:r>
            <a:br>
              <a:rPr lang="tr-TR" sz="2600" b="1" dirty="0"/>
            </a:br>
            <a:endParaRPr lang="tr-TR" sz="2600" b="1" dirty="0"/>
          </a:p>
        </p:txBody>
      </p:sp>
      <p:sp>
        <p:nvSpPr>
          <p:cNvPr id="4" name="İçerik Yer Tutucusu 1"/>
          <p:cNvSpPr txBox="1">
            <a:spLocks/>
          </p:cNvSpPr>
          <p:nvPr/>
        </p:nvSpPr>
        <p:spPr>
          <a:xfrm>
            <a:off x="4572000" y="2060848"/>
            <a:ext cx="4131981" cy="4137323"/>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tr-TR" b="1" dirty="0" smtClean="0"/>
              <a:t>Sevgi, güven, ait olma</a:t>
            </a:r>
          </a:p>
          <a:p>
            <a:r>
              <a:rPr lang="tr-TR" b="1" dirty="0" err="1" smtClean="0"/>
              <a:t>Farkedilme</a:t>
            </a:r>
            <a:r>
              <a:rPr lang="tr-TR" b="1" dirty="0" smtClean="0"/>
              <a:t> </a:t>
            </a:r>
          </a:p>
          <a:p>
            <a:r>
              <a:rPr lang="tr-TR" b="1" dirty="0" smtClean="0"/>
              <a:t>Anlaşılma </a:t>
            </a:r>
            <a:r>
              <a:rPr lang="tr-TR" b="1" dirty="0"/>
              <a:t>ve kabul </a:t>
            </a:r>
            <a:r>
              <a:rPr lang="tr-TR" b="1" dirty="0" smtClean="0"/>
              <a:t>görme</a:t>
            </a:r>
          </a:p>
          <a:p>
            <a:r>
              <a:rPr lang="tr-TR" b="1" dirty="0" smtClean="0"/>
              <a:t>Kendini gerçekleştirme</a:t>
            </a:r>
          </a:p>
          <a:p>
            <a:r>
              <a:rPr lang="tr-TR" b="1" dirty="0" smtClean="0"/>
              <a:t>Yakınlık gösterilmesi</a:t>
            </a:r>
          </a:p>
          <a:p>
            <a:r>
              <a:rPr lang="tr-TR" b="1" dirty="0" smtClean="0"/>
              <a:t>Bilgi sahibi olma</a:t>
            </a:r>
          </a:p>
          <a:p>
            <a:r>
              <a:rPr lang="tr-TR" b="1" dirty="0" smtClean="0"/>
              <a:t>Özel eğitim</a:t>
            </a:r>
          </a:p>
          <a:p>
            <a:r>
              <a:rPr lang="tr-TR" b="1" dirty="0" smtClean="0"/>
              <a:t>Güvenli yer</a:t>
            </a:r>
          </a:p>
          <a:p>
            <a:r>
              <a:rPr lang="tr-TR" b="1" dirty="0" smtClean="0"/>
              <a:t>Psikolojik destek</a:t>
            </a:r>
            <a:endParaRPr lang="tr-TR" dirty="0"/>
          </a:p>
        </p:txBody>
      </p:sp>
      <p:sp>
        <p:nvSpPr>
          <p:cNvPr id="6" name="Altbilgi Yer Tutucusu 3"/>
          <p:cNvSpPr>
            <a:spLocks noGrp="1"/>
          </p:cNvSpPr>
          <p:nvPr>
            <p:ph type="ftr" sz="quarter" idx="11"/>
          </p:nvPr>
        </p:nvSpPr>
        <p:spPr>
          <a:xfrm>
            <a:off x="-6779" y="6453336"/>
            <a:ext cx="3786691" cy="365125"/>
          </a:xfrm>
        </p:spPr>
        <p:txBody>
          <a:bodyPr/>
          <a:lstStyle/>
          <a:p>
            <a:r>
              <a:rPr lang="tr-TR" sz="1200" b="1" dirty="0" smtClean="0"/>
              <a:t>ÇANKAYA REHBERLİK VE ARAŞTIRMA MERKEZİ</a:t>
            </a:r>
            <a:endParaRPr lang="tr-TR" sz="1200" b="1" dirty="0"/>
          </a:p>
        </p:txBody>
      </p:sp>
      <p:pic>
        <p:nvPicPr>
          <p:cNvPr id="7" name="Resim 6"/>
          <p:cNvPicPr>
            <a:picLocks noChangeAspect="1"/>
          </p:cNvPicPr>
          <p:nvPr/>
        </p:nvPicPr>
        <p:blipFill>
          <a:blip r:embed="rId2" cstate="print"/>
          <a:stretch>
            <a:fillRect/>
          </a:stretch>
        </p:blipFill>
        <p:spPr>
          <a:xfrm>
            <a:off x="155441" y="149565"/>
            <a:ext cx="1198240" cy="1158559"/>
          </a:xfrm>
          <a:prstGeom prst="rect">
            <a:avLst/>
          </a:prstGeom>
        </p:spPr>
      </p:pic>
    </p:spTree>
    <p:extLst>
      <p:ext uri="{BB962C8B-B14F-4D97-AF65-F5344CB8AC3E}">
        <p14:creationId xmlns:p14="http://schemas.microsoft.com/office/powerpoint/2010/main" xmlns="" val="4549593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1844824"/>
            <a:ext cx="8136903" cy="4425355"/>
          </a:xfrm>
        </p:spPr>
        <p:txBody>
          <a:bodyPr>
            <a:normAutofit/>
          </a:bodyPr>
          <a:lstStyle/>
          <a:p>
            <a:r>
              <a:rPr lang="tr-TR" b="1" dirty="0" smtClean="0">
                <a:solidFill>
                  <a:schemeClr val="tx1"/>
                </a:solidFill>
              </a:rPr>
              <a:t>Kişiliğine </a:t>
            </a:r>
            <a:r>
              <a:rPr lang="tr-TR" b="1" dirty="0">
                <a:solidFill>
                  <a:schemeClr val="tx1"/>
                </a:solidFill>
              </a:rPr>
              <a:t>saygı gösterin: </a:t>
            </a:r>
            <a:r>
              <a:rPr lang="tr-TR" dirty="0"/>
              <a:t>Çocuğun/gencin kendine has özellikleri, duygu ve düşünceleri olan bir birey olduğunu unutmayın.</a:t>
            </a:r>
          </a:p>
          <a:p>
            <a:r>
              <a:rPr lang="tr-TR" b="1" dirty="0">
                <a:solidFill>
                  <a:schemeClr val="tx1"/>
                </a:solidFill>
              </a:rPr>
              <a:t>Dinleyin: </a:t>
            </a:r>
            <a:r>
              <a:rPr lang="tr-TR" dirty="0"/>
              <a:t>Sizinle konuşmak istediği zaman onu dinleyin eğer o sırada meşgulseniz ne zaman onunla konuşabileceğinize dair bilgi verin. Dinlerken eleştirmeyin ve yargılamayın. </a:t>
            </a:r>
          </a:p>
          <a:p>
            <a:r>
              <a:rPr lang="tr-TR" b="1" dirty="0">
                <a:solidFill>
                  <a:schemeClr val="tx1"/>
                </a:solidFill>
              </a:rPr>
              <a:t>Dikkatli olun: </a:t>
            </a:r>
            <a:r>
              <a:rPr lang="tr-TR" dirty="0"/>
              <a:t>Sizi sinirlendirmek isteyebilir, tuzağa düşmeyin.</a:t>
            </a:r>
          </a:p>
          <a:p>
            <a:r>
              <a:rPr lang="tr-TR" b="1" dirty="0">
                <a:solidFill>
                  <a:schemeClr val="tx1"/>
                </a:solidFill>
              </a:rPr>
              <a:t>İstikrarlı olun: </a:t>
            </a:r>
            <a:r>
              <a:rPr lang="tr-TR" dirty="0"/>
              <a:t>Bir gün çok iyi, bir gün kötü olmayın. Hep aynı kalmaya çalışın.</a:t>
            </a:r>
          </a:p>
          <a:p>
            <a:endParaRPr lang="tr-TR" dirty="0"/>
          </a:p>
        </p:txBody>
      </p:sp>
      <p:sp>
        <p:nvSpPr>
          <p:cNvPr id="3" name="Başlık 2"/>
          <p:cNvSpPr>
            <a:spLocks noGrp="1"/>
          </p:cNvSpPr>
          <p:nvPr>
            <p:ph type="title"/>
          </p:nvPr>
        </p:nvSpPr>
        <p:spPr>
          <a:xfrm>
            <a:off x="1907704" y="338328"/>
            <a:ext cx="6779096" cy="1252728"/>
          </a:xfrm>
        </p:spPr>
        <p:txBody>
          <a:bodyPr>
            <a:normAutofit fontScale="90000"/>
          </a:bodyPr>
          <a:lstStyle/>
          <a:p>
            <a:r>
              <a:rPr lang="tr-TR" sz="3000" b="1" dirty="0"/>
              <a:t>ZOR ÇOCUKLARA </a:t>
            </a:r>
            <a:r>
              <a:rPr lang="tr-TR" sz="3000" b="1" dirty="0" smtClean="0"/>
              <a:t>YAKLAŞIMDA TEMEL İLKELER</a:t>
            </a:r>
            <a:r>
              <a:rPr lang="tr-TR" sz="3000" b="1" dirty="0"/>
              <a:t/>
            </a:r>
            <a:br>
              <a:rPr lang="tr-TR" sz="3000" b="1" dirty="0"/>
            </a:br>
            <a:endParaRPr lang="tr-TR" sz="3000" b="1" dirty="0"/>
          </a:p>
        </p:txBody>
      </p:sp>
      <p:sp>
        <p:nvSpPr>
          <p:cNvPr id="5" name="Altbilgi Yer Tutucusu 3"/>
          <p:cNvSpPr>
            <a:spLocks noGrp="1"/>
          </p:cNvSpPr>
          <p:nvPr>
            <p:ph type="ftr" sz="quarter" idx="11"/>
          </p:nvPr>
        </p:nvSpPr>
        <p:spPr>
          <a:xfrm>
            <a:off x="-6779" y="6453336"/>
            <a:ext cx="3786691" cy="365125"/>
          </a:xfrm>
        </p:spPr>
        <p:txBody>
          <a:bodyPr/>
          <a:lstStyle/>
          <a:p>
            <a:r>
              <a:rPr lang="tr-TR" sz="1200" b="1" dirty="0" smtClean="0"/>
              <a:t>ÇANKAYA REHBERLİK VE ARAŞTIRMA MERKEZİ</a:t>
            </a:r>
            <a:endParaRPr lang="tr-TR" sz="1200" b="1" dirty="0"/>
          </a:p>
        </p:txBody>
      </p:sp>
      <p:pic>
        <p:nvPicPr>
          <p:cNvPr id="6" name="Resim 5"/>
          <p:cNvPicPr>
            <a:picLocks noChangeAspect="1"/>
          </p:cNvPicPr>
          <p:nvPr/>
        </p:nvPicPr>
        <p:blipFill>
          <a:blip r:embed="rId2" cstate="print"/>
          <a:stretch>
            <a:fillRect/>
          </a:stretch>
        </p:blipFill>
        <p:spPr>
          <a:xfrm>
            <a:off x="179512" y="87708"/>
            <a:ext cx="1198240" cy="1158559"/>
          </a:xfrm>
          <a:prstGeom prst="rect">
            <a:avLst/>
          </a:prstGeom>
        </p:spPr>
      </p:pic>
    </p:spTree>
    <p:extLst>
      <p:ext uri="{BB962C8B-B14F-4D97-AF65-F5344CB8AC3E}">
        <p14:creationId xmlns:p14="http://schemas.microsoft.com/office/powerpoint/2010/main" xmlns="" val="2828812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1556792"/>
            <a:ext cx="8064895" cy="4824536"/>
          </a:xfrm>
        </p:spPr>
        <p:txBody>
          <a:bodyPr>
            <a:normAutofit lnSpcReduction="10000"/>
          </a:bodyPr>
          <a:lstStyle/>
          <a:p>
            <a:r>
              <a:rPr lang="tr-TR" b="1" dirty="0"/>
              <a:t>Sabırlı olun: </a:t>
            </a:r>
            <a:r>
              <a:rPr lang="tr-TR" dirty="0"/>
              <a:t>Davranışlarındaki düzelme uzun süre alacağından sabırlı olun.</a:t>
            </a:r>
          </a:p>
          <a:p>
            <a:r>
              <a:rPr lang="tr-TR" b="1" dirty="0">
                <a:solidFill>
                  <a:schemeClr val="tx1"/>
                </a:solidFill>
              </a:rPr>
              <a:t>Kötü davranışlar yerine iyi davranışlar üzerinde durun: </a:t>
            </a:r>
            <a:r>
              <a:rPr lang="tr-TR" dirty="0"/>
              <a:t>İyi davranışlarının fark edilmesine ihtiyacı vardır. </a:t>
            </a:r>
          </a:p>
          <a:p>
            <a:r>
              <a:rPr lang="tr-TR" b="1" dirty="0"/>
              <a:t>Yanlış bir davranış yaptığında onu değil, davranışını eleştirin:</a:t>
            </a:r>
            <a:r>
              <a:rPr lang="tr-TR" dirty="0"/>
              <a:t> “Sen çok kötüsün; insanlara vuruyorsun” yerine “vurmak kötü bir davranış” </a:t>
            </a:r>
            <a:r>
              <a:rPr lang="tr-TR" dirty="0" err="1"/>
              <a:t>diyin</a:t>
            </a:r>
            <a:r>
              <a:rPr lang="tr-TR" dirty="0"/>
              <a:t>. Olumlu davranışlarını överek bu davranışların daha sık ortaya çıkmasını teşvik edin.</a:t>
            </a:r>
          </a:p>
          <a:p>
            <a:r>
              <a:rPr lang="tr-TR" b="1" dirty="0"/>
              <a:t>Tutarlı davranın: </a:t>
            </a:r>
            <a:r>
              <a:rPr lang="tr-TR" dirty="0"/>
              <a:t>Bir davranışa karşı her zaman aynı tepkiyi vermeye çalışın. İçinde bulunduğunuz koşullara göre </a:t>
            </a:r>
          </a:p>
          <a:p>
            <a:r>
              <a:rPr lang="tr-TR" b="1" dirty="0"/>
              <a:t>Olumlu tarzda konuşun: </a:t>
            </a:r>
            <a:r>
              <a:rPr lang="tr-TR" dirty="0"/>
              <a:t>“Çayı oraya koyma” yerine “çayı oraya koymak yerine masa üstüne koy...”</a:t>
            </a:r>
          </a:p>
          <a:p>
            <a:endParaRPr lang="tr-TR" dirty="0"/>
          </a:p>
        </p:txBody>
      </p:sp>
      <p:sp>
        <p:nvSpPr>
          <p:cNvPr id="4" name="Altbilgi Yer Tutucusu 3"/>
          <p:cNvSpPr>
            <a:spLocks noGrp="1"/>
          </p:cNvSpPr>
          <p:nvPr>
            <p:ph type="ftr" sz="quarter" idx="11"/>
          </p:nvPr>
        </p:nvSpPr>
        <p:spPr>
          <a:xfrm>
            <a:off x="-6779" y="6453336"/>
            <a:ext cx="3786691" cy="365125"/>
          </a:xfrm>
        </p:spPr>
        <p:txBody>
          <a:bodyPr/>
          <a:lstStyle/>
          <a:p>
            <a:r>
              <a:rPr lang="tr-TR" sz="1200" b="1" dirty="0" smtClean="0"/>
              <a:t>ÇANKAYA REHBERLİK VE ARAŞTIRMA MERKEZİ</a:t>
            </a:r>
            <a:endParaRPr lang="tr-TR" sz="1200" b="1" dirty="0"/>
          </a:p>
        </p:txBody>
      </p:sp>
      <p:pic>
        <p:nvPicPr>
          <p:cNvPr id="5" name="Resim 4"/>
          <p:cNvPicPr>
            <a:picLocks noChangeAspect="1"/>
          </p:cNvPicPr>
          <p:nvPr/>
        </p:nvPicPr>
        <p:blipFill>
          <a:blip r:embed="rId2" cstate="print"/>
          <a:stretch>
            <a:fillRect/>
          </a:stretch>
        </p:blipFill>
        <p:spPr>
          <a:xfrm>
            <a:off x="179512" y="87708"/>
            <a:ext cx="1198240" cy="1158559"/>
          </a:xfrm>
          <a:prstGeom prst="rect">
            <a:avLst/>
          </a:prstGeom>
        </p:spPr>
      </p:pic>
    </p:spTree>
    <p:extLst>
      <p:ext uri="{BB962C8B-B14F-4D97-AF65-F5344CB8AC3E}">
        <p14:creationId xmlns:p14="http://schemas.microsoft.com/office/powerpoint/2010/main" xmlns="" val="1243849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6" y="1628800"/>
            <a:ext cx="8280920" cy="4752528"/>
          </a:xfrm>
        </p:spPr>
        <p:txBody>
          <a:bodyPr>
            <a:normAutofit fontScale="92500"/>
          </a:bodyPr>
          <a:lstStyle/>
          <a:p>
            <a:r>
              <a:rPr lang="tr-TR" b="1" dirty="0"/>
              <a:t>Cesaretlendirin: </a:t>
            </a:r>
            <a:r>
              <a:rPr lang="tr-TR" dirty="0"/>
              <a:t>Kendine olan yeterliliğini destekleyin, güvenini ve inancını artırın. Çocuğu değişim için motive etmek gerekir. Çoğu zaman hayatlarında iyi yönde bir gelişim olabileceğini düşünmezler. Onları cesaretlendirmek ve kendilerine olan güvenlerini ve inançlarını artırmak önemlidir.</a:t>
            </a:r>
          </a:p>
          <a:p>
            <a:r>
              <a:rPr lang="tr-TR" b="1" dirty="0"/>
              <a:t>Tartışmaktan kaçının: </a:t>
            </a:r>
            <a:r>
              <a:rPr lang="tr-TR" dirty="0"/>
              <a:t>Zaman zaman sizi sinirlendirmek isteyecek ve bu yönde hareket edecektir. Tartışmak çözüm getirmez ve verimli değildir</a:t>
            </a:r>
          </a:p>
          <a:p>
            <a:r>
              <a:rPr lang="tr-TR" b="1" dirty="0"/>
              <a:t>Çözüm odaklı olun: </a:t>
            </a:r>
            <a:r>
              <a:rPr lang="tr-TR" dirty="0"/>
              <a:t>Önünüze çıkan sorunların çözümlerine odaklanın ve her birinden bir ders çıkararak üstesinden gelmesini sağlayın. Değişimin önündeki engelleri kaldırmasına yardımcı olun.</a:t>
            </a:r>
          </a:p>
          <a:p>
            <a:r>
              <a:rPr lang="tr-TR" b="1" dirty="0"/>
              <a:t>Her yaşanandan bir ders çıkarın: </a:t>
            </a:r>
            <a:r>
              <a:rPr lang="tr-TR" dirty="0"/>
              <a:t>Yavaş yavaş öğrenmesini sağlayın. Öğrenmesi için zaman tanıyın.</a:t>
            </a:r>
          </a:p>
          <a:p>
            <a:endParaRPr lang="tr-TR" dirty="0"/>
          </a:p>
        </p:txBody>
      </p:sp>
      <p:sp>
        <p:nvSpPr>
          <p:cNvPr id="4" name="Altbilgi Yer Tutucusu 3"/>
          <p:cNvSpPr>
            <a:spLocks noGrp="1"/>
          </p:cNvSpPr>
          <p:nvPr>
            <p:ph type="ftr" sz="quarter" idx="11"/>
          </p:nvPr>
        </p:nvSpPr>
        <p:spPr>
          <a:xfrm>
            <a:off x="-6779" y="6520259"/>
            <a:ext cx="3786691" cy="365125"/>
          </a:xfrm>
        </p:spPr>
        <p:txBody>
          <a:bodyPr/>
          <a:lstStyle/>
          <a:p>
            <a:r>
              <a:rPr lang="tr-TR" sz="1200" b="1" dirty="0" smtClean="0"/>
              <a:t>ÇANKAYA REHBERLİK VE ARAŞTIRMA MERKEZİ</a:t>
            </a:r>
            <a:endParaRPr lang="tr-TR" sz="1200" b="1" dirty="0"/>
          </a:p>
        </p:txBody>
      </p:sp>
      <p:pic>
        <p:nvPicPr>
          <p:cNvPr id="5" name="Resim 4"/>
          <p:cNvPicPr>
            <a:picLocks noChangeAspect="1"/>
          </p:cNvPicPr>
          <p:nvPr/>
        </p:nvPicPr>
        <p:blipFill>
          <a:blip r:embed="rId2" cstate="print"/>
          <a:stretch>
            <a:fillRect/>
          </a:stretch>
        </p:blipFill>
        <p:spPr>
          <a:xfrm>
            <a:off x="179512" y="87708"/>
            <a:ext cx="1198240" cy="1158559"/>
          </a:xfrm>
          <a:prstGeom prst="rect">
            <a:avLst/>
          </a:prstGeom>
        </p:spPr>
      </p:pic>
    </p:spTree>
    <p:extLst>
      <p:ext uri="{BB962C8B-B14F-4D97-AF65-F5344CB8AC3E}">
        <p14:creationId xmlns:p14="http://schemas.microsoft.com/office/powerpoint/2010/main" xmlns="" val="3800613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1475656" y="338328"/>
            <a:ext cx="7211144" cy="1252728"/>
          </a:xfrm>
        </p:spPr>
        <p:txBody>
          <a:bodyPr>
            <a:normAutofit fontScale="90000"/>
          </a:bodyPr>
          <a:lstStyle/>
          <a:p>
            <a:r>
              <a:rPr lang="tr-TR" dirty="0" smtClean="0"/>
              <a:t>ÖĞRETMENLERE GENEL ÖNERİLER</a:t>
            </a:r>
            <a:endParaRPr lang="tr-TR" dirty="0"/>
          </a:p>
        </p:txBody>
      </p:sp>
      <p:sp>
        <p:nvSpPr>
          <p:cNvPr id="4" name="İçerik Yer Tutucusu 3"/>
          <p:cNvSpPr>
            <a:spLocks noGrp="1"/>
          </p:cNvSpPr>
          <p:nvPr>
            <p:ph idx="1"/>
          </p:nvPr>
        </p:nvSpPr>
        <p:spPr>
          <a:xfrm>
            <a:off x="872067" y="2060848"/>
            <a:ext cx="7408333" cy="4065315"/>
          </a:xfrm>
        </p:spPr>
        <p:txBody>
          <a:bodyPr/>
          <a:lstStyle/>
          <a:p>
            <a:pPr marL="0" indent="0" algn="just">
              <a:buNone/>
            </a:pPr>
            <a:r>
              <a:rPr lang="tr-TR" dirty="0" smtClean="0"/>
              <a:t>	Zor çocuklara yaklaşım ve bu çocuklarla baş etmede öğretmenlerin çok temel iki konuda donanımlı olmaları gerekmektedir. </a:t>
            </a:r>
          </a:p>
          <a:p>
            <a:pPr marL="0" indent="0" algn="just">
              <a:buNone/>
            </a:pPr>
            <a:endParaRPr lang="tr-TR" dirty="0" smtClean="0"/>
          </a:p>
          <a:p>
            <a:pPr marL="514350" indent="-514350">
              <a:buAutoNum type="arabicPeriod"/>
            </a:pPr>
            <a:r>
              <a:rPr lang="tr-TR" sz="3000" dirty="0" smtClean="0"/>
              <a:t>Etkili sınıf yönetimi</a:t>
            </a:r>
          </a:p>
          <a:p>
            <a:pPr marL="514350" indent="-514350">
              <a:buAutoNum type="arabicPeriod"/>
            </a:pPr>
            <a:endParaRPr lang="tr-TR" sz="3000" dirty="0" smtClean="0"/>
          </a:p>
          <a:p>
            <a:pPr marL="0" indent="0">
              <a:buNone/>
            </a:pPr>
            <a:r>
              <a:rPr lang="tr-TR" sz="3000" dirty="0" smtClean="0"/>
              <a:t>2. Öğretim yöntemleri</a:t>
            </a:r>
            <a:endParaRPr lang="tr-TR" sz="3000" dirty="0"/>
          </a:p>
        </p:txBody>
      </p:sp>
      <p:sp>
        <p:nvSpPr>
          <p:cNvPr id="5" name="Altbilgi Yer Tutucusu 3"/>
          <p:cNvSpPr>
            <a:spLocks noGrp="1"/>
          </p:cNvSpPr>
          <p:nvPr>
            <p:ph type="ftr" sz="quarter" idx="11"/>
          </p:nvPr>
        </p:nvSpPr>
        <p:spPr>
          <a:xfrm>
            <a:off x="-6779" y="6453336"/>
            <a:ext cx="3786691" cy="365125"/>
          </a:xfrm>
        </p:spPr>
        <p:txBody>
          <a:bodyPr/>
          <a:lstStyle/>
          <a:p>
            <a:r>
              <a:rPr lang="tr-TR" sz="1200" b="1" dirty="0" smtClean="0"/>
              <a:t>ÇANKAYA REHBERLİK VE ARAŞTIRMA MERKEZİ</a:t>
            </a:r>
            <a:endParaRPr lang="tr-TR" sz="1200" b="1" dirty="0"/>
          </a:p>
        </p:txBody>
      </p:sp>
      <p:pic>
        <p:nvPicPr>
          <p:cNvPr id="6" name="Resim 5"/>
          <p:cNvPicPr>
            <a:picLocks noChangeAspect="1"/>
          </p:cNvPicPr>
          <p:nvPr/>
        </p:nvPicPr>
        <p:blipFill>
          <a:blip r:embed="rId2" cstate="print"/>
          <a:stretch>
            <a:fillRect/>
          </a:stretch>
        </p:blipFill>
        <p:spPr>
          <a:xfrm>
            <a:off x="179512" y="87708"/>
            <a:ext cx="1198240" cy="1158559"/>
          </a:xfrm>
          <a:prstGeom prst="rect">
            <a:avLst/>
          </a:prstGeom>
        </p:spPr>
      </p:pic>
    </p:spTree>
    <p:extLst>
      <p:ext uri="{BB962C8B-B14F-4D97-AF65-F5344CB8AC3E}">
        <p14:creationId xmlns:p14="http://schemas.microsoft.com/office/powerpoint/2010/main" xmlns="" val="2518276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dirty="0" smtClean="0"/>
              <a:t>ÖĞRETMENLERE ÖNERİLER</a:t>
            </a:r>
            <a:endParaRPr lang="tr-TR" dirty="0"/>
          </a:p>
        </p:txBody>
      </p:sp>
      <p:sp>
        <p:nvSpPr>
          <p:cNvPr id="4" name="İçerik Yer Tutucusu 1"/>
          <p:cNvSpPr txBox="1">
            <a:spLocks/>
          </p:cNvSpPr>
          <p:nvPr/>
        </p:nvSpPr>
        <p:spPr>
          <a:xfrm>
            <a:off x="683568" y="2060848"/>
            <a:ext cx="7704856" cy="4392488"/>
          </a:xfrm>
          <a:prstGeom prst="rect">
            <a:avLst/>
          </a:prstGeom>
        </p:spPr>
        <p:txBody>
          <a:bodyPr vert="horz" lIns="91440" tIns="45720" rIns="91440" bIns="45720" rtlCol="0">
            <a:normAutofit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just">
              <a:buFont typeface="Symbol" pitchFamily="18" charset="2"/>
              <a:buNone/>
            </a:pPr>
            <a:r>
              <a:rPr lang="tr-TR" sz="2800" dirty="0" smtClean="0"/>
              <a:t>1-Sınıfınızda her öğrenciyi kapsayacak şekilde topluluk ve aidiyet anlayışı geliştirin.</a:t>
            </a:r>
          </a:p>
          <a:p>
            <a:pPr marL="0" indent="0">
              <a:buFont typeface="Symbol" pitchFamily="18" charset="2"/>
              <a:buNone/>
            </a:pPr>
            <a:endParaRPr lang="tr-TR" sz="2800" dirty="0" smtClean="0"/>
          </a:p>
          <a:p>
            <a:pPr marL="0" indent="0" algn="just">
              <a:buFont typeface="Symbol" pitchFamily="18" charset="2"/>
              <a:buNone/>
            </a:pPr>
            <a:r>
              <a:rPr lang="tr-TR" sz="2800" dirty="0" smtClean="0"/>
              <a:t>2-Sınıf olarak davranış kuralları belirleyin, kendinizi ve sizden beklentileri de tartışmaya dahil edin.</a:t>
            </a:r>
          </a:p>
          <a:p>
            <a:pPr marL="0" indent="0">
              <a:buFont typeface="Symbol" pitchFamily="18" charset="2"/>
              <a:buNone/>
            </a:pPr>
            <a:endParaRPr lang="tr-TR" sz="2800" dirty="0" smtClean="0"/>
          </a:p>
          <a:p>
            <a:pPr marL="0" indent="0">
              <a:buFont typeface="Symbol" pitchFamily="18" charset="2"/>
              <a:buNone/>
            </a:pPr>
            <a:r>
              <a:rPr lang="tr-TR" sz="2800" dirty="0" smtClean="0"/>
              <a:t>3-Kayda değer ve doğru seçim olanakları sağlayın.</a:t>
            </a:r>
          </a:p>
          <a:p>
            <a:pPr marL="0" indent="0">
              <a:buFont typeface="Symbol" pitchFamily="18" charset="2"/>
              <a:buNone/>
            </a:pPr>
            <a:endParaRPr lang="tr-TR" sz="2800" dirty="0" smtClean="0"/>
          </a:p>
          <a:p>
            <a:pPr marL="0" indent="0">
              <a:buFont typeface="Symbol" pitchFamily="18" charset="2"/>
              <a:buNone/>
            </a:pPr>
            <a:r>
              <a:rPr lang="tr-TR" sz="2800" dirty="0" smtClean="0"/>
              <a:t>4-Krizleri öncelik sırasıyla halledin.</a:t>
            </a:r>
          </a:p>
          <a:p>
            <a:endParaRPr lang="tr-TR" sz="2800" dirty="0"/>
          </a:p>
        </p:txBody>
      </p:sp>
      <p:sp>
        <p:nvSpPr>
          <p:cNvPr id="5" name="Altbilgi Yer Tutucusu 3"/>
          <p:cNvSpPr>
            <a:spLocks noGrp="1"/>
          </p:cNvSpPr>
          <p:nvPr>
            <p:ph type="ftr" sz="quarter" idx="11"/>
          </p:nvPr>
        </p:nvSpPr>
        <p:spPr>
          <a:xfrm>
            <a:off x="-6779" y="6453336"/>
            <a:ext cx="3786691" cy="365125"/>
          </a:xfrm>
        </p:spPr>
        <p:txBody>
          <a:bodyPr/>
          <a:lstStyle/>
          <a:p>
            <a:r>
              <a:rPr lang="tr-TR" sz="1200" b="1" dirty="0" smtClean="0"/>
              <a:t>ÇANKAYA REHBERLİK VE ARAŞTIRMA MERKEZİ</a:t>
            </a:r>
            <a:endParaRPr lang="tr-TR" sz="1200" b="1" dirty="0"/>
          </a:p>
        </p:txBody>
      </p:sp>
      <p:pic>
        <p:nvPicPr>
          <p:cNvPr id="6" name="Resim 5"/>
          <p:cNvPicPr>
            <a:picLocks noChangeAspect="1"/>
          </p:cNvPicPr>
          <p:nvPr/>
        </p:nvPicPr>
        <p:blipFill>
          <a:blip r:embed="rId2" cstate="print"/>
          <a:stretch>
            <a:fillRect/>
          </a:stretch>
        </p:blipFill>
        <p:spPr>
          <a:xfrm>
            <a:off x="179512" y="87708"/>
            <a:ext cx="1198240" cy="1158559"/>
          </a:xfrm>
          <a:prstGeom prst="rect">
            <a:avLst/>
          </a:prstGeom>
        </p:spPr>
      </p:pic>
    </p:spTree>
    <p:extLst>
      <p:ext uri="{BB962C8B-B14F-4D97-AF65-F5344CB8AC3E}">
        <p14:creationId xmlns:p14="http://schemas.microsoft.com/office/powerpoint/2010/main" xmlns="" val="1799620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39552" y="1772816"/>
            <a:ext cx="8280919" cy="4824536"/>
          </a:xfrm>
        </p:spPr>
        <p:txBody>
          <a:bodyPr>
            <a:normAutofit fontScale="92500" lnSpcReduction="10000"/>
          </a:bodyPr>
          <a:lstStyle/>
          <a:p>
            <a:pPr marL="0" indent="0" algn="just">
              <a:buNone/>
            </a:pPr>
            <a:r>
              <a:rPr lang="tr-TR" dirty="0"/>
              <a:t>5-Değerli övgülerde ve olumlu teşviklerde bulunun. Belirsiz ya da gelecekteki bir olasılığı değil de somut bir başarıyı ya da davranışı </a:t>
            </a:r>
            <a:r>
              <a:rPr lang="tr-TR" dirty="0" smtClean="0"/>
              <a:t>övün.</a:t>
            </a:r>
          </a:p>
          <a:p>
            <a:pPr marL="0" indent="0">
              <a:buNone/>
            </a:pPr>
            <a:endParaRPr lang="tr-TR" dirty="0"/>
          </a:p>
          <a:p>
            <a:pPr marL="0" indent="0" algn="just">
              <a:buNone/>
            </a:pPr>
            <a:r>
              <a:rPr lang="tr-TR" dirty="0"/>
              <a:t>6-Sınıftaki her öğrenciyi övmek için bir sebep bulun. Her öğrencinin olumlu ya da güçlü olarak görülebilecek bir özelliği </a:t>
            </a:r>
            <a:r>
              <a:rPr lang="tr-TR" dirty="0" smtClean="0"/>
              <a:t>vardır.</a:t>
            </a:r>
          </a:p>
          <a:p>
            <a:pPr marL="0" indent="0">
              <a:buNone/>
            </a:pPr>
            <a:endParaRPr lang="tr-TR" dirty="0"/>
          </a:p>
          <a:p>
            <a:pPr marL="0" indent="0" algn="just">
              <a:buNone/>
            </a:pPr>
            <a:r>
              <a:rPr lang="tr-TR" dirty="0"/>
              <a:t>7-Öğrencilerinizin hoşlandıkları, hoşlanmadıkları şeyleri, hobilerini, zaman geçirdikleri aktivitelerini ve hayallerini öğrenin. Bu, ilişkinizin gelişmesini sağlayacaktır. Kimse gerçek ilişkiler kurmadıkça yardım sağlayamaz. </a:t>
            </a:r>
            <a:endParaRPr lang="tr-TR" dirty="0" smtClean="0"/>
          </a:p>
          <a:p>
            <a:pPr marL="0" indent="0">
              <a:buNone/>
            </a:pPr>
            <a:endParaRPr lang="tr-TR" dirty="0" smtClean="0"/>
          </a:p>
          <a:p>
            <a:pPr marL="0" indent="0" algn="just">
              <a:buNone/>
            </a:pPr>
            <a:r>
              <a:rPr lang="tr-TR" dirty="0" smtClean="0"/>
              <a:t>8-Öğrencileriniz </a:t>
            </a:r>
            <a:r>
              <a:rPr lang="tr-TR" dirty="0"/>
              <a:t>için kayda değer öğrenme deneyimleri sağlayın. Dersi gerçek yaşam uygulamaları ile birleştirin.</a:t>
            </a:r>
          </a:p>
          <a:p>
            <a:endParaRPr lang="tr-TR" dirty="0"/>
          </a:p>
        </p:txBody>
      </p:sp>
      <p:sp>
        <p:nvSpPr>
          <p:cNvPr id="3" name="Başlık 2"/>
          <p:cNvSpPr>
            <a:spLocks noGrp="1"/>
          </p:cNvSpPr>
          <p:nvPr>
            <p:ph type="title"/>
          </p:nvPr>
        </p:nvSpPr>
        <p:spPr/>
        <p:txBody>
          <a:bodyPr/>
          <a:lstStyle/>
          <a:p>
            <a:pPr algn="l"/>
            <a:r>
              <a:rPr lang="tr-TR" dirty="0" smtClean="0"/>
              <a:t>….</a:t>
            </a:r>
            <a:endParaRPr lang="tr-TR" dirty="0"/>
          </a:p>
        </p:txBody>
      </p:sp>
      <p:sp>
        <p:nvSpPr>
          <p:cNvPr id="5" name="Altbilgi Yer Tutucusu 3"/>
          <p:cNvSpPr>
            <a:spLocks noGrp="1"/>
          </p:cNvSpPr>
          <p:nvPr>
            <p:ph type="ftr" sz="quarter" idx="11"/>
          </p:nvPr>
        </p:nvSpPr>
        <p:spPr>
          <a:xfrm>
            <a:off x="-6779" y="6520259"/>
            <a:ext cx="3786691" cy="365125"/>
          </a:xfrm>
        </p:spPr>
        <p:txBody>
          <a:bodyPr/>
          <a:lstStyle/>
          <a:p>
            <a:r>
              <a:rPr lang="tr-TR" sz="1200" b="1" dirty="0" smtClean="0"/>
              <a:t>ÇANKAYA REHBERLİK VE ARAŞTIRMA MERKEZİ</a:t>
            </a:r>
            <a:endParaRPr lang="tr-TR" sz="1200" b="1" dirty="0"/>
          </a:p>
        </p:txBody>
      </p:sp>
      <p:pic>
        <p:nvPicPr>
          <p:cNvPr id="6" name="Resim 5"/>
          <p:cNvPicPr>
            <a:picLocks noChangeAspect="1"/>
          </p:cNvPicPr>
          <p:nvPr/>
        </p:nvPicPr>
        <p:blipFill>
          <a:blip r:embed="rId2" cstate="print"/>
          <a:stretch>
            <a:fillRect/>
          </a:stretch>
        </p:blipFill>
        <p:spPr>
          <a:xfrm>
            <a:off x="179512" y="87708"/>
            <a:ext cx="1198240" cy="1158559"/>
          </a:xfrm>
          <a:prstGeom prst="rect">
            <a:avLst/>
          </a:prstGeom>
        </p:spPr>
      </p:pic>
    </p:spTree>
    <p:extLst>
      <p:ext uri="{BB962C8B-B14F-4D97-AF65-F5344CB8AC3E}">
        <p14:creationId xmlns:p14="http://schemas.microsoft.com/office/powerpoint/2010/main" xmlns="" val="3496620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2171997"/>
            <a:ext cx="8568952" cy="4209331"/>
          </a:xfrm>
        </p:spPr>
        <p:txBody>
          <a:bodyPr>
            <a:normAutofit/>
          </a:bodyPr>
          <a:lstStyle/>
          <a:p>
            <a:pPr marL="0" indent="0" algn="just">
              <a:buNone/>
            </a:pPr>
            <a:r>
              <a:rPr lang="tr-TR" dirty="0"/>
              <a:t>9-Rahatsız edici küçük, önemsiz şeyleri ve aksamaları göz ardı edin. </a:t>
            </a:r>
            <a:r>
              <a:rPr lang="tr-TR" dirty="0" smtClean="0"/>
              <a:t>Onlarla iktidar savaşlarına girmemeye çalışın.</a:t>
            </a:r>
          </a:p>
          <a:p>
            <a:pPr marL="0" indent="0">
              <a:buNone/>
            </a:pPr>
            <a:endParaRPr lang="tr-TR" dirty="0" smtClean="0"/>
          </a:p>
          <a:p>
            <a:pPr marL="0" indent="0" algn="just">
              <a:buNone/>
            </a:pPr>
            <a:r>
              <a:rPr lang="tr-TR" dirty="0" smtClean="0"/>
              <a:t>10-Her öğrencinize karşı adil ve tutarlı olun. Öğrencilere eşit davranmak, özellikle de davranım bozukluğu olan öğrencilere, her öğrenciye aynı şekilde davranmak değildir. Burada söylenmek istenen ödül ve sonuçları arasında tutarlı olmaktır.</a:t>
            </a:r>
          </a:p>
          <a:p>
            <a:pPr marL="0" indent="0" algn="just">
              <a:buNone/>
            </a:pPr>
            <a:endParaRPr lang="tr-TR" dirty="0" smtClean="0"/>
          </a:p>
          <a:p>
            <a:pPr marL="0" indent="0" algn="just">
              <a:buNone/>
            </a:pPr>
            <a:r>
              <a:rPr lang="tr-TR" dirty="0" smtClean="0"/>
              <a:t>11- </a:t>
            </a:r>
            <a:r>
              <a:rPr lang="tr-TR" dirty="0"/>
              <a:t>Sınıf içi çalışmaların tamamlanmasında/bir sonraki çalışmaya geçişte ekstra zaman tanıyın. </a:t>
            </a:r>
          </a:p>
          <a:p>
            <a:endParaRPr lang="tr-TR" dirty="0"/>
          </a:p>
        </p:txBody>
      </p:sp>
      <p:sp>
        <p:nvSpPr>
          <p:cNvPr id="3" name="Başlık 2"/>
          <p:cNvSpPr>
            <a:spLocks noGrp="1"/>
          </p:cNvSpPr>
          <p:nvPr>
            <p:ph type="title"/>
          </p:nvPr>
        </p:nvSpPr>
        <p:spPr>
          <a:xfrm>
            <a:off x="457200" y="338328"/>
            <a:ext cx="8229600" cy="786416"/>
          </a:xfrm>
        </p:spPr>
        <p:txBody>
          <a:bodyPr/>
          <a:lstStyle/>
          <a:p>
            <a:pPr algn="l"/>
            <a:r>
              <a:rPr lang="tr-TR" dirty="0" smtClean="0"/>
              <a:t>….</a:t>
            </a:r>
            <a:endParaRPr lang="tr-TR" dirty="0"/>
          </a:p>
        </p:txBody>
      </p:sp>
      <p:sp>
        <p:nvSpPr>
          <p:cNvPr id="5" name="Altbilgi Yer Tutucusu 3"/>
          <p:cNvSpPr>
            <a:spLocks noGrp="1"/>
          </p:cNvSpPr>
          <p:nvPr>
            <p:ph type="ftr" sz="quarter" idx="11"/>
          </p:nvPr>
        </p:nvSpPr>
        <p:spPr>
          <a:xfrm>
            <a:off x="-6779" y="6520259"/>
            <a:ext cx="3786691" cy="365125"/>
          </a:xfrm>
        </p:spPr>
        <p:txBody>
          <a:bodyPr/>
          <a:lstStyle/>
          <a:p>
            <a:r>
              <a:rPr lang="tr-TR" sz="1200" b="1" dirty="0" smtClean="0"/>
              <a:t>ÇANKAYA REHBERLİK VE ARAŞTIRMA MERKEZİ</a:t>
            </a:r>
            <a:endParaRPr lang="tr-TR" sz="1200" b="1" dirty="0"/>
          </a:p>
        </p:txBody>
      </p:sp>
      <p:pic>
        <p:nvPicPr>
          <p:cNvPr id="6" name="Resim 5"/>
          <p:cNvPicPr>
            <a:picLocks noChangeAspect="1"/>
          </p:cNvPicPr>
          <p:nvPr/>
        </p:nvPicPr>
        <p:blipFill>
          <a:blip r:embed="rId2" cstate="print"/>
          <a:stretch>
            <a:fillRect/>
          </a:stretch>
        </p:blipFill>
        <p:spPr>
          <a:xfrm>
            <a:off x="179512" y="87708"/>
            <a:ext cx="1198240" cy="1158559"/>
          </a:xfrm>
          <a:prstGeom prst="rect">
            <a:avLst/>
          </a:prstGeom>
        </p:spPr>
      </p:pic>
    </p:spTree>
    <p:extLst>
      <p:ext uri="{BB962C8B-B14F-4D97-AF65-F5344CB8AC3E}">
        <p14:creationId xmlns:p14="http://schemas.microsoft.com/office/powerpoint/2010/main" xmlns="" val="2540279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1844824"/>
            <a:ext cx="8352927" cy="4824536"/>
          </a:xfrm>
        </p:spPr>
        <p:txBody>
          <a:bodyPr>
            <a:normAutofit fontScale="92500" lnSpcReduction="10000"/>
          </a:bodyPr>
          <a:lstStyle/>
          <a:p>
            <a:pPr lvl="0"/>
            <a:r>
              <a:rPr lang="tr-TR" dirty="0"/>
              <a:t>Çocuğunuzla </a:t>
            </a:r>
            <a:r>
              <a:rPr lang="tr-TR" dirty="0" smtClean="0"/>
              <a:t>etkili iletişim kurmanın yollarını öğrenin.</a:t>
            </a:r>
          </a:p>
          <a:p>
            <a:pPr lvl="0"/>
            <a:endParaRPr lang="tr-TR" dirty="0"/>
          </a:p>
          <a:p>
            <a:pPr lvl="0"/>
            <a:r>
              <a:rPr lang="tr-TR" dirty="0"/>
              <a:t>Suçlayıcı ifadelerden kaçının, etiketlemekten uzak </a:t>
            </a:r>
            <a:r>
              <a:rPr lang="tr-TR" dirty="0" smtClean="0"/>
              <a:t>durun.</a:t>
            </a:r>
          </a:p>
          <a:p>
            <a:pPr lvl="0"/>
            <a:endParaRPr lang="tr-TR" dirty="0"/>
          </a:p>
          <a:p>
            <a:pPr lvl="0" algn="just"/>
            <a:r>
              <a:rPr lang="tr-TR" dirty="0"/>
              <a:t>Sorumluluk almadığı durumlarda, iğnelemeyin, onu yüzleştirin ama yorum yapmayın, “ Ben demiştim, bak gördün mü? Kim yalancı” gibi</a:t>
            </a:r>
            <a:r>
              <a:rPr lang="tr-TR" dirty="0" smtClean="0"/>
              <a:t>...</a:t>
            </a:r>
          </a:p>
          <a:p>
            <a:pPr lvl="0"/>
            <a:endParaRPr lang="tr-TR" dirty="0"/>
          </a:p>
          <a:p>
            <a:pPr lvl="0"/>
            <a:r>
              <a:rPr lang="tr-TR" dirty="0"/>
              <a:t>Uyguladığı olumsuz yöntemlerle maddi ya da manevi kazanç elde etmesini </a:t>
            </a:r>
            <a:r>
              <a:rPr lang="tr-TR" dirty="0" smtClean="0"/>
              <a:t>engelleyin</a:t>
            </a:r>
          </a:p>
          <a:p>
            <a:pPr lvl="0"/>
            <a:endParaRPr lang="tr-TR" dirty="0"/>
          </a:p>
          <a:p>
            <a:pPr lvl="0"/>
            <a:r>
              <a:rPr lang="tr-TR" dirty="0"/>
              <a:t>Öfkeli olduğunda, salgın gibi size de bulaşacağından, her iki tarafta sakinleşene kadar mola </a:t>
            </a:r>
            <a:r>
              <a:rPr lang="tr-TR" dirty="0" smtClean="0"/>
              <a:t>verin.</a:t>
            </a:r>
            <a:endParaRPr lang="tr-TR" dirty="0"/>
          </a:p>
          <a:p>
            <a:endParaRPr lang="tr-TR" dirty="0"/>
          </a:p>
        </p:txBody>
      </p:sp>
      <p:sp>
        <p:nvSpPr>
          <p:cNvPr id="3" name="Başlık 2"/>
          <p:cNvSpPr>
            <a:spLocks noGrp="1"/>
          </p:cNvSpPr>
          <p:nvPr>
            <p:ph type="title"/>
          </p:nvPr>
        </p:nvSpPr>
        <p:spPr>
          <a:xfrm>
            <a:off x="1475656" y="338328"/>
            <a:ext cx="7211144" cy="1252728"/>
          </a:xfrm>
        </p:spPr>
        <p:txBody>
          <a:bodyPr>
            <a:normAutofit/>
          </a:bodyPr>
          <a:lstStyle/>
          <a:p>
            <a:r>
              <a:rPr lang="tr-TR" dirty="0" smtClean="0"/>
              <a:t>ANNE-BABALARA ÖNERİLER</a:t>
            </a:r>
            <a:endParaRPr lang="tr-TR" dirty="0"/>
          </a:p>
        </p:txBody>
      </p:sp>
      <p:sp>
        <p:nvSpPr>
          <p:cNvPr id="5" name="Altbilgi Yer Tutucusu 3"/>
          <p:cNvSpPr>
            <a:spLocks noGrp="1"/>
          </p:cNvSpPr>
          <p:nvPr>
            <p:ph type="ftr" sz="quarter" idx="11"/>
          </p:nvPr>
        </p:nvSpPr>
        <p:spPr>
          <a:xfrm>
            <a:off x="-6779" y="6520259"/>
            <a:ext cx="3786691" cy="365125"/>
          </a:xfrm>
        </p:spPr>
        <p:txBody>
          <a:bodyPr/>
          <a:lstStyle/>
          <a:p>
            <a:r>
              <a:rPr lang="tr-TR" sz="1200" b="1" dirty="0" smtClean="0"/>
              <a:t>ÇANKAYA REHBERLİK VE ARAŞTIRMA MERKEZİ</a:t>
            </a:r>
            <a:endParaRPr lang="tr-TR" sz="1200" b="1" dirty="0"/>
          </a:p>
        </p:txBody>
      </p:sp>
      <p:pic>
        <p:nvPicPr>
          <p:cNvPr id="6" name="Resim 5"/>
          <p:cNvPicPr>
            <a:picLocks noChangeAspect="1"/>
          </p:cNvPicPr>
          <p:nvPr/>
        </p:nvPicPr>
        <p:blipFill>
          <a:blip r:embed="rId2" cstate="print"/>
          <a:stretch>
            <a:fillRect/>
          </a:stretch>
        </p:blipFill>
        <p:spPr>
          <a:xfrm>
            <a:off x="179512" y="87708"/>
            <a:ext cx="1198240" cy="1158559"/>
          </a:xfrm>
          <a:prstGeom prst="rect">
            <a:avLst/>
          </a:prstGeom>
        </p:spPr>
      </p:pic>
    </p:spTree>
    <p:extLst>
      <p:ext uri="{BB962C8B-B14F-4D97-AF65-F5344CB8AC3E}">
        <p14:creationId xmlns:p14="http://schemas.microsoft.com/office/powerpoint/2010/main" xmlns="" val="1430292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1772816"/>
            <a:ext cx="8424937" cy="4752528"/>
          </a:xfrm>
        </p:spPr>
        <p:txBody>
          <a:bodyPr>
            <a:noAutofit/>
          </a:bodyPr>
          <a:lstStyle/>
          <a:p>
            <a:pPr lvl="0"/>
            <a:r>
              <a:rPr lang="tr-TR" sz="2200" dirty="0"/>
              <a:t>Kuralları biliyor diye düşünmeyin, her kuralı, emir </a:t>
            </a:r>
            <a:r>
              <a:rPr lang="tr-TR" sz="2200" dirty="0" smtClean="0"/>
              <a:t>tarzında olmadan</a:t>
            </a:r>
            <a:r>
              <a:rPr lang="tr-TR" sz="2200" dirty="0"/>
              <a:t>, açık bir şekilde ifade </a:t>
            </a:r>
            <a:r>
              <a:rPr lang="tr-TR" sz="2200" dirty="0" smtClean="0"/>
              <a:t>edin.</a:t>
            </a:r>
          </a:p>
          <a:p>
            <a:pPr lvl="0"/>
            <a:endParaRPr lang="tr-TR" sz="2200" dirty="0"/>
          </a:p>
          <a:p>
            <a:pPr lvl="0"/>
            <a:r>
              <a:rPr lang="tr-TR" sz="2200" dirty="0"/>
              <a:t>Tartışmaktan kaçının, olayları güç savaşına </a:t>
            </a:r>
            <a:r>
              <a:rPr lang="tr-TR" sz="2200" dirty="0" smtClean="0"/>
              <a:t>çevirmeyin.</a:t>
            </a:r>
          </a:p>
          <a:p>
            <a:pPr lvl="0"/>
            <a:endParaRPr lang="tr-TR" sz="2200" dirty="0"/>
          </a:p>
          <a:p>
            <a:pPr lvl="0"/>
            <a:r>
              <a:rPr lang="tr-TR" sz="2200" dirty="0"/>
              <a:t>Duyguları ile olumsuz davranışları arasında </a:t>
            </a:r>
            <a:r>
              <a:rPr lang="tr-TR" sz="2200" dirty="0" smtClean="0"/>
              <a:t>bağlantıyı </a:t>
            </a:r>
            <a:r>
              <a:rPr lang="tr-TR" sz="2200" dirty="0"/>
              <a:t>görün ve dile </a:t>
            </a:r>
            <a:r>
              <a:rPr lang="tr-TR" sz="2200" dirty="0" smtClean="0"/>
              <a:t>getirin.</a:t>
            </a:r>
          </a:p>
          <a:p>
            <a:pPr lvl="0"/>
            <a:endParaRPr lang="tr-TR" sz="2200" dirty="0"/>
          </a:p>
          <a:p>
            <a:pPr lvl="0"/>
            <a:r>
              <a:rPr lang="tr-TR" sz="2200" dirty="0"/>
              <a:t>Eşiniz ile aranızda fikir birliği oluşturarak, sizden tek ses çıkmasını </a:t>
            </a:r>
            <a:r>
              <a:rPr lang="tr-TR" sz="2200" dirty="0" smtClean="0"/>
              <a:t>sağlayın.</a:t>
            </a:r>
          </a:p>
          <a:p>
            <a:pPr lvl="0"/>
            <a:endParaRPr lang="tr-TR" sz="2200" dirty="0"/>
          </a:p>
          <a:p>
            <a:pPr lvl="0"/>
            <a:r>
              <a:rPr lang="tr-TR" sz="2200" dirty="0"/>
              <a:t>Kimlerle arkadaşlık ettiğini </a:t>
            </a:r>
            <a:r>
              <a:rPr lang="tr-TR" sz="2200" dirty="0" smtClean="0"/>
              <a:t>bilin.</a:t>
            </a:r>
          </a:p>
          <a:p>
            <a:pPr lvl="0"/>
            <a:endParaRPr lang="tr-TR" sz="2200" dirty="0"/>
          </a:p>
        </p:txBody>
      </p:sp>
      <p:sp>
        <p:nvSpPr>
          <p:cNvPr id="3" name="Başlık 2"/>
          <p:cNvSpPr>
            <a:spLocks noGrp="1"/>
          </p:cNvSpPr>
          <p:nvPr>
            <p:ph type="title"/>
          </p:nvPr>
        </p:nvSpPr>
        <p:spPr/>
        <p:txBody>
          <a:bodyPr/>
          <a:lstStyle/>
          <a:p>
            <a:pPr algn="l"/>
            <a:r>
              <a:rPr lang="tr-TR" dirty="0" smtClean="0"/>
              <a:t>….</a:t>
            </a:r>
            <a:endParaRPr lang="tr-TR" dirty="0"/>
          </a:p>
        </p:txBody>
      </p:sp>
      <p:sp>
        <p:nvSpPr>
          <p:cNvPr id="5" name="Altbilgi Yer Tutucusu 3"/>
          <p:cNvSpPr>
            <a:spLocks noGrp="1"/>
          </p:cNvSpPr>
          <p:nvPr>
            <p:ph type="ftr" sz="quarter" idx="11"/>
          </p:nvPr>
        </p:nvSpPr>
        <p:spPr>
          <a:xfrm>
            <a:off x="-6779" y="6520259"/>
            <a:ext cx="3786691" cy="365125"/>
          </a:xfrm>
        </p:spPr>
        <p:txBody>
          <a:bodyPr/>
          <a:lstStyle/>
          <a:p>
            <a:r>
              <a:rPr lang="tr-TR" sz="1200" b="1" dirty="0" smtClean="0"/>
              <a:t>ÇANKAYA REHBERLİK VE ARAŞTIRMA MERKEZİ</a:t>
            </a:r>
            <a:endParaRPr lang="tr-TR" sz="1200" b="1" dirty="0"/>
          </a:p>
        </p:txBody>
      </p:sp>
      <p:pic>
        <p:nvPicPr>
          <p:cNvPr id="6" name="Resim 5"/>
          <p:cNvPicPr>
            <a:picLocks noChangeAspect="1"/>
          </p:cNvPicPr>
          <p:nvPr/>
        </p:nvPicPr>
        <p:blipFill>
          <a:blip r:embed="rId2" cstate="print"/>
          <a:stretch>
            <a:fillRect/>
          </a:stretch>
        </p:blipFill>
        <p:spPr>
          <a:xfrm>
            <a:off x="179512" y="87708"/>
            <a:ext cx="1198240" cy="1158559"/>
          </a:xfrm>
          <a:prstGeom prst="rect">
            <a:avLst/>
          </a:prstGeom>
        </p:spPr>
      </p:pic>
    </p:spTree>
    <p:extLst>
      <p:ext uri="{BB962C8B-B14F-4D97-AF65-F5344CB8AC3E}">
        <p14:creationId xmlns:p14="http://schemas.microsoft.com/office/powerpoint/2010/main" xmlns="" val="4021201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971600" y="2924944"/>
            <a:ext cx="7632848" cy="1329597"/>
          </a:xfrm>
        </p:spPr>
        <p:txBody>
          <a:bodyPr/>
          <a:lstStyle/>
          <a:p>
            <a:pPr marL="0" indent="0" algn="just">
              <a:buNone/>
            </a:pPr>
            <a:r>
              <a:rPr lang="tr-TR" dirty="0"/>
              <a:t>Riskli davranış gösteren </a:t>
            </a:r>
            <a:r>
              <a:rPr lang="tr-TR" dirty="0" smtClean="0"/>
              <a:t>ve/veya </a:t>
            </a:r>
            <a:r>
              <a:rPr lang="tr-TR" dirty="0"/>
              <a:t>risk altındaki </a:t>
            </a:r>
            <a:r>
              <a:rPr lang="tr-TR" dirty="0" smtClean="0"/>
              <a:t>çocuklar/gençler </a:t>
            </a:r>
            <a:r>
              <a:rPr lang="tr-TR" dirty="0"/>
              <a:t>okul ortamını bozan, okul çalışanlarına güçlükler yaşatan “zor” çocuklardır.</a:t>
            </a:r>
          </a:p>
        </p:txBody>
      </p:sp>
      <p:sp>
        <p:nvSpPr>
          <p:cNvPr id="3" name="Başlık 2"/>
          <p:cNvSpPr>
            <a:spLocks noGrp="1"/>
          </p:cNvSpPr>
          <p:nvPr>
            <p:ph type="title"/>
          </p:nvPr>
        </p:nvSpPr>
        <p:spPr/>
        <p:txBody>
          <a:bodyPr>
            <a:normAutofit/>
          </a:bodyPr>
          <a:lstStyle/>
          <a:p>
            <a:r>
              <a:rPr lang="tr-TR" sz="5000" b="1" dirty="0" smtClean="0"/>
              <a:t>TANIM</a:t>
            </a:r>
            <a:endParaRPr lang="tr-TR" sz="5000" b="1" dirty="0"/>
          </a:p>
        </p:txBody>
      </p:sp>
      <p:sp>
        <p:nvSpPr>
          <p:cNvPr id="5" name="Altbilgi Yer Tutucusu 3"/>
          <p:cNvSpPr>
            <a:spLocks noGrp="1"/>
          </p:cNvSpPr>
          <p:nvPr>
            <p:ph type="ftr" sz="quarter" idx="11"/>
          </p:nvPr>
        </p:nvSpPr>
        <p:spPr>
          <a:xfrm>
            <a:off x="-6779" y="6453336"/>
            <a:ext cx="3786691" cy="365125"/>
          </a:xfrm>
        </p:spPr>
        <p:txBody>
          <a:bodyPr/>
          <a:lstStyle/>
          <a:p>
            <a:r>
              <a:rPr lang="tr-TR" sz="1200" b="1" dirty="0" smtClean="0"/>
              <a:t>ÇANKAYA REHBERLİK VE ARAŞTIRMA MERKEZİ</a:t>
            </a:r>
            <a:endParaRPr lang="tr-TR" sz="1200" b="1" dirty="0"/>
          </a:p>
        </p:txBody>
      </p:sp>
      <p:pic>
        <p:nvPicPr>
          <p:cNvPr id="6" name="Resim 5"/>
          <p:cNvPicPr>
            <a:picLocks noChangeAspect="1"/>
          </p:cNvPicPr>
          <p:nvPr/>
        </p:nvPicPr>
        <p:blipFill>
          <a:blip r:embed="rId2" cstate="print"/>
          <a:stretch>
            <a:fillRect/>
          </a:stretch>
        </p:blipFill>
        <p:spPr>
          <a:xfrm>
            <a:off x="179512" y="87708"/>
            <a:ext cx="1198240" cy="1158559"/>
          </a:xfrm>
          <a:prstGeom prst="rect">
            <a:avLst/>
          </a:prstGeom>
        </p:spPr>
      </p:pic>
    </p:spTree>
    <p:extLst>
      <p:ext uri="{BB962C8B-B14F-4D97-AF65-F5344CB8AC3E}">
        <p14:creationId xmlns:p14="http://schemas.microsoft.com/office/powerpoint/2010/main" xmlns="" val="4723119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1988840"/>
            <a:ext cx="7408333" cy="4137323"/>
          </a:xfrm>
        </p:spPr>
        <p:txBody>
          <a:bodyPr>
            <a:normAutofit/>
          </a:bodyPr>
          <a:lstStyle/>
          <a:p>
            <a:pPr lvl="0"/>
            <a:r>
              <a:rPr lang="tr-TR" dirty="0"/>
              <a:t>Zamanlarını doldurun, uğraşacak işler verin.</a:t>
            </a:r>
          </a:p>
          <a:p>
            <a:pPr lvl="0"/>
            <a:endParaRPr lang="tr-TR" dirty="0"/>
          </a:p>
          <a:p>
            <a:pPr lvl="0"/>
            <a:r>
              <a:rPr lang="tr-TR" dirty="0"/>
              <a:t>Etkili disiplin yöntemleri kullanın.</a:t>
            </a:r>
          </a:p>
          <a:p>
            <a:pPr lvl="0"/>
            <a:endParaRPr lang="tr-TR" dirty="0"/>
          </a:p>
          <a:p>
            <a:pPr lvl="0"/>
            <a:r>
              <a:rPr lang="tr-TR" dirty="0"/>
              <a:t>Çocuğunuzun </a:t>
            </a:r>
            <a:r>
              <a:rPr lang="tr-TR" dirty="0" smtClean="0"/>
              <a:t>sorumluluklarını </a:t>
            </a:r>
            <a:r>
              <a:rPr lang="tr-TR" dirty="0"/>
              <a:t>üstlenmesini sağlayın.</a:t>
            </a:r>
          </a:p>
          <a:p>
            <a:pPr lvl="0"/>
            <a:endParaRPr lang="tr-TR" dirty="0" smtClean="0"/>
          </a:p>
          <a:p>
            <a:pPr lvl="0"/>
            <a:r>
              <a:rPr lang="tr-TR" dirty="0" smtClean="0"/>
              <a:t>Çocuğunuzla </a:t>
            </a:r>
            <a:r>
              <a:rPr lang="tr-TR" dirty="0"/>
              <a:t>yaşadığınız </a:t>
            </a:r>
            <a:r>
              <a:rPr lang="tr-TR" dirty="0" smtClean="0"/>
              <a:t>çatışmaları </a:t>
            </a:r>
            <a:r>
              <a:rPr lang="tr-TR" dirty="0"/>
              <a:t>etkili biçimde nasıl </a:t>
            </a:r>
            <a:r>
              <a:rPr lang="tr-TR" dirty="0" smtClean="0"/>
              <a:t>çözeceğinizi öğrenin.</a:t>
            </a:r>
          </a:p>
          <a:p>
            <a:pPr lvl="0"/>
            <a:endParaRPr lang="tr-TR" dirty="0"/>
          </a:p>
          <a:p>
            <a:pPr lvl="0"/>
            <a:endParaRPr lang="tr-TR" dirty="0"/>
          </a:p>
          <a:p>
            <a:endParaRPr lang="tr-TR" dirty="0"/>
          </a:p>
          <a:p>
            <a:endParaRPr lang="tr-TR" dirty="0"/>
          </a:p>
        </p:txBody>
      </p:sp>
      <p:sp>
        <p:nvSpPr>
          <p:cNvPr id="3" name="Başlık 2"/>
          <p:cNvSpPr>
            <a:spLocks noGrp="1"/>
          </p:cNvSpPr>
          <p:nvPr>
            <p:ph type="title"/>
          </p:nvPr>
        </p:nvSpPr>
        <p:spPr/>
        <p:txBody>
          <a:bodyPr/>
          <a:lstStyle/>
          <a:p>
            <a:pPr algn="l"/>
            <a:r>
              <a:rPr lang="tr-TR" dirty="0" smtClean="0"/>
              <a:t>….</a:t>
            </a:r>
            <a:endParaRPr lang="tr-TR" dirty="0"/>
          </a:p>
        </p:txBody>
      </p:sp>
      <p:sp>
        <p:nvSpPr>
          <p:cNvPr id="5" name="Altbilgi Yer Tutucusu 3"/>
          <p:cNvSpPr>
            <a:spLocks noGrp="1"/>
          </p:cNvSpPr>
          <p:nvPr>
            <p:ph type="ftr" sz="quarter" idx="11"/>
          </p:nvPr>
        </p:nvSpPr>
        <p:spPr>
          <a:xfrm>
            <a:off x="-6779" y="6453336"/>
            <a:ext cx="3786691" cy="365125"/>
          </a:xfrm>
        </p:spPr>
        <p:txBody>
          <a:bodyPr/>
          <a:lstStyle/>
          <a:p>
            <a:r>
              <a:rPr lang="tr-TR" sz="1200" b="1" dirty="0" smtClean="0"/>
              <a:t>ÇANKAYA REHBERLİK VE ARAŞTIRMA MERKEZİ</a:t>
            </a:r>
            <a:endParaRPr lang="tr-TR" sz="1200" b="1" dirty="0"/>
          </a:p>
        </p:txBody>
      </p:sp>
      <p:pic>
        <p:nvPicPr>
          <p:cNvPr id="6" name="Resim 5"/>
          <p:cNvPicPr>
            <a:picLocks noChangeAspect="1"/>
          </p:cNvPicPr>
          <p:nvPr/>
        </p:nvPicPr>
        <p:blipFill>
          <a:blip r:embed="rId2" cstate="print"/>
          <a:stretch>
            <a:fillRect/>
          </a:stretch>
        </p:blipFill>
        <p:spPr>
          <a:xfrm>
            <a:off x="179512" y="87708"/>
            <a:ext cx="1198240" cy="1158559"/>
          </a:xfrm>
          <a:prstGeom prst="rect">
            <a:avLst/>
          </a:prstGeom>
        </p:spPr>
      </p:pic>
    </p:spTree>
    <p:extLst>
      <p:ext uri="{BB962C8B-B14F-4D97-AF65-F5344CB8AC3E}">
        <p14:creationId xmlns:p14="http://schemas.microsoft.com/office/powerpoint/2010/main" xmlns="" val="231418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11560" y="1844824"/>
            <a:ext cx="7992887" cy="4176464"/>
          </a:xfrm>
        </p:spPr>
        <p:txBody>
          <a:bodyPr>
            <a:normAutofit lnSpcReduction="10000"/>
          </a:bodyPr>
          <a:lstStyle/>
          <a:p>
            <a:pPr lvl="0"/>
            <a:r>
              <a:rPr lang="tr-TR" dirty="0"/>
              <a:t>Çocuğunuzla güç/iktidar çatışmasından </a:t>
            </a:r>
            <a:r>
              <a:rPr lang="tr-TR" dirty="0" smtClean="0"/>
              <a:t>kaçının.</a:t>
            </a:r>
          </a:p>
          <a:p>
            <a:pPr lvl="0"/>
            <a:endParaRPr lang="tr-TR" dirty="0"/>
          </a:p>
          <a:p>
            <a:pPr lvl="0"/>
            <a:r>
              <a:rPr lang="tr-TR" dirty="0"/>
              <a:t>Çocuğunuz size karşı geldiğinde sakin kalmaya çalışın ve gerekliyse kendinize mola </a:t>
            </a:r>
            <a:r>
              <a:rPr lang="tr-TR" dirty="0" smtClean="0"/>
              <a:t>verin.</a:t>
            </a:r>
          </a:p>
          <a:p>
            <a:pPr lvl="0"/>
            <a:endParaRPr lang="tr-TR" dirty="0"/>
          </a:p>
          <a:p>
            <a:pPr lvl="0"/>
            <a:r>
              <a:rPr lang="tr-TR" dirty="0"/>
              <a:t>Çocuğunuzun iyi davranışlarını ve olumlu özelliklerini fark edin ve </a:t>
            </a:r>
            <a:r>
              <a:rPr lang="tr-TR" dirty="0" smtClean="0"/>
              <a:t>ödüllendirin.</a:t>
            </a:r>
          </a:p>
          <a:p>
            <a:pPr lvl="0"/>
            <a:endParaRPr lang="tr-TR" dirty="0"/>
          </a:p>
          <a:p>
            <a:pPr lvl="0"/>
            <a:r>
              <a:rPr lang="tr-TR" dirty="0"/>
              <a:t>Çocuğunuza kabul edilebilir seçenekler sunun ve ona bir miktar kontrol </a:t>
            </a:r>
            <a:r>
              <a:rPr lang="tr-TR" dirty="0" smtClean="0"/>
              <a:t>verin.</a:t>
            </a:r>
            <a:endParaRPr lang="tr-TR" dirty="0"/>
          </a:p>
          <a:p>
            <a:endParaRPr lang="tr-TR" dirty="0"/>
          </a:p>
        </p:txBody>
      </p:sp>
      <p:sp>
        <p:nvSpPr>
          <p:cNvPr id="3" name="Başlık 2"/>
          <p:cNvSpPr>
            <a:spLocks noGrp="1"/>
          </p:cNvSpPr>
          <p:nvPr>
            <p:ph type="title"/>
          </p:nvPr>
        </p:nvSpPr>
        <p:spPr/>
        <p:txBody>
          <a:bodyPr/>
          <a:lstStyle/>
          <a:p>
            <a:pPr algn="l"/>
            <a:r>
              <a:rPr lang="tr-TR" dirty="0" smtClean="0"/>
              <a:t>….</a:t>
            </a:r>
            <a:endParaRPr lang="tr-TR" dirty="0"/>
          </a:p>
        </p:txBody>
      </p:sp>
      <p:sp>
        <p:nvSpPr>
          <p:cNvPr id="5" name="Altbilgi Yer Tutucusu 3"/>
          <p:cNvSpPr>
            <a:spLocks noGrp="1"/>
          </p:cNvSpPr>
          <p:nvPr>
            <p:ph type="ftr" sz="quarter" idx="11"/>
          </p:nvPr>
        </p:nvSpPr>
        <p:spPr>
          <a:xfrm>
            <a:off x="-6779" y="6453336"/>
            <a:ext cx="3786691" cy="365125"/>
          </a:xfrm>
        </p:spPr>
        <p:txBody>
          <a:bodyPr/>
          <a:lstStyle/>
          <a:p>
            <a:r>
              <a:rPr lang="tr-TR" sz="1200" b="1" dirty="0" smtClean="0"/>
              <a:t>ÇANKAYA REHBERLİK VE ARAŞTIRMA MERKEZİ</a:t>
            </a:r>
            <a:endParaRPr lang="tr-TR" sz="1200" b="1" dirty="0"/>
          </a:p>
        </p:txBody>
      </p:sp>
      <p:pic>
        <p:nvPicPr>
          <p:cNvPr id="6" name="Resim 5"/>
          <p:cNvPicPr>
            <a:picLocks noChangeAspect="1"/>
          </p:cNvPicPr>
          <p:nvPr/>
        </p:nvPicPr>
        <p:blipFill>
          <a:blip r:embed="rId2" cstate="print"/>
          <a:stretch>
            <a:fillRect/>
          </a:stretch>
        </p:blipFill>
        <p:spPr>
          <a:xfrm>
            <a:off x="179512" y="87708"/>
            <a:ext cx="1198240" cy="1158559"/>
          </a:xfrm>
          <a:prstGeom prst="rect">
            <a:avLst/>
          </a:prstGeom>
        </p:spPr>
      </p:pic>
    </p:spTree>
    <p:extLst>
      <p:ext uri="{BB962C8B-B14F-4D97-AF65-F5344CB8AC3E}">
        <p14:creationId xmlns:p14="http://schemas.microsoft.com/office/powerpoint/2010/main" xmlns="" val="3550734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1988840"/>
            <a:ext cx="8352928" cy="3849291"/>
          </a:xfrm>
        </p:spPr>
        <p:txBody>
          <a:bodyPr>
            <a:normAutofit/>
          </a:bodyPr>
          <a:lstStyle/>
          <a:p>
            <a:pPr marL="0" indent="0" algn="just">
              <a:buNone/>
            </a:pPr>
            <a:endParaRPr lang="tr-TR" dirty="0"/>
          </a:p>
          <a:p>
            <a:pPr algn="just"/>
            <a:r>
              <a:rPr lang="tr-TR" dirty="0"/>
              <a:t>İlk etapta çocuğunuz, sizdeki bu değişime katılmaya/sizinle işbirliği yapmaya pek istekli olmayabilir. Zaman zaman engellerle ve geriye gitme ile karşılaşabilirsiniz. Aslında </a:t>
            </a:r>
            <a:r>
              <a:rPr lang="tr-TR" dirty="0" smtClean="0"/>
              <a:t>çocuğunuzun </a:t>
            </a:r>
            <a:r>
              <a:rPr lang="tr-TR" dirty="0"/>
              <a:t>davranışları yeni sınırlar ve beklentiler koyduğunuzda daha da kötüleşebilir. Bununla birlikte sabır, sebat ve tutarlı bir tutumla zaman içinde olumsuz </a:t>
            </a:r>
            <a:r>
              <a:rPr lang="tr-TR" dirty="0" smtClean="0"/>
              <a:t>davranışlarda </a:t>
            </a:r>
            <a:r>
              <a:rPr lang="tr-TR" dirty="0"/>
              <a:t>azalma görülecektir.</a:t>
            </a:r>
          </a:p>
          <a:p>
            <a:pPr algn="just"/>
            <a:endParaRPr lang="tr-TR" dirty="0"/>
          </a:p>
        </p:txBody>
      </p:sp>
      <p:sp>
        <p:nvSpPr>
          <p:cNvPr id="4" name="Altbilgi Yer Tutucusu 3"/>
          <p:cNvSpPr>
            <a:spLocks noGrp="1"/>
          </p:cNvSpPr>
          <p:nvPr>
            <p:ph type="ftr" sz="quarter" idx="11"/>
          </p:nvPr>
        </p:nvSpPr>
        <p:spPr>
          <a:xfrm>
            <a:off x="-6779" y="6453336"/>
            <a:ext cx="3786691" cy="365125"/>
          </a:xfrm>
        </p:spPr>
        <p:txBody>
          <a:bodyPr/>
          <a:lstStyle/>
          <a:p>
            <a:r>
              <a:rPr lang="tr-TR" sz="1200" b="1" dirty="0" smtClean="0"/>
              <a:t>ÇANKAYA REHBERLİK VE ARAŞTIRMA MERKEZİ</a:t>
            </a:r>
            <a:endParaRPr lang="tr-TR" sz="1200" b="1" dirty="0"/>
          </a:p>
        </p:txBody>
      </p:sp>
      <p:pic>
        <p:nvPicPr>
          <p:cNvPr id="5" name="Resim 4"/>
          <p:cNvPicPr>
            <a:picLocks noChangeAspect="1"/>
          </p:cNvPicPr>
          <p:nvPr/>
        </p:nvPicPr>
        <p:blipFill>
          <a:blip r:embed="rId2" cstate="print"/>
          <a:stretch>
            <a:fillRect/>
          </a:stretch>
        </p:blipFill>
        <p:spPr>
          <a:xfrm>
            <a:off x="179512" y="87708"/>
            <a:ext cx="1198240" cy="1158559"/>
          </a:xfrm>
          <a:prstGeom prst="rect">
            <a:avLst/>
          </a:prstGeom>
        </p:spPr>
      </p:pic>
    </p:spTree>
    <p:extLst>
      <p:ext uri="{BB962C8B-B14F-4D97-AF65-F5344CB8AC3E}">
        <p14:creationId xmlns:p14="http://schemas.microsoft.com/office/powerpoint/2010/main" xmlns="" val="2371449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27384"/>
            <a:ext cx="9144000" cy="3450696"/>
          </a:xfrm>
          <a:solidFill>
            <a:schemeClr val="accent1">
              <a:lumMod val="20000"/>
              <a:lumOff val="80000"/>
            </a:schemeClr>
          </a:solidFill>
        </p:spPr>
        <p:txBody>
          <a:bodyPr>
            <a:normAutofit/>
          </a:bodyPr>
          <a:lstStyle/>
          <a:p>
            <a:pPr marL="0" indent="0" algn="ctr">
              <a:buNone/>
            </a:pPr>
            <a:r>
              <a:rPr lang="tr-TR"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HERKESE GÖREV DÜŞÜYOR.</a:t>
            </a:r>
            <a:br>
              <a:rPr lang="tr-TR"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tr-TR"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tr-TR"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tr-TR"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BİZ ÜSTÜMÜZE DÜŞENİ YAPALIM</a:t>
            </a:r>
            <a:br>
              <a:rPr lang="tr-TR"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tr-TR"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tr-TR"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tr-TR" sz="7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ZOR</a:t>
            </a:r>
            <a:r>
              <a:rPr lang="tr-TR"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tr-TR"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DA OLSA…</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83768" y="3835016"/>
            <a:ext cx="3672408" cy="26183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Altbilgi Yer Tutucusu 3"/>
          <p:cNvSpPr>
            <a:spLocks noGrp="1"/>
          </p:cNvSpPr>
          <p:nvPr>
            <p:ph type="ftr" sz="quarter" idx="11"/>
          </p:nvPr>
        </p:nvSpPr>
        <p:spPr>
          <a:xfrm>
            <a:off x="-6779" y="6520259"/>
            <a:ext cx="3786691" cy="365125"/>
          </a:xfrm>
        </p:spPr>
        <p:txBody>
          <a:bodyPr/>
          <a:lstStyle/>
          <a:p>
            <a:r>
              <a:rPr lang="tr-TR" sz="1200" b="1" dirty="0" smtClean="0"/>
              <a:t>ÇANKAYA REHBERLİK VE ARAŞTIRMA MERKEZİ</a:t>
            </a:r>
            <a:endParaRPr lang="tr-TR" sz="1200" b="1" dirty="0"/>
          </a:p>
        </p:txBody>
      </p:sp>
      <p:pic>
        <p:nvPicPr>
          <p:cNvPr id="6" name="Resim 5"/>
          <p:cNvPicPr>
            <a:picLocks noChangeAspect="1"/>
          </p:cNvPicPr>
          <p:nvPr/>
        </p:nvPicPr>
        <p:blipFill>
          <a:blip r:embed="rId3" cstate="print"/>
          <a:stretch>
            <a:fillRect/>
          </a:stretch>
        </p:blipFill>
        <p:spPr>
          <a:xfrm>
            <a:off x="179512" y="87708"/>
            <a:ext cx="1198240" cy="1158559"/>
          </a:xfrm>
          <a:prstGeom prst="rect">
            <a:avLst/>
          </a:prstGeom>
        </p:spPr>
      </p:pic>
    </p:spTree>
    <p:extLst>
      <p:ext uri="{BB962C8B-B14F-4D97-AF65-F5344CB8AC3E}">
        <p14:creationId xmlns:p14="http://schemas.microsoft.com/office/powerpoint/2010/main" xmlns="" val="3282583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pPr marL="0" indent="0" algn="ctr">
              <a:buNone/>
            </a:pPr>
            <a:r>
              <a:rPr lang="tr-TR" sz="5400" b="1" dirty="0" smtClean="0"/>
              <a:t>TEŞEKKÜRLER</a:t>
            </a:r>
            <a:endParaRPr lang="tr-TR" sz="5400" b="1" dirty="0"/>
          </a:p>
        </p:txBody>
      </p:sp>
      <p:sp>
        <p:nvSpPr>
          <p:cNvPr id="3" name="Altbilgi Yer Tutucusu 2"/>
          <p:cNvSpPr>
            <a:spLocks noGrp="1"/>
          </p:cNvSpPr>
          <p:nvPr>
            <p:ph type="ftr" sz="quarter" idx="11"/>
          </p:nvPr>
        </p:nvSpPr>
        <p:spPr/>
        <p:txBody>
          <a:bodyPr/>
          <a:lstStyle/>
          <a:p>
            <a:r>
              <a:rPr lang="tr-TR" smtClean="0"/>
              <a:t>ÇANKAYA REHBERLİK VE ARAŞTIRMA MERKEZİ</a:t>
            </a:r>
            <a:endParaRPr lang="tr-TR"/>
          </a:p>
        </p:txBody>
      </p:sp>
      <p:sp>
        <p:nvSpPr>
          <p:cNvPr id="4" name="Unvan 3"/>
          <p:cNvSpPr>
            <a:spLocks noGrp="1"/>
          </p:cNvSpPr>
          <p:nvPr>
            <p:ph type="title"/>
          </p:nvPr>
        </p:nvSpPr>
        <p:spPr/>
        <p:txBody>
          <a:bodyPr/>
          <a:lstStyle/>
          <a:p>
            <a:endParaRPr lang="tr-TR"/>
          </a:p>
        </p:txBody>
      </p:sp>
      <p:pic>
        <p:nvPicPr>
          <p:cNvPr id="5" name="Resim 4"/>
          <p:cNvPicPr>
            <a:picLocks noChangeAspect="1"/>
          </p:cNvPicPr>
          <p:nvPr/>
        </p:nvPicPr>
        <p:blipFill>
          <a:blip r:embed="rId2" cstate="print"/>
          <a:stretch>
            <a:fillRect/>
          </a:stretch>
        </p:blipFill>
        <p:spPr>
          <a:xfrm>
            <a:off x="3563888" y="3861048"/>
            <a:ext cx="2016224" cy="2003783"/>
          </a:xfrm>
          <a:prstGeom prst="rect">
            <a:avLst/>
          </a:prstGeom>
        </p:spPr>
      </p:pic>
    </p:spTree>
    <p:extLst>
      <p:ext uri="{BB962C8B-B14F-4D97-AF65-F5344CB8AC3E}">
        <p14:creationId xmlns:p14="http://schemas.microsoft.com/office/powerpoint/2010/main" xmlns="" val="1970548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27584" y="1772816"/>
            <a:ext cx="7408333" cy="4320480"/>
          </a:xfrm>
        </p:spPr>
        <p:txBody>
          <a:bodyPr>
            <a:normAutofit fontScale="92500" lnSpcReduction="20000"/>
          </a:bodyPr>
          <a:lstStyle/>
          <a:p>
            <a:r>
              <a:rPr lang="tr-TR" dirty="0" smtClean="0"/>
              <a:t>Şiddete </a:t>
            </a:r>
            <a:r>
              <a:rPr lang="tr-TR" dirty="0"/>
              <a:t>eğilimi </a:t>
            </a:r>
            <a:r>
              <a:rPr lang="tr-TR" dirty="0" smtClean="0"/>
              <a:t>olan,</a:t>
            </a:r>
          </a:p>
          <a:p>
            <a:r>
              <a:rPr lang="tr-TR" dirty="0" smtClean="0"/>
              <a:t>Madde </a:t>
            </a:r>
            <a:r>
              <a:rPr lang="tr-TR" dirty="0"/>
              <a:t>veya alkol </a:t>
            </a:r>
            <a:r>
              <a:rPr lang="tr-TR" dirty="0" smtClean="0"/>
              <a:t>kullanan, </a:t>
            </a:r>
          </a:p>
          <a:p>
            <a:r>
              <a:rPr lang="tr-TR" dirty="0" smtClean="0"/>
              <a:t>Suça itilen, </a:t>
            </a:r>
          </a:p>
          <a:p>
            <a:r>
              <a:rPr lang="tr-TR" dirty="0" smtClean="0"/>
              <a:t>Zorbalık yapan,</a:t>
            </a:r>
          </a:p>
          <a:p>
            <a:r>
              <a:rPr lang="tr-TR" dirty="0" smtClean="0"/>
              <a:t>Evden </a:t>
            </a:r>
            <a:r>
              <a:rPr lang="tr-TR" dirty="0"/>
              <a:t>kaçan, </a:t>
            </a:r>
            <a:endParaRPr lang="tr-TR" dirty="0" smtClean="0"/>
          </a:p>
          <a:p>
            <a:r>
              <a:rPr lang="tr-TR" dirty="0" smtClean="0"/>
              <a:t>Okuldan </a:t>
            </a:r>
            <a:r>
              <a:rPr lang="tr-TR" dirty="0"/>
              <a:t>kaçan, </a:t>
            </a:r>
            <a:endParaRPr lang="tr-TR" dirty="0" smtClean="0"/>
          </a:p>
          <a:p>
            <a:r>
              <a:rPr lang="tr-TR" dirty="0" smtClean="0"/>
              <a:t>Kendine </a:t>
            </a:r>
            <a:r>
              <a:rPr lang="tr-TR" dirty="0"/>
              <a:t>zarar veren, </a:t>
            </a:r>
            <a:endParaRPr lang="tr-TR" dirty="0" smtClean="0"/>
          </a:p>
          <a:p>
            <a:r>
              <a:rPr lang="tr-TR" dirty="0" smtClean="0"/>
              <a:t>Sokakta </a:t>
            </a:r>
            <a:r>
              <a:rPr lang="tr-TR" dirty="0"/>
              <a:t>çalışan, </a:t>
            </a:r>
            <a:endParaRPr lang="tr-TR" dirty="0" smtClean="0"/>
          </a:p>
          <a:p>
            <a:r>
              <a:rPr lang="tr-TR" dirty="0" smtClean="0"/>
              <a:t>Riskli cinsel davranışlar gösteren,</a:t>
            </a:r>
          </a:p>
          <a:p>
            <a:r>
              <a:rPr lang="tr-TR" dirty="0" smtClean="0"/>
              <a:t>Dikkat </a:t>
            </a:r>
            <a:r>
              <a:rPr lang="tr-TR" dirty="0"/>
              <a:t>eksikliği ve </a:t>
            </a:r>
            <a:r>
              <a:rPr lang="tr-TR" dirty="0" err="1"/>
              <a:t>hiperaktivite</a:t>
            </a:r>
            <a:r>
              <a:rPr lang="tr-TR" dirty="0"/>
              <a:t> bozukluğu, </a:t>
            </a:r>
            <a:endParaRPr lang="tr-TR" dirty="0" smtClean="0"/>
          </a:p>
          <a:p>
            <a:r>
              <a:rPr lang="tr-TR" dirty="0"/>
              <a:t>D</a:t>
            </a:r>
            <a:r>
              <a:rPr lang="tr-TR" dirty="0" smtClean="0"/>
              <a:t>avranım </a:t>
            </a:r>
            <a:r>
              <a:rPr lang="tr-TR" dirty="0"/>
              <a:t>bozukluğu ve </a:t>
            </a:r>
            <a:endParaRPr lang="tr-TR" dirty="0" smtClean="0"/>
          </a:p>
          <a:p>
            <a:r>
              <a:rPr lang="tr-TR" dirty="0"/>
              <a:t>K</a:t>
            </a:r>
            <a:r>
              <a:rPr lang="tr-TR" dirty="0" smtClean="0"/>
              <a:t>arşıt </a:t>
            </a:r>
            <a:r>
              <a:rPr lang="tr-TR" dirty="0"/>
              <a:t>olma-karşı gelme sorunu olan çocuklar riskli davranış gösteren (zor) çocuklar/gençler olarak ele alınmıştır. </a:t>
            </a:r>
          </a:p>
        </p:txBody>
      </p:sp>
      <p:sp>
        <p:nvSpPr>
          <p:cNvPr id="3" name="Başlık 2"/>
          <p:cNvSpPr>
            <a:spLocks noGrp="1"/>
          </p:cNvSpPr>
          <p:nvPr>
            <p:ph type="title"/>
          </p:nvPr>
        </p:nvSpPr>
        <p:spPr/>
        <p:txBody>
          <a:bodyPr/>
          <a:lstStyle/>
          <a:p>
            <a:r>
              <a:rPr lang="tr-TR" b="1" dirty="0" smtClean="0"/>
              <a:t>ZOR ÇOCUKLAR</a:t>
            </a:r>
            <a:endParaRPr lang="tr-TR" b="1" dirty="0"/>
          </a:p>
        </p:txBody>
      </p:sp>
      <p:sp>
        <p:nvSpPr>
          <p:cNvPr id="5" name="Altbilgi Yer Tutucusu 3"/>
          <p:cNvSpPr>
            <a:spLocks noGrp="1"/>
          </p:cNvSpPr>
          <p:nvPr>
            <p:ph type="ftr" sz="quarter" idx="11"/>
          </p:nvPr>
        </p:nvSpPr>
        <p:spPr>
          <a:xfrm>
            <a:off x="-6779" y="6453336"/>
            <a:ext cx="3786691" cy="365125"/>
          </a:xfrm>
        </p:spPr>
        <p:txBody>
          <a:bodyPr/>
          <a:lstStyle/>
          <a:p>
            <a:r>
              <a:rPr lang="tr-TR" sz="1200" b="1" dirty="0" smtClean="0"/>
              <a:t>ÇANKAYA REHBERLİK VE ARAŞTIRMA MERKEZİ</a:t>
            </a:r>
            <a:endParaRPr lang="tr-TR" sz="1200" b="1" dirty="0"/>
          </a:p>
        </p:txBody>
      </p:sp>
      <p:pic>
        <p:nvPicPr>
          <p:cNvPr id="6" name="Resim 5"/>
          <p:cNvPicPr>
            <a:picLocks noChangeAspect="1"/>
          </p:cNvPicPr>
          <p:nvPr/>
        </p:nvPicPr>
        <p:blipFill>
          <a:blip r:embed="rId2" cstate="print"/>
          <a:stretch>
            <a:fillRect/>
          </a:stretch>
        </p:blipFill>
        <p:spPr>
          <a:xfrm>
            <a:off x="179512" y="87708"/>
            <a:ext cx="1198240" cy="1158559"/>
          </a:xfrm>
          <a:prstGeom prst="rect">
            <a:avLst/>
          </a:prstGeom>
        </p:spPr>
      </p:pic>
    </p:spTree>
    <p:extLst>
      <p:ext uri="{BB962C8B-B14F-4D97-AF65-F5344CB8AC3E}">
        <p14:creationId xmlns:p14="http://schemas.microsoft.com/office/powerpoint/2010/main" xmlns="" val="553409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2204864"/>
            <a:ext cx="7408333" cy="3450696"/>
          </a:xfrm>
        </p:spPr>
        <p:txBody>
          <a:bodyPr>
            <a:normAutofit/>
          </a:bodyPr>
          <a:lstStyle/>
          <a:p>
            <a:pPr marL="0" indent="0">
              <a:buNone/>
            </a:pPr>
            <a:r>
              <a:rPr lang="tr-TR" b="1" u="sng" dirty="0" smtClean="0"/>
              <a:t>Aileye </a:t>
            </a:r>
            <a:r>
              <a:rPr lang="tr-TR" b="1" u="sng" dirty="0"/>
              <a:t>İlişkin Etkenler</a:t>
            </a:r>
            <a:endParaRPr lang="tr-TR" dirty="0"/>
          </a:p>
          <a:p>
            <a:pPr lvl="0"/>
            <a:r>
              <a:rPr lang="tr-TR" dirty="0"/>
              <a:t>Ruhsal sorunları ya da bağımlılığı olan ebeveynin bulunduğu kaotik aileler, </a:t>
            </a:r>
          </a:p>
          <a:p>
            <a:pPr lvl="0"/>
            <a:r>
              <a:rPr lang="tr-TR" dirty="0"/>
              <a:t>Olumsuz anne baba tutumlarına maruz kalma, </a:t>
            </a:r>
          </a:p>
          <a:p>
            <a:pPr lvl="0"/>
            <a:r>
              <a:rPr lang="tr-TR" dirty="0"/>
              <a:t>Ebeveyn-çocuk arasında bağlanma ve ilgi eksikliği,</a:t>
            </a:r>
          </a:p>
          <a:p>
            <a:pPr lvl="0"/>
            <a:r>
              <a:rPr lang="tr-TR" dirty="0"/>
              <a:t>Anne babanın eğitim durumu</a:t>
            </a:r>
          </a:p>
          <a:p>
            <a:pPr lvl="0"/>
            <a:r>
              <a:rPr lang="tr-TR" dirty="0" err="1"/>
              <a:t>Sosyo</a:t>
            </a:r>
            <a:r>
              <a:rPr lang="tr-TR" dirty="0"/>
              <a:t>-ekonomik düzey. </a:t>
            </a:r>
          </a:p>
          <a:p>
            <a:endParaRPr lang="tr-TR" dirty="0"/>
          </a:p>
        </p:txBody>
      </p:sp>
      <p:sp>
        <p:nvSpPr>
          <p:cNvPr id="3" name="Başlık 2"/>
          <p:cNvSpPr>
            <a:spLocks noGrp="1"/>
          </p:cNvSpPr>
          <p:nvPr>
            <p:ph type="title"/>
          </p:nvPr>
        </p:nvSpPr>
        <p:spPr>
          <a:xfrm>
            <a:off x="457200" y="338328"/>
            <a:ext cx="8229600" cy="1074448"/>
          </a:xfrm>
        </p:spPr>
        <p:txBody>
          <a:bodyPr>
            <a:normAutofit fontScale="90000"/>
          </a:bodyPr>
          <a:lstStyle/>
          <a:p>
            <a:r>
              <a:rPr lang="tr-TR" b="1" dirty="0" smtClean="0"/>
              <a:t/>
            </a:r>
            <a:br>
              <a:rPr lang="tr-TR" b="1" dirty="0" smtClean="0"/>
            </a:br>
            <a:r>
              <a:rPr lang="tr-TR" b="1" dirty="0" smtClean="0"/>
              <a:t>GENEL RİSK ETKENLERİ</a:t>
            </a:r>
            <a:r>
              <a:rPr lang="tr-TR" dirty="0" smtClean="0"/>
              <a:t/>
            </a:r>
            <a:br>
              <a:rPr lang="tr-TR" dirty="0" smtClean="0"/>
            </a:br>
            <a:endParaRPr lang="tr-TR" dirty="0"/>
          </a:p>
        </p:txBody>
      </p:sp>
      <p:sp>
        <p:nvSpPr>
          <p:cNvPr id="5" name="Altbilgi Yer Tutucusu 3"/>
          <p:cNvSpPr>
            <a:spLocks noGrp="1"/>
          </p:cNvSpPr>
          <p:nvPr>
            <p:ph type="ftr" sz="quarter" idx="11"/>
          </p:nvPr>
        </p:nvSpPr>
        <p:spPr>
          <a:xfrm>
            <a:off x="-6779" y="6453336"/>
            <a:ext cx="3786691" cy="365125"/>
          </a:xfrm>
        </p:spPr>
        <p:txBody>
          <a:bodyPr/>
          <a:lstStyle/>
          <a:p>
            <a:r>
              <a:rPr lang="tr-TR" sz="1200" b="1" dirty="0" smtClean="0"/>
              <a:t>ÇANKAYA REHBERLİK VE ARAŞTIRMA MERKEZİ</a:t>
            </a:r>
            <a:endParaRPr lang="tr-TR" sz="1200" b="1" dirty="0"/>
          </a:p>
        </p:txBody>
      </p:sp>
      <p:pic>
        <p:nvPicPr>
          <p:cNvPr id="6" name="Resim 5"/>
          <p:cNvPicPr>
            <a:picLocks noChangeAspect="1"/>
          </p:cNvPicPr>
          <p:nvPr/>
        </p:nvPicPr>
        <p:blipFill>
          <a:blip r:embed="rId2" cstate="print"/>
          <a:stretch>
            <a:fillRect/>
          </a:stretch>
        </p:blipFill>
        <p:spPr>
          <a:xfrm>
            <a:off x="179512" y="87708"/>
            <a:ext cx="1198240" cy="1158559"/>
          </a:xfrm>
          <a:prstGeom prst="rect">
            <a:avLst/>
          </a:prstGeom>
        </p:spPr>
      </p:pic>
    </p:spTree>
    <p:extLst>
      <p:ext uri="{BB962C8B-B14F-4D97-AF65-F5344CB8AC3E}">
        <p14:creationId xmlns:p14="http://schemas.microsoft.com/office/powerpoint/2010/main" xmlns="" val="3686539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2204864"/>
            <a:ext cx="4816045" cy="3849291"/>
          </a:xfrm>
        </p:spPr>
        <p:txBody>
          <a:bodyPr>
            <a:normAutofit/>
          </a:bodyPr>
          <a:lstStyle/>
          <a:p>
            <a:pPr marL="0" indent="0">
              <a:buNone/>
            </a:pPr>
            <a:r>
              <a:rPr lang="tr-TR" b="1" u="sng" dirty="0"/>
              <a:t>Çocuğa İlişkin Etkenler</a:t>
            </a:r>
            <a:endParaRPr lang="tr-TR" dirty="0"/>
          </a:p>
          <a:p>
            <a:pPr lvl="0"/>
            <a:r>
              <a:rPr lang="tr-TR" dirty="0"/>
              <a:t>Zeka düzeyi,</a:t>
            </a:r>
          </a:p>
          <a:p>
            <a:pPr lvl="0"/>
            <a:r>
              <a:rPr lang="tr-TR" dirty="0"/>
              <a:t>Ruhsal sorunlar,</a:t>
            </a:r>
          </a:p>
          <a:p>
            <a:pPr lvl="0"/>
            <a:r>
              <a:rPr lang="tr-TR" dirty="0" err="1"/>
              <a:t>Biyo</a:t>
            </a:r>
            <a:r>
              <a:rPr lang="tr-TR" dirty="0"/>
              <a:t>-kimyasal işleyiş,</a:t>
            </a:r>
          </a:p>
          <a:p>
            <a:pPr lvl="0"/>
            <a:r>
              <a:rPr lang="tr-TR" dirty="0"/>
              <a:t>Mizaç ve huy özellikleri.</a:t>
            </a:r>
          </a:p>
          <a:p>
            <a:endParaRPr lang="tr-TR" dirty="0"/>
          </a:p>
          <a:p>
            <a:endParaRPr lang="tr-TR" dirty="0"/>
          </a:p>
        </p:txBody>
      </p:sp>
      <p:sp>
        <p:nvSpPr>
          <p:cNvPr id="4" name="Başlık 2"/>
          <p:cNvSpPr>
            <a:spLocks noGrp="1"/>
          </p:cNvSpPr>
          <p:nvPr>
            <p:ph type="title"/>
          </p:nvPr>
        </p:nvSpPr>
        <p:spPr>
          <a:xfrm>
            <a:off x="457200" y="338328"/>
            <a:ext cx="8229600" cy="1074448"/>
          </a:xfrm>
        </p:spPr>
        <p:txBody>
          <a:bodyPr>
            <a:normAutofit fontScale="90000"/>
          </a:bodyPr>
          <a:lstStyle/>
          <a:p>
            <a:pPr algn="l"/>
            <a:r>
              <a:rPr lang="tr-TR" b="1" dirty="0" smtClean="0"/>
              <a:t/>
            </a:r>
            <a:br>
              <a:rPr lang="tr-TR" b="1" dirty="0" smtClean="0"/>
            </a:br>
            <a:r>
              <a:rPr lang="tr-TR" b="1" dirty="0" smtClean="0"/>
              <a:t>….</a:t>
            </a:r>
            <a:r>
              <a:rPr lang="tr-TR" dirty="0" smtClean="0"/>
              <a:t/>
            </a:r>
            <a:br>
              <a:rPr lang="tr-TR" dirty="0" smtClean="0"/>
            </a:br>
            <a:endParaRPr lang="tr-TR" dirty="0"/>
          </a:p>
        </p:txBody>
      </p:sp>
      <p:sp>
        <p:nvSpPr>
          <p:cNvPr id="5" name="Altbilgi Yer Tutucusu 3"/>
          <p:cNvSpPr>
            <a:spLocks noGrp="1"/>
          </p:cNvSpPr>
          <p:nvPr>
            <p:ph type="ftr" sz="quarter" idx="11"/>
          </p:nvPr>
        </p:nvSpPr>
        <p:spPr>
          <a:xfrm>
            <a:off x="-6779" y="6453336"/>
            <a:ext cx="3786691" cy="365125"/>
          </a:xfrm>
        </p:spPr>
        <p:txBody>
          <a:bodyPr/>
          <a:lstStyle/>
          <a:p>
            <a:r>
              <a:rPr lang="tr-TR" sz="1200" b="1" dirty="0" smtClean="0"/>
              <a:t>ÇANKAYA REHBERLİK VE ARAŞTIRMA MERKEZİ</a:t>
            </a:r>
            <a:endParaRPr lang="tr-TR" sz="1200" b="1" dirty="0"/>
          </a:p>
        </p:txBody>
      </p:sp>
      <p:pic>
        <p:nvPicPr>
          <p:cNvPr id="6" name="Resim 5"/>
          <p:cNvPicPr>
            <a:picLocks noChangeAspect="1"/>
          </p:cNvPicPr>
          <p:nvPr/>
        </p:nvPicPr>
        <p:blipFill>
          <a:blip r:embed="rId2" cstate="print"/>
          <a:stretch>
            <a:fillRect/>
          </a:stretch>
        </p:blipFill>
        <p:spPr>
          <a:xfrm>
            <a:off x="179512" y="87708"/>
            <a:ext cx="1198240" cy="1158559"/>
          </a:xfrm>
          <a:prstGeom prst="rect">
            <a:avLst/>
          </a:prstGeom>
        </p:spPr>
      </p:pic>
    </p:spTree>
    <p:extLst>
      <p:ext uri="{BB962C8B-B14F-4D97-AF65-F5344CB8AC3E}">
        <p14:creationId xmlns:p14="http://schemas.microsoft.com/office/powerpoint/2010/main" xmlns="" val="441296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2276872"/>
            <a:ext cx="7408333" cy="3450696"/>
          </a:xfrm>
        </p:spPr>
        <p:txBody>
          <a:bodyPr/>
          <a:lstStyle/>
          <a:p>
            <a:pPr marL="0" indent="0">
              <a:buNone/>
            </a:pPr>
            <a:r>
              <a:rPr lang="tr-TR" b="1" u="sng" dirty="0"/>
              <a:t>Sosyal Alana İlişkin etkenler</a:t>
            </a:r>
            <a:endParaRPr lang="tr-TR" dirty="0"/>
          </a:p>
          <a:p>
            <a:pPr lvl="0"/>
            <a:r>
              <a:rPr lang="tr-TR" dirty="0"/>
              <a:t>Sosyal destek ağları,</a:t>
            </a:r>
          </a:p>
          <a:p>
            <a:pPr lvl="0"/>
            <a:r>
              <a:rPr lang="tr-TR" dirty="0"/>
              <a:t>Boşanma, tek </a:t>
            </a:r>
            <a:r>
              <a:rPr lang="tr-TR" dirty="0" err="1"/>
              <a:t>ebeveynlilik</a:t>
            </a:r>
            <a:r>
              <a:rPr lang="tr-TR" dirty="0"/>
              <a:t>,</a:t>
            </a:r>
          </a:p>
          <a:p>
            <a:pPr lvl="0"/>
            <a:r>
              <a:rPr lang="tr-TR" dirty="0"/>
              <a:t>Göç, yer değiştirme,</a:t>
            </a:r>
          </a:p>
          <a:p>
            <a:pPr lvl="0"/>
            <a:r>
              <a:rPr lang="tr-TR" dirty="0"/>
              <a:t>Okul ortamı,</a:t>
            </a:r>
          </a:p>
          <a:p>
            <a:pPr lvl="0"/>
            <a:r>
              <a:rPr lang="tr-TR" dirty="0"/>
              <a:t>Yaşam olayları.</a:t>
            </a:r>
          </a:p>
          <a:p>
            <a:endParaRPr lang="tr-TR" dirty="0"/>
          </a:p>
        </p:txBody>
      </p:sp>
      <p:sp>
        <p:nvSpPr>
          <p:cNvPr id="4" name="Başlık 2"/>
          <p:cNvSpPr>
            <a:spLocks noGrp="1"/>
          </p:cNvSpPr>
          <p:nvPr>
            <p:ph type="title"/>
          </p:nvPr>
        </p:nvSpPr>
        <p:spPr>
          <a:xfrm>
            <a:off x="457200" y="338328"/>
            <a:ext cx="8229600" cy="1074448"/>
          </a:xfrm>
        </p:spPr>
        <p:txBody>
          <a:bodyPr>
            <a:normAutofit fontScale="90000"/>
          </a:bodyPr>
          <a:lstStyle/>
          <a:p>
            <a:pPr algn="l"/>
            <a:r>
              <a:rPr lang="tr-TR" b="1" dirty="0" smtClean="0"/>
              <a:t/>
            </a:r>
            <a:br>
              <a:rPr lang="tr-TR" b="1" dirty="0" smtClean="0"/>
            </a:br>
            <a:r>
              <a:rPr lang="tr-TR" b="1" dirty="0" smtClean="0"/>
              <a:t>….</a:t>
            </a:r>
            <a:r>
              <a:rPr lang="tr-TR" dirty="0" smtClean="0"/>
              <a:t/>
            </a:r>
            <a:br>
              <a:rPr lang="tr-TR" dirty="0" smtClean="0"/>
            </a:br>
            <a:endParaRPr lang="tr-TR" dirty="0"/>
          </a:p>
        </p:txBody>
      </p:sp>
      <p:sp>
        <p:nvSpPr>
          <p:cNvPr id="5" name="Altbilgi Yer Tutucusu 3"/>
          <p:cNvSpPr>
            <a:spLocks noGrp="1"/>
          </p:cNvSpPr>
          <p:nvPr>
            <p:ph type="ftr" sz="quarter" idx="11"/>
          </p:nvPr>
        </p:nvSpPr>
        <p:spPr>
          <a:xfrm>
            <a:off x="-6779" y="6453336"/>
            <a:ext cx="3786691" cy="365125"/>
          </a:xfrm>
        </p:spPr>
        <p:txBody>
          <a:bodyPr/>
          <a:lstStyle/>
          <a:p>
            <a:r>
              <a:rPr lang="tr-TR" sz="1200" b="1" dirty="0" smtClean="0"/>
              <a:t>ÇANKAYA REHBERLİK VE ARAŞTIRMA MERKEZİ</a:t>
            </a:r>
            <a:endParaRPr lang="tr-TR" sz="1200" b="1" dirty="0"/>
          </a:p>
        </p:txBody>
      </p:sp>
      <p:pic>
        <p:nvPicPr>
          <p:cNvPr id="6" name="Resim 5"/>
          <p:cNvPicPr>
            <a:picLocks noChangeAspect="1"/>
          </p:cNvPicPr>
          <p:nvPr/>
        </p:nvPicPr>
        <p:blipFill>
          <a:blip r:embed="rId2" cstate="print"/>
          <a:stretch>
            <a:fillRect/>
          </a:stretch>
        </p:blipFill>
        <p:spPr>
          <a:xfrm>
            <a:off x="179512" y="87708"/>
            <a:ext cx="1198240" cy="1158559"/>
          </a:xfrm>
          <a:prstGeom prst="rect">
            <a:avLst/>
          </a:prstGeom>
        </p:spPr>
      </p:pic>
    </p:spTree>
    <p:extLst>
      <p:ext uri="{BB962C8B-B14F-4D97-AF65-F5344CB8AC3E}">
        <p14:creationId xmlns:p14="http://schemas.microsoft.com/office/powerpoint/2010/main" xmlns="" val="808434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2780928"/>
            <a:ext cx="8640960" cy="1080120"/>
          </a:xfrm>
        </p:spPr>
        <p:txBody>
          <a:bodyPr>
            <a:normAutofit/>
          </a:bodyPr>
          <a:lstStyle/>
          <a:p>
            <a:pPr marL="0" indent="0" algn="ctr">
              <a:buNone/>
            </a:pPr>
            <a:r>
              <a:rPr lang="tr-TR" sz="3000" dirty="0" smtClean="0"/>
              <a:t>Dikkat </a:t>
            </a:r>
            <a:r>
              <a:rPr lang="tr-TR" sz="3000" dirty="0"/>
              <a:t>Eksikliği ve </a:t>
            </a:r>
            <a:r>
              <a:rPr lang="tr-TR" sz="3000" dirty="0" err="1"/>
              <a:t>Hiperaktivite</a:t>
            </a:r>
            <a:r>
              <a:rPr lang="tr-TR" sz="3000" dirty="0"/>
              <a:t> </a:t>
            </a:r>
            <a:r>
              <a:rPr lang="tr-TR" sz="3000" dirty="0" smtClean="0"/>
              <a:t>Bozukluğu (DEHB)</a:t>
            </a:r>
            <a:endParaRPr lang="tr-TR" sz="3000" dirty="0"/>
          </a:p>
        </p:txBody>
      </p:sp>
      <p:sp>
        <p:nvSpPr>
          <p:cNvPr id="3" name="Başlık 2"/>
          <p:cNvSpPr>
            <a:spLocks noGrp="1"/>
          </p:cNvSpPr>
          <p:nvPr>
            <p:ph type="title"/>
          </p:nvPr>
        </p:nvSpPr>
        <p:spPr>
          <a:xfrm>
            <a:off x="467544" y="476672"/>
            <a:ext cx="8229600" cy="1252728"/>
          </a:xfrm>
        </p:spPr>
        <p:txBody>
          <a:bodyPr/>
          <a:lstStyle/>
          <a:p>
            <a:r>
              <a:rPr lang="tr-TR" dirty="0" smtClean="0"/>
              <a:t>RİSKLİ DAVRANIŞLAR</a:t>
            </a:r>
            <a:endParaRPr lang="tr-TR" dirty="0"/>
          </a:p>
        </p:txBody>
      </p:sp>
      <p:sp>
        <p:nvSpPr>
          <p:cNvPr id="4" name="AutoShape 5" descr="data:image/jpeg;base64,/9j/4AAQSkZJRgABAQAAAQABAAD/2wCEAAkGBxQTEhUUExQUFhUXFxwbFxgYGRcaGhgXHBwcHRcfHxgfHCkgGholHBgcITEhJSkrLi4vHCAzODMsNygtLisBCgoKDg0OGxAQGzQkICQsLDIsLCwsLCwsNC80LCw0LDQsLCwsNCwsLCwsLywsLCwsLCwsLCwsLCwsLCwsLCwsLP/AABEIAKAAsQMBEQACEQEDEQH/xAAbAAEAAgMBAQAAAAAAAAAAAAAABAYBBQcDAv/EAEAQAAEDAgQDAwkFBwQDAQAAAAECAxEAMQQSIVEFQWEGE3EUIjJUgZGTodKSscHR8CMzQkNSYuEHcnOCg6KyU//EABsBAQACAwEBAAAAAAAAAAAAAAABBAIDBQYH/8QANxEAAQMDAwIEBAUDAwUAAAAAAQACEQMhMRJBUQRhEyIycQWBkcEUobHR8EJS4TNi8QYVI0Oi/9oADAMBAAIRAxEAPwDrEb6kVZUg7jy6kib6m4FEmLi20/dL356gUT0+bEWlOh58qJ6b8bp46C0USLzmLyg9wtFEjV33nhLdAPnRD5+8/klraAfOiE6+829kiLac5okzm+0JG3PWaJ2zFoQ7jnzonp8p225/kodxe00QeXy4i8Id7kUQCPKLTeEj2kUQdvLqSN9SNaIOR5ZskTfXmBRPT5sbSl9DzsKJ6Tq4tKDW+k8qJgzxug9wtH5USL8xeUt0G1EI1d5vPCDToB8/80Q/+TvP5JEW05zvRCddzebRws98nrS6j8IViN7jaikGbt3xP2SJve+lyKIDuPa+JS9+dt6Jj5WM4lL+22/hRMG+RnhBr0FhuDRDaxyL2xCA+4aa70QjbfNsQgPLkLz99EN/niE6crmedEN784hOg8dbRRTO59rZlPDn7vCijAvgWPKeHP3UTAvtnlJ5jw0sDRBYRxe+YS2vMbcjRAJsN73zCdeYvH30Qeb074n7IRve+nOiZxva/wBkOt/HqRRMGR7XxKX9tt/CiYM8Z4S/3DeiYN8jPCAz0Ftbg0Q2znNsQg+Q33ohE/O9sQltOQvP30Q+b54hOntM86KSZvsbCMymZP6FLrD8NU5/n1TqdDzjnRZTq9N+JQ7nTn4iiTPfaDiUvr8+ZFE7ZjI2lL/gaJix2yNkmfwJvNExY53G0JM+A5m80TFsHtwg2uBeaJjFpxCDa+80TuLTiE6X+6KJjzY2kZlPDWfdFExc7ZO8pa3O23Widztk79vskx90daJ3z33hLa26daJd2L9zwltTpvFE9XpvOJTqdN450T1YvxPKROtvC5FEnbO0HEpf8DzimEsLHbI2S/4HnRMWO2Rskz4Wk70TFjY8DEINdOQ5nkaJjtOIxCDa+80T2tOITpfeiYvgHEcrMJ3FFGivysdTpvRTY4vxsnW35dKJm2e3dL6269KJmxvyO6X/AAP650TsfmP0S/4HrRMWNuR2S+l+vWienseO38lL6X3/AFtRMYtwnS+9ExcW491FxePS3IhayLpbSVEA2taetV63VUaP+o4BSBewjv3XwXMQr9202EkaF1agodMiUGPHN7K5dX45Ra6GAn8ll4dp33915KxrzWrzICBdba84SOZUkpSoDwmK29P8Yo1XBp8pKaLyfmf8LYg2IsRoK66wzc35PZZt06daJm4vweyDe2/X/FEzi/Cdbb0TNhfj3Trb8qJmxv27pfW2x6eFE7H5jul7ew/f7aJ2PzCX/PrRMWNu3ZL6X69aJduLcDsnQ670T04twk8r70SzcW491nuk9PfSVjqrrA3tvNFkYxmMQnW3LpFFPY33tmU6jSPdFFGbHByN5S9uVjy60TNjvkbpe3+CaJNvfIOYS+l+o3olxi20HMJfT3xRPT6bRifzhalS8XK0IQ2sFSgHFLyloToCgJOcAaiCJsYueT1HxVtB7mPaZGO6zFOPStvgsMG0BIJO5N1E3J6k15OtWdWeXvyVtC+8Q+lCSpakpSLlRAHvNYNaXGAiicWxaUsukkGAUxutQGVPUnMBHWtlCk6pUa1uSUJgLHDsP3TTbf8AShI1uSABfxr6Cq+bn2naFIiPA770QnfJGI4TrabzRD2vGITrbedqJ2zGI5TqNPuiiZsbjNsyl7aR7oombHByN5S9uVtqIO++Rv2S/wCYtNMIPptBzCX0+Y3omMW4nMJfQ87xRPT6bRifsk8jfnHIUU2bi3E4lZ8nH6NJWPjVlga673nlRSRptxiN08PDXkKIRz72zKeHLlyomRfBv3Tw5e6iZF8HPKHYePQmiZvza+YQ7c76czRBOR7XzCh8UdUlACfSWtCdCAYUoBUSCJCZPsqv1dU0qLnjYfnspYL225+yiv8AZ/CIcU8tBJWUhRUpShPopmToPlJrxjurr1bF0rdpAW3YYbZRCQlCEyYGgHMn8aqkueb3KlUXFcKexAOKQ8UrVmUG3Ed8gthRLYSgqTklMSBfnznv06LGsDCPpa6zFGRKicPxKkqwrzy8yy/HplKSSotOq7okgBKjAJn0eQIA6HS9O2k9paMrUQHAtXRIjwvrea6y05N8m1sQgHtB3ohJFzkWthBrryN5oh8vyxG6X1HgZ5UQ2+VxCdR4QbRRI2PvbMp4cuXKiZF97908OXuomRJ3zyhHL26WJogvf5XzCHbmdqIJyLxa+YTxudqILem+nE/ZJ30NtKIBs28Xv9ljyYdaSo/FVOP1WRr1B+VFMeH/ALY+cp4ai0USIzbeeU8NY0iiRvibynhy5f52omRPO/8AhLaDSNYonq82ZtKdLG9EmfN6otP3/NaNTC04rzHStailZQsBSWGvRVEEFOaFRoTIOsVxPjPhin53HsBieSsmG8AzG62PaRSRhnVLUEpShRVPMAEkRImbRz2NeZoAmoAMytxXP+FOowiWMM8pzK222taUpWpBccKpCwJjz1pVB01G1ehe1hcakCee38CF9KnZ59IBP55+iv6VSJGoOoNYK4qhgkM+WL8iLTr2Qh1TjiyltAVORISk65lkkVepUn1hDjEKs5wY7yiZVv4Vge5byk5tSqQMoE6wlP8ACkWiukxmhobKqkyb2m0KZE9ReazUTo7RaMyl+oPyon+n/tj5ysZpOmu428aIRo7ReeVmdteUfrwokR23lPDlyomb4m8p0HLlRPV5ud06DTnFE9XmztP+EO1idaJM39UWlPkT+vfRB282lJ9hOlEj+keaLrHcHf8AXvon4k/2/wA+iydeoP699EA0dozO6H3i0UQCMWOZKeGotHOnumTaxN52Wp7Q9oGsGiVmVRIbEZ1e+yf7jpTNlmym6q7yC532C2GEezNoWBlzJCik3AImJplYeq5ybTsvaItob0Q3Mm+1lo+K8Saw76HDkzd2oOCRmQ0B3hWYBOUZCIMCVX5Vx/jNDxaQg3BsOZWxriLEzG6pfEm1Y0BeJWsgnOltKlJQgTKBlB85QEecec2tXmvxbqLiKMDaYBJ/nC8R1v8A1B1LqxFIw0YsPqomP4L3jvfKecKoAOaFJITabGeoIPurYz4k+NL2g/l/j8lqHx6u8jxmh/5T2MWI9wtpwntu9lJXhJQhIgsq1j+Ed2q3m5TGYxPOuk6vRBAJgn6fX3svWs/6g6cEMq2J+n197fJa7s72jUhx3EN4RKsyyFKCiVK1KiAoxkSCoggJVqD4Vb/7myhDI23N/wBCL+6qdV8ba12hwyMEwRc8Ai+cjKunZHta3js4KUoUhcABebMIBJEpSdNQRGkXrrUK3iN1EQeF0qNQ1GB0aQbQf1lWQidD4yOVblsB03FtoKrfHeKS460MSlhttoKccASSlSzlQJJhJ0mIkyn21eorupkBoklbaLBcYhVDBcSbbxAMYTO0qySpGIxmZuEkBQJ/j9EzmKdCBFVqTnB4dcys32FoELqSVSBpoeXMHrXTVeINrHM7LNraxpFEyZ3N52S1uVxzonqOrnfZLW8TRD5jJvtOyAbaE6xRCZubxayD3E70QmPVfTwg3sTvRI/pN4vZYyK3++ifimf2rDtj/SRy0ogBHyzP2XF+B8TxaWUKS7i0gpGhzr08VJJNbWU2loJXdpdN0r6bXPzHJUw8QxbmhdxRm/pNxGupATHvrMMYtgodG3afqR+ygOcMJU2ygtBT7iUnKtJUUky4rzZlQSFEyZ8axqGGw1R1PUtbRLKQibcLtsRbl7wNq0rz5ufewjEpG3jrcCiHv7WxPdVftVwpgNPrHeIXiElKg2YLqimBmSdDpzMac6pdY3p2t8WsPTvutXUV2UKZdVMAZjvj5quYFai2krEKiFDZQ0PiJrwlUAPOm42XzSs1oeQ0yNvZeriQQQbEQfCsQSDIWtpIMhQOKP8Actfs0iVEJHKCrQHwF/AVvoM8Wp5ji/0VrpmeNV85wJPy2+axgsNmThsMn+ZAUTfuwMzhPUjzfFVXOmZ4vUOqOwL/ALLr/Cel/GfEC52GmTx2CuuJ7OsqACQWwBACPRH/AIyCiesTXXFQi6+ilgKinBpZEKxgSiIAWoCPaFpB91bfHqHE/UrWaTMmFrcFguGtMugPtZHF966c6BnKSFD/AKgpBgfjUONQkEhAKYGVLwC3HlFeEOJaS44FErQlDaoyhRhSe8WClMAdbgWvdOys2AcBaX+GSTv3wrkflbS5NXlXzYZzfEJb8d6JkwN8cJb8d6JnG+OEAi3jrcCif8WxKRtfryohtna1sT3QDmLm00T0+rbMfdL6770QjTY7XMZjusefuP17KQFPj0eFX+3HEe6w5bSYU75qdyn+Yeggx7RWTG6irXQ0PHqhrjMXP2XLxgm/6E+6rOkL03g0/wC0LIwbf9CPsj76aRwpFJg2H0Vr/wBNuG53V4sjzG5aa/3fzVDw0SPBVV6jtTvZef8AidcVKnht2xxO/wCy6LbW/wCVYZXN7Y4G0p1v48hRJAsbdu6ovE8eXnVLzEos2Nk7+JOs7RtXivi/W+PV0tPlb+u5Xg/jXXfiK2hvpbb3O5+yi1yVxlreJ8NZcEuhKtQBn1GuwmAZ6VZo16rLU7eyudP1NamYpW9vucqPg+zzTTD74GRph9ohSlGCSMrsaxA7xPQQa6gqVK9C93OB2vG36L09JtXqvhr6jxLzMGLwCP2ULjfBjjsThUNyUpzkwLxlIEmAJAOtbfhlDqKbKjQyHGImw3Vf4RQ6qjTqAMhzogmw3n6cLonCexOEQ2gOYdBcAlRJKtees2r0dKlpYA65i5XqKWsUwCZsBP8Au/5W2wvAcM2qW8OyhVwQ2mffE1tgBZADORv7qZiMOhYCVoSQDKQpIVBFjrapUjveMzZevSw5HrRRnN+Z4Q6fn1onqtk8dv5CW/E0ymbD5DaFCTxJIdLWVZUCAVZdNU5hMW0IvzqFjqklo+Q2n3UHEdpmkYjyfK4XifNTABUImUyRmHW2h2rRW6qnS9dvkVmBxbt3Ufi3aRTLqGks53V6pQFJU4E7qRICUX87MbeiaqN+JtqT4bZA3Nh8rFZBhMAW5AW14djlLJS4jI6BmyZs4yyQCFQJGm2nzq7RrCqLI9nhxNhvG6nX1v061uWF25tyRwmZXSkKdVBcs7YPBeNdInzAlu5jQZiQLXN+lb6I3Xf+FUyKZe7J/RaeK2rqrz7pSlBDZ/aOrShMmQknSY2AlRjasHnSCVW6mr4NNzxc/ddl4XgEYdpDSB5qEgTvHM9SdfbVULyjnEk39hv3UrreefSpUYsLcDuqz2n4ukzh21BSjo6QfQR/SdlKtG09K5PxbrR09Etb6nWH3K5HxnrvwtDQ2znDH6n9u60NeKXgUoi+OHYcOJddxKsmGYUQoonM4rTIhJvOokp5kAc66vTdO0AP5G/5k9l6v4R8LpOZ+Jq+mLA/mT24Vk7Pp8qbQtTaWmWnCWWUGdUGApZjVQXJgaSJk3r0fQdO3SKu5wvTUawqUg9g0jb29lZJnT3j9c66a2dx8jt3+6xfS3TpRI3F+/dOlvxFEsbm/J7p0Gm3Wier1X57JbS2x60S7s35HZLdOvWiZtnt2S1/aaJ2HyG8Ja+s3PKKZTFh8gqL2pxTasS24StSGx5pSFKaU9nCW0H+A+cSbaFI1rm/EHF7fDZvnsFmxnAgfdffDuHPrxflz7uVCUuJCCSDl0AzjROhSTppa8TXPYxlNmhgVplMh2pe7alMw+h1DwKiGUjMouIVqtIULKzJzTqPNMwDpc6aoWvgN91jVA0kk2Vwvr8tjXWVS4ubHf2TvVbCkKYocrjOKxHeOur1guLInbOrL8gKtU/SF6vo/wDQZ7LzrNWVu+xDYONRm1hK1CbAgAD/AOq0VsALk/F3ltMNG5XT7X5+7xrSuBgW2xyqZ2h7aNIzIS62gagrKhJ/2D3+d7t64/W/EKgJp9O3U7c7D9yuN1vxGo0+D0jC4jeMH7lVXCcdwYScjrYEydeZuTuTua81V6Xq3ul7SSV5Wv0XXPfNRpJPKmjizB/nNfbT+dV/w1b+w/Qqr+E6j+w/QqFxDiLKy2kuFIK8wcAV3ackkqUR6SRFhfQaTNdLpPhfVHzlh0kbi8dv32XU+HfDK7n+caWmxnMHgc8L04lxRbyUMYNpQw7P7tx3ze+dPpOqFyASSBGpMzavQUfglesBI0g59uB7/ovTdaGOY2g0wz+qMwNh77lbxePdLaWgoNoSIytSn/2JKvdFeoo/D6bBBv8AkFDuqdbRaBHyUjsvxJaMQnDLUVNOJJbKiVKS4nUpzEyQU6gG2U1W6ygKZBbgqz0tYuFzcYV1vp7NbkVTVuAD7XtiUna9tedEgHPvbEpPIcrTRPV6t8x90tptvRDf1b5jjuvh4lKVQJVEgEwM3ITRDiflbMKLgXnitQcbSlEApVmMlX8UosANIM67CoWLC7RLhcbDMKLxB7vVlhKrQXyOSSJSieRVoT/bO4qr1dfQ2BkqxRp6nRHlH1UJjHNPgsFCkIWgluYAcbScpKIMjKY00I0Nc19J9MBx3VptRrpajrJaHd9y4+3oqVOJWoKBBAIWRoIBmTWEzeYWURaJULhSVDPjHAoN4cOBljNmWFq0VJAjVMBIBIhcyZEdPpqYa3WSqdVxcdP6/ZeT3HcSnFttrKJV3cNJhMZie8gSVOgJF4TETFKfUOqOEYUuphkkm55V270/0/f+VXYWnwKXIXGcZhy2883bI64I6FRUj/1IqzTMtXqOgqa+naV51sVxSeDYwMYpl06ICsq9ghehJ6A5T0ANaarZE8Ln/EqRdS1Db9N1119oLSpCphYIMEjQiCQoajTmK0LzUQJGBvuuRdo/9GsoLmDdkjUMuiZ6Bz8x7a1OpyLIRMxiMrXu8EUjBoTiGFpJda739mpKY7wAjMBBgGJmK4/TdNWHxBpc06JiSZt/lecbQ6lvW+IAdADoJM7Kz4XDJbSENpCUiwAgCvoDWhohq3OcXGSvMYQZpJkTIHXmTudttKjRe6nVZSSedZLFaXinaBLSkJyrheoWUqCFxyQoiFHrYDWqj+sYHaQVYb07okqbi1lTaXUSFtqS6gWMoMxrHpCU+2s+oZ4tIx7rGi/w6gK6ZhMSl1tDiNUrSCD0IkffXDXXxb5xsvadtTaikj+k2m9k+ZG9EN/VbVx90G1yN6ITu602sg29uvKiG3mPtIzHKDY89Y2onpEja07quYrs+8XHu7xCW0YhWZQ7tSnEKyhJKFhwAeiCJBjW40qrU6VtR+qVsZULGkDHO68+GYBtasxBWGFlLS1mSVhSi6sHlLilJ0083aqXVvg6G4CsUGgjVmVsF4lwrKUNGAP3iyAidgB5yvcB1qpA5W+SqxhME+04nDJTh1uhrOjEEFIQkKykFrMSspzCDI9ka3KNPxpgwNwtB8pAi/KsvD8Ewh6SsOYgJ1cVqrlmAHop5eaneujTYxnlblVZL75m18Bbnvuhrao/Ct5VB/1CwGVxDojzxlXuVjVJ6+bI/wCo3rdSOy7PwitMtiJuPv8AZVM1vXbWFkRraoUEgCSrP2d7WuMKRhcShS0ShCXAfPQpZAQ2pEaxKU5gfZeqrmlt9l5mv0umazBYH+e8Lok76TpFYqj3zF5UfH4RLzS2nB5i0lChuCOR5HWZokau+88dlzvGsPYMZcQhakghKXkArDgOiZSBKVnmIjryHVodaCNL8/WVzKvTH1Mx+iiq4kpX7plxRi6x3aR4lQn3A1a8Un0tP6LRoAyfutn2VwQexKk4nKsobS4lMfswcygfNPp2F/dXO61z5DXG0K70gbchsnCsHblgdwh0J/dOoVI5JUe7VpsAv3VWoO01Wk8/4Viu3VTLZxsqxiMShsStSUjcmK7znBoklccAnC3vYHiKVNqZGoSSpomQS0o6wDrCVEjwKa4fUMDXyMG4XX6d5LNJONuVbetyNJrQt0R5fTN4T5kfr30T/wCdX87J8yKJMX9M2UfHuLDZKE516EJO0ifGASQNJiJE09li4lo1gQcTyscNQ4G0h9aVuGScqcoGpIESdAIE84nSagLL0+aMWle65IIsSDA2PL2VKYvmP6v5+6qHBeJBllLbpSHG0hK0FSEFCwIXOZQOVRlQVYg1xK1N3iGeVepVAWAgr4T2lW+4ljCJaUshWd1SlFhJTGZKFAAuqBULQBrWdHpdZgmP1R1U/wBIWFY1K1IxDpcZyoLWdsiHVFYDjafNzK89uU5RJFG66TixmViQyq0FwU7svg3Q6XFNFlkNlLaXFlTiipQUpahZKlG8kk6Wgzf6ek5pLnZKrvqNeNLRIwrP3461ZutX4Puq92+anAuKJEt5Vz4KE+GhNSDBVjpauis14tJGfzXOmmVKMJEm51AAAuSToAN6tr1dSoGCSvpx9DQhBC1n+aLJJ0CWkxKlf3e7piTyqbiag11DDf5/J+itPZLsivOl/EgJCTLTV1Zh/EvlI5DkdTWh79VhhcrrOv8AE8jBDWq6YzGIaQVurS2gaSoxB2G56Vrwudve5F5GFqOE9rmH3SynOki2dMZr22OllRNQHAob5zOy2+MwqXEKbWPMIgzfoR1BEjrWQMXCOGvN5xH3VDcbKVKQdSklJ8R+d/bXoKNTxGBy4j26XEL37OaY9Bm7DgjWDCkH5SaofEW3afdXOicAHA7xhWjtTg1PYPENt+mtpeTbNEpHTUDX21zu6vunTBwLd1yxzjeEayrMKdUkaDz1jeSTKRfQxXbbUpyCLk8XK5BpvMg2AXjwbGKORxlLraQpwtrQpGfQELCwQUpRljkqYBiRXM6qr/69MQVZpgtOqVYOM8TeaSgeWOB9CpcIKQlDZ1gyMoMEAEiTradKTit1J7ieytnYnGPusFb+YjOe6UoBKlt6QVJAEazG4g1m2SLqwARac8qw+OpGulZIDu202v8AZL38epFEmDI9r4leWLxSG0KccUEoSMxJ0gC8moJhSLHuLdlSj2ocfQXyUsMKOVltawhbgHpOFYBOWBolIO861Rq9Q4u0s/dbadMAan/sjDXlbuHWo4TEpazhSyQpYQoSElvIRnBCTmkTB0E1prdQXMhwIK3MpjVIutunKcew2gAdyy4tYAgJCylCBAsSQogbJVWXQtOouWPU3hoW2Z4U0lYWEDMjNBMnLmMqy8kz0jauiGNBkC6rEl4g3nEbKbbT2686yUE6rnewhO9TvRY/hqnK8sVhw4hSFjRSSlQHMKEGnZZTq9O+JXHk4R2E4NKJdCsigrTvFpnKpR5NhIzge29bw7ySV6BlZvgis8yRYDuuj9nOyrWGAWo949/+hFtwhP8AAPmeZrS4km643UdQ6s+X7bbSvLtV2rThgUNpS49A80qyhtJ/iWYMDYXPzrBzoWjGfmNlSuMMvOZMRinIOYCCMsIGpCZV+yBiP6jpJHLWQclVzV1EhqhcY4m9hHm8IwUBLimlpXl1BKgDlMkKgpKs3W29uhQ8S+qLhaQ+Dri91bcD2mxKFlCw282kAyfMc1nmJSYy7C9Wn9AdR0n6oOstcR7KvYLj5xGJeK2+67whSEEgnzUpSqTA1jIqP7q29CS2WO9x/PosOr0vOtq3fB1BOOw83UHED7OY/wDxT4j6Wnv9k6IgOM8K/wDQaz7orlro4udsneVRe1HCmnMT3Rw6VIQylSAkZQFuOKDhkR/QJPWoDi0y2yrVzAA+qp+NDhxPkuEQO6gIaSj01Aec4rPMJQVEgrPIQJJrW4klTTZ5ZcrzwTsI2jK7iyHnAZCP5TauUJPpq/uVz5CsgwbqwASPL/ArjbXa4FZp6vTecT9k6nxMcxRM4vxPKRN/lciib87XxKj8QwaX21NuCUrHSdNR7QRUEAiEBg+2eJXngOHJQSr0lkR3ignNAsBAAA6CsKdNtMQ1ZOcSfNkZ4XlxDgeHxGrrLajbORCwf948751mWg5WMQb5zbEL64VwdnD5u6RGaM6lElRjRMkkkwNKhrQ0WUknc3OI4U/ptefvrJQe1pxCdL7zRSecA4jlJT0osPCrcqIHn7+TLB5w4z9dYakL2334nZa48MV5UMV5K4HQgo0dZykGNYz+lAidqalPiCINxx3WxL7/AKqsH/kZt9umpRqGDccd1Rh2Xx7eIU43h23Ulaly68lCypR/igLBKdAFdLCsN1g+HNhT3OEcRdUgrZbaCZMIW28qYuFKKAk/9T89Jlam0WjJXxxjsw73H7PDurfSUK71xbJWQlQKgkBUJkTokDWs6b9Dg7grYWt0Fo3WgYccQ66FsYkTkg9y6QSEwYITrqPnXYp9ZS1GTwqDunfAsvZTiVEEsPkgyD5O9IOoGuTYke2th6ugbysRQq4hbngvCcQcQh9WGX3bYOQKUhClLWIJyqUCEhJI1uSdBGvO6zqm1SA3AVzpqfhSXG/ZW0Pv+rL8O8Zt9uqepWdQ/c91pe0PAVYsDMw+ggFPmOsDMgwSlUqMpkfqagkFNTTBOdypXBeGHCghnCLGb0lFxkqUf7lFcmOQsKAgbKA5sX/gWwDz/qy/DvGb/bqdakvBzc89kDz9/Jl9f2jP101oXD347J3z9/JljeHGfrprTUN78IXn/Vlg/wDIzb7dNaaxg3HHdFPv+rLn/kZt9umpA8YONwinn/Vl9D3jP101IHi0/MIp5/1ZfQ94zf7dNaBw2t27IXn+eGWeveM3+3TUmuPTb9k75+xwyzv+0Z+umtNYE6bcIH34g4ZZ3/aM/XTUmpo9Nk7x31VfxGfrqdaw8Sr/AHKR5C96058Nn6KwUJ5C96058Nn6KKE8he9ac+Gz9FETyF71pz4bP0UUp5C96058Nn6KKE8he9ac+Gz9FETyF71pz4bP0UUp5C96058Nn6KKE8he9ac+Gz9FETyF71pz4bP0UUp5C96058Nn6KKE8he9ac+Gz9FETyF71pz4bP0UUp5C96058Nn6KKE8he9ac+Gz9FETyF71pz4bP0UUp5C96058Nn6KKE8he9ac+Gz9FFKeQvetOfDZ+iiJ5C96058Nn6KKE8he9ac+Gz9FFKeQvetOfDZ+iihY8he9aX8Nn6KWS62VESiJREoiURfClVkAsw0FCr/FIU6QmekJp2WUqqCFDgAsTfxqVNjAWJ/H76KYn+dlkn8KLEAfqiTQqSASsg28KghQRlJokCFjNUwkDCSflSApgL7BrFYHKUUJREoiURKIlESiJREoiURIoplIpKSViKSklZikpJWMtTKSUKaSplYCaEoXSshNJUSUyiklTqKZaSokplpKSUiolJWaIlFCURKIlESiL//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4"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0375" y="3717032"/>
            <a:ext cx="2160240" cy="29523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5"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6176" y="3728594"/>
            <a:ext cx="2477616" cy="26821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Altbilgi Yer Tutucusu 3"/>
          <p:cNvSpPr>
            <a:spLocks noGrp="1"/>
          </p:cNvSpPr>
          <p:nvPr>
            <p:ph type="ftr" sz="quarter" idx="11"/>
          </p:nvPr>
        </p:nvSpPr>
        <p:spPr>
          <a:xfrm>
            <a:off x="-6779" y="6520259"/>
            <a:ext cx="3786691" cy="365125"/>
          </a:xfrm>
        </p:spPr>
        <p:txBody>
          <a:bodyPr/>
          <a:lstStyle/>
          <a:p>
            <a:r>
              <a:rPr lang="tr-TR" sz="1200" b="1" dirty="0" smtClean="0"/>
              <a:t>ÇANKAYA REHBERLİK VE ARAŞTIRMA MERKEZİ</a:t>
            </a:r>
            <a:endParaRPr lang="tr-TR" sz="1200" b="1" dirty="0"/>
          </a:p>
        </p:txBody>
      </p:sp>
      <p:pic>
        <p:nvPicPr>
          <p:cNvPr id="9" name="Resim 8"/>
          <p:cNvPicPr>
            <a:picLocks noChangeAspect="1"/>
          </p:cNvPicPr>
          <p:nvPr/>
        </p:nvPicPr>
        <p:blipFill>
          <a:blip r:embed="rId4" cstate="print"/>
          <a:stretch>
            <a:fillRect/>
          </a:stretch>
        </p:blipFill>
        <p:spPr>
          <a:xfrm>
            <a:off x="179512" y="87708"/>
            <a:ext cx="1198240" cy="1158559"/>
          </a:xfrm>
          <a:prstGeom prst="rect">
            <a:avLst/>
          </a:prstGeom>
        </p:spPr>
      </p:pic>
    </p:spTree>
    <p:extLst>
      <p:ext uri="{BB962C8B-B14F-4D97-AF65-F5344CB8AC3E}">
        <p14:creationId xmlns:p14="http://schemas.microsoft.com/office/powerpoint/2010/main" xmlns="" val="3812893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043608" y="2132856"/>
            <a:ext cx="7408333" cy="1041565"/>
          </a:xfrm>
        </p:spPr>
        <p:txBody>
          <a:bodyPr>
            <a:normAutofit/>
          </a:bodyPr>
          <a:lstStyle/>
          <a:p>
            <a:pPr marL="0" indent="0" algn="ctr">
              <a:buNone/>
            </a:pPr>
            <a:r>
              <a:rPr lang="tr-TR" sz="3000" dirty="0" smtClean="0"/>
              <a:t>Karşıt </a:t>
            </a:r>
            <a:r>
              <a:rPr lang="tr-TR" sz="3000" dirty="0"/>
              <a:t>Olma Karşı Gelme Bozukluğu</a:t>
            </a:r>
          </a:p>
        </p:txBody>
      </p:sp>
      <p:pic>
        <p:nvPicPr>
          <p:cNvPr id="3076" name="Picture 4" descr="https://encrypted-tbn0.gstatic.com/images?q=tbn:ANd9GcQh6swmpbo7LmYJu1FCQImBIqzQ8nb09a4xRUnSasEh5elN2rN5u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43808" y="3356992"/>
            <a:ext cx="3096344" cy="275655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Altbilgi Yer Tutucusu 3"/>
          <p:cNvSpPr>
            <a:spLocks noGrp="1"/>
          </p:cNvSpPr>
          <p:nvPr>
            <p:ph type="ftr" sz="quarter" idx="11"/>
          </p:nvPr>
        </p:nvSpPr>
        <p:spPr>
          <a:xfrm>
            <a:off x="-6779" y="6453336"/>
            <a:ext cx="3786691" cy="365125"/>
          </a:xfrm>
        </p:spPr>
        <p:txBody>
          <a:bodyPr/>
          <a:lstStyle/>
          <a:p>
            <a:r>
              <a:rPr lang="tr-TR" sz="1200" b="1" dirty="0" smtClean="0"/>
              <a:t>ÇANKAYA REHBERLİK VE ARAŞTIRMA MERKEZİ</a:t>
            </a:r>
            <a:endParaRPr lang="tr-TR" sz="1200" b="1" dirty="0"/>
          </a:p>
        </p:txBody>
      </p:sp>
      <p:pic>
        <p:nvPicPr>
          <p:cNvPr id="6" name="Resim 5"/>
          <p:cNvPicPr>
            <a:picLocks noChangeAspect="1"/>
          </p:cNvPicPr>
          <p:nvPr/>
        </p:nvPicPr>
        <p:blipFill>
          <a:blip r:embed="rId3" cstate="print"/>
          <a:stretch>
            <a:fillRect/>
          </a:stretch>
        </p:blipFill>
        <p:spPr>
          <a:xfrm>
            <a:off x="179512" y="87708"/>
            <a:ext cx="1198240" cy="1158559"/>
          </a:xfrm>
          <a:prstGeom prst="rect">
            <a:avLst/>
          </a:prstGeom>
        </p:spPr>
      </p:pic>
    </p:spTree>
    <p:extLst>
      <p:ext uri="{BB962C8B-B14F-4D97-AF65-F5344CB8AC3E}">
        <p14:creationId xmlns:p14="http://schemas.microsoft.com/office/powerpoint/2010/main" xmlns="" val="17070021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oğ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220</TotalTime>
  <Words>1153</Words>
  <Application>Microsoft Office PowerPoint</Application>
  <PresentationFormat>Ekran Gösterisi (4:3)</PresentationFormat>
  <Paragraphs>188</Paragraphs>
  <Slides>34</Slides>
  <Notes>0</Notes>
  <HiddenSlides>0</HiddenSlides>
  <MMClips>0</MMClips>
  <ScaleCrop>false</ScaleCrop>
  <HeadingPairs>
    <vt:vector size="4" baseType="variant">
      <vt:variant>
        <vt:lpstr>Tema</vt:lpstr>
      </vt:variant>
      <vt:variant>
        <vt:i4>1</vt:i4>
      </vt:variant>
      <vt:variant>
        <vt:lpstr>Slayt Başlıkları</vt:lpstr>
      </vt:variant>
      <vt:variant>
        <vt:i4>34</vt:i4>
      </vt:variant>
    </vt:vector>
  </HeadingPairs>
  <TitlesOfParts>
    <vt:vector size="35" baseType="lpstr">
      <vt:lpstr>Dalga Biçimi</vt:lpstr>
      <vt:lpstr> RİSKLİ DAVRANIŞLAR GÖSTEREN ÇOCUKLAR</vt:lpstr>
      <vt:lpstr>Slayt 2</vt:lpstr>
      <vt:lpstr>TANIM</vt:lpstr>
      <vt:lpstr>ZOR ÇOCUKLAR</vt:lpstr>
      <vt:lpstr> GENEL RİSK ETKENLERİ </vt:lpstr>
      <vt:lpstr> …. </vt:lpstr>
      <vt:lpstr> …. </vt:lpstr>
      <vt:lpstr>RİSKLİ DAVRANIŞLAR</vt:lpstr>
      <vt:lpstr>Slayt 9</vt:lpstr>
      <vt:lpstr>Slayt 10</vt:lpstr>
      <vt:lpstr>Slayt 11</vt:lpstr>
      <vt:lpstr>Slayt 12</vt:lpstr>
      <vt:lpstr>Slayt 13</vt:lpstr>
      <vt:lpstr>Slayt 14</vt:lpstr>
      <vt:lpstr>Slayt 15</vt:lpstr>
      <vt:lpstr>Slayt 16</vt:lpstr>
      <vt:lpstr>Slayt 17</vt:lpstr>
      <vt:lpstr>Slayt 18</vt:lpstr>
      <vt:lpstr>Slayt 19</vt:lpstr>
      <vt:lpstr>RİSKLİ DAVRANIŞ GÖSTEREN ÇOCUKLARIN/ERGENLERİN KARŞILAŞTIKLARI SORUNLAR VE İHTİYAÇLARI </vt:lpstr>
      <vt:lpstr>ZOR ÇOCUKLARA YAKLAŞIMDA TEMEL İLKELER </vt:lpstr>
      <vt:lpstr>Slayt 22</vt:lpstr>
      <vt:lpstr>Slayt 23</vt:lpstr>
      <vt:lpstr>ÖĞRETMENLERE GENEL ÖNERİLER</vt:lpstr>
      <vt:lpstr>ÖĞRETMENLERE ÖNERİLER</vt:lpstr>
      <vt:lpstr>….</vt:lpstr>
      <vt:lpstr>….</vt:lpstr>
      <vt:lpstr>ANNE-BABALARA ÖNERİLER</vt:lpstr>
      <vt:lpstr>….</vt:lpstr>
      <vt:lpstr>….</vt:lpstr>
      <vt:lpstr>….</vt:lpstr>
      <vt:lpstr>Slayt 32</vt:lpstr>
      <vt:lpstr>Slayt 33</vt:lpstr>
      <vt:lpstr>Slayt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RİSKLİ DAVRANIŞLAR GÖSTEREN ÇOCUKLAR</dc:title>
  <dc:creator>MEB</dc:creator>
  <cp:lastModifiedBy>MUHARREM ÖZAKSOY</cp:lastModifiedBy>
  <cp:revision>36</cp:revision>
  <dcterms:created xsi:type="dcterms:W3CDTF">2013-03-18T08:19:56Z</dcterms:created>
  <dcterms:modified xsi:type="dcterms:W3CDTF">2021-12-03T06:45:04Z</dcterms:modified>
</cp:coreProperties>
</file>