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54"/>
  </p:notesMasterIdLst>
  <p:handoutMasterIdLst>
    <p:handoutMasterId r:id="rId55"/>
  </p:handoutMasterIdLst>
  <p:sldIdLst>
    <p:sldId id="256" r:id="rId2"/>
    <p:sldId id="257" r:id="rId3"/>
    <p:sldId id="261" r:id="rId4"/>
    <p:sldId id="258" r:id="rId5"/>
    <p:sldId id="262" r:id="rId6"/>
    <p:sldId id="260" r:id="rId7"/>
    <p:sldId id="263" r:id="rId8"/>
    <p:sldId id="264" r:id="rId9"/>
    <p:sldId id="268" r:id="rId10"/>
    <p:sldId id="265" r:id="rId11"/>
    <p:sldId id="269" r:id="rId12"/>
    <p:sldId id="267" r:id="rId13"/>
    <p:sldId id="266" r:id="rId14"/>
    <p:sldId id="270" r:id="rId15"/>
    <p:sldId id="271" r:id="rId16"/>
    <p:sldId id="302" r:id="rId17"/>
    <p:sldId id="303" r:id="rId18"/>
    <p:sldId id="304" r:id="rId19"/>
    <p:sldId id="306" r:id="rId20"/>
    <p:sldId id="305" r:id="rId21"/>
    <p:sldId id="307" r:id="rId22"/>
    <p:sldId id="308" r:id="rId23"/>
    <p:sldId id="272" r:id="rId24"/>
    <p:sldId id="276" r:id="rId25"/>
    <p:sldId id="275" r:id="rId26"/>
    <p:sldId id="277" r:id="rId27"/>
    <p:sldId id="274" r:id="rId28"/>
    <p:sldId id="273" r:id="rId29"/>
    <p:sldId id="281" r:id="rId30"/>
    <p:sldId id="278" r:id="rId31"/>
    <p:sldId id="280" r:id="rId32"/>
    <p:sldId id="279" r:id="rId33"/>
    <p:sldId id="282" r:id="rId34"/>
    <p:sldId id="286" r:id="rId35"/>
    <p:sldId id="287" r:id="rId36"/>
    <p:sldId id="285" r:id="rId37"/>
    <p:sldId id="290" r:id="rId38"/>
    <p:sldId id="291" r:id="rId39"/>
    <p:sldId id="284" r:id="rId40"/>
    <p:sldId id="289" r:id="rId41"/>
    <p:sldId id="283" r:id="rId42"/>
    <p:sldId id="288" r:id="rId43"/>
    <p:sldId id="292" r:id="rId44"/>
    <p:sldId id="296" r:id="rId45"/>
    <p:sldId id="293" r:id="rId46"/>
    <p:sldId id="295" r:id="rId47"/>
    <p:sldId id="294" r:id="rId48"/>
    <p:sldId id="297" r:id="rId49"/>
    <p:sldId id="298" r:id="rId50"/>
    <p:sldId id="299" r:id="rId51"/>
    <p:sldId id="309" r:id="rId52"/>
    <p:sldId id="300"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BF80B4-DB76-4302-A36C-24BBCC88D75B}" type="datetimeFigureOut">
              <a:rPr lang="tr-TR" smtClean="0"/>
              <a:t>2.12.2021</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B1CB8C-5E80-4490-865F-B54539453EEE}" type="slidenum">
              <a:rPr lang="tr-TR" smtClean="0"/>
              <a:t>‹#›</a:t>
            </a:fld>
            <a:endParaRPr lang="tr-TR"/>
          </a:p>
        </p:txBody>
      </p:sp>
    </p:spTree>
    <p:extLst>
      <p:ext uri="{BB962C8B-B14F-4D97-AF65-F5344CB8AC3E}">
        <p14:creationId xmlns:p14="http://schemas.microsoft.com/office/powerpoint/2010/main" val="23815197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F1291F-5723-48DD-8C68-54D8B83E843A}" type="datetimeFigureOut">
              <a:rPr lang="tr-TR" smtClean="0"/>
              <a:t>2.12.2021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219AD-CC0D-4E19-B28F-5157852D3302}" type="slidenum">
              <a:rPr lang="tr-TR" smtClean="0"/>
              <a:t>‹#›</a:t>
            </a:fld>
            <a:endParaRPr lang="tr-TR"/>
          </a:p>
        </p:txBody>
      </p:sp>
    </p:spTree>
    <p:extLst>
      <p:ext uri="{BB962C8B-B14F-4D97-AF65-F5344CB8AC3E}">
        <p14:creationId xmlns:p14="http://schemas.microsoft.com/office/powerpoint/2010/main" val="44111913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0219AD-CC0D-4E19-B28F-5157852D3302}" type="slidenum">
              <a:rPr lang="tr-TR" smtClean="0"/>
              <a:t>1</a:t>
            </a:fld>
            <a:endParaRPr lang="tr-TR"/>
          </a:p>
        </p:txBody>
      </p:sp>
      <p:sp>
        <p:nvSpPr>
          <p:cNvPr id="6" name="Üstbilgi Yer Tutucusu 5"/>
          <p:cNvSpPr>
            <a:spLocks noGrp="1"/>
          </p:cNvSpPr>
          <p:nvPr>
            <p:ph type="hdr" sz="quarter" idx="11"/>
          </p:nvPr>
        </p:nvSpPr>
        <p:spPr/>
        <p:txBody>
          <a:bodyPr/>
          <a:lstStyle/>
          <a:p>
            <a:endParaRPr lang="tr-TR"/>
          </a:p>
        </p:txBody>
      </p:sp>
    </p:spTree>
    <p:extLst>
      <p:ext uri="{BB962C8B-B14F-4D97-AF65-F5344CB8AC3E}">
        <p14:creationId xmlns:p14="http://schemas.microsoft.com/office/powerpoint/2010/main" val="3209988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055FF6D4-D4D7-426A-98F7-170A3668379E}" type="datetime1">
              <a:rPr lang="en-US" smtClean="0"/>
              <a:pPr/>
              <a:t>12/2/2021</a:t>
            </a:fld>
            <a:endParaRPr lang="en-US" dirty="0"/>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AD20DFC-E2D5-4BD6-B744-D8DEEAB5F7C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22CF87-8E70-4E61-A955-C40E86EC4711}"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AF7C8F-ED25-47A5-9D71-F69C2B2B7634}"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422CF87-8E70-4E61-A955-C40E86EC4711}"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AF7C8F-ED25-47A5-9D71-F69C2B2B7634}"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A422CF87-8E70-4E61-A955-C40E86EC4711}" type="datetimeFigureOut">
              <a:rPr lang="tr-TR" smtClean="0"/>
              <a:t>2.12.2021</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E3AF7C8F-ED25-47A5-9D71-F69C2B2B7634}"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9E583DDF-CA54-461A-A486-592D2374C532}" type="datetimeFigureOut">
              <a:rPr lang="tr-TR" smtClean="0"/>
              <a:t>2.12.2021</a:t>
            </a:fld>
            <a:endParaRPr lang="tr-TR" dirty="0"/>
          </a:p>
        </p:txBody>
      </p:sp>
      <p:sp>
        <p:nvSpPr>
          <p:cNvPr id="5" name="Altbilgi Yer Tutucusu 4"/>
          <p:cNvSpPr>
            <a:spLocks noGrp="1"/>
          </p:cNvSpPr>
          <p:nvPr>
            <p:ph type="ftr" sz="quarter" idx="11"/>
          </p:nvPr>
        </p:nvSpPr>
        <p:spPr>
          <a:xfrm>
            <a:off x="2619376" y="6480969"/>
            <a:ext cx="4260056" cy="300831"/>
          </a:xfrm>
        </p:spPr>
        <p:txBody>
          <a:bodyPr/>
          <a:lstStyle/>
          <a:p>
            <a:endParaRPr lang="tr-TR" dirty="0"/>
          </a:p>
        </p:txBody>
      </p:sp>
      <p:sp>
        <p:nvSpPr>
          <p:cNvPr id="6" name="Slayt Numarası Yer Tutucusu 5"/>
          <p:cNvSpPr>
            <a:spLocks noGrp="1"/>
          </p:cNvSpPr>
          <p:nvPr>
            <p:ph type="sldNum" sz="quarter" idx="12"/>
          </p:nvPr>
        </p:nvSpPr>
        <p:spPr>
          <a:xfrm>
            <a:off x="8451056" y="809624"/>
            <a:ext cx="502920" cy="300831"/>
          </a:xfrm>
        </p:spPr>
        <p:txBody>
          <a:bodyPr/>
          <a:lstStyle/>
          <a:p>
            <a:fld id="{CA8D9AD5-F248-4919-864A-CFD76CC027D6}" type="slidenum">
              <a:rPr lang="tr-TR" smtClean="0"/>
              <a:t>‹#›</a:t>
            </a:fld>
            <a:endParaRPr lang="tr-TR" dirty="0"/>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A422CF87-8E70-4E61-A955-C40E86EC4711}" type="datetimeFigureOut">
              <a:rPr lang="tr-TR" smtClean="0"/>
              <a:t>2.12.2021</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E3AF7C8F-ED25-47A5-9D71-F69C2B2B7634}"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A422CF87-8E70-4E61-A955-C40E86EC4711}" type="datetimeFigureOut">
              <a:rPr lang="tr-TR" smtClean="0"/>
              <a:t>2.12.2021</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E3AF7C8F-ED25-47A5-9D71-F69C2B2B763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422CF87-8E70-4E61-A955-C40E86EC4711}" type="datetimeFigureOut">
              <a:rPr lang="tr-TR" smtClean="0"/>
              <a:t>2.12.2021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AF7C8F-ED25-47A5-9D71-F69C2B2B7634}"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A422CF87-8E70-4E61-A955-C40E86EC4711}" type="datetimeFigureOut">
              <a:rPr lang="tr-TR" smtClean="0"/>
              <a:t>2.12.2021</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E3AF7C8F-ED25-47A5-9D71-F69C2B2B7634}"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A422CF87-8E70-4E61-A955-C40E86EC4711}" type="datetimeFigureOut">
              <a:rPr lang="tr-TR" smtClean="0"/>
              <a:t>2.12.2021</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E3AF7C8F-ED25-47A5-9D71-F69C2B2B763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9E583DDF-CA54-461A-A486-592D2374C532}" type="datetimeFigureOut">
              <a:rPr lang="tr-TR" smtClean="0"/>
              <a:t>2.12.2021</a:t>
            </a:fld>
            <a:endParaRPr lang="tr-TR" dirty="0"/>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dirty="0"/>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CA8D9AD5-F248-4919-864A-CFD76CC027D6}"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422CF87-8E70-4E61-A955-C40E86EC4711}" type="datetimeFigureOut">
              <a:rPr lang="tr-TR" smtClean="0"/>
              <a:t>2.12.2021</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3AF7C8F-ED25-47A5-9D71-F69C2B2B7634}"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035496"/>
            <a:ext cx="7846888" cy="3774281"/>
          </a:xfrm>
        </p:spPr>
        <p:txBody>
          <a:bodyPr>
            <a:noAutofit/>
          </a:bodyPr>
          <a:lstStyle/>
          <a:p>
            <a:pPr algn="ctr"/>
            <a:r>
              <a:rPr lang="tr-TR" sz="5000" dirty="0" smtClean="0">
                <a:latin typeface="Arial" panose="020B0604020202020204" pitchFamily="34" charset="0"/>
                <a:cs typeface="Arial" panose="020B0604020202020204" pitchFamily="34" charset="0"/>
              </a:rPr>
              <a:t>DİKKAT EKSİKLİĞİ VE HİPERAKTİVİTE BOZUKLUĞU</a:t>
            </a:r>
            <a:endParaRPr lang="tr-TR" sz="5000" dirty="0">
              <a:latin typeface="Arial" panose="020B0604020202020204" pitchFamily="34" charset="0"/>
              <a:cs typeface="Arial" panose="020B0604020202020204" pitchFamily="34" charset="0"/>
            </a:endParaRPr>
          </a:p>
        </p:txBody>
      </p:sp>
      <p:sp>
        <p:nvSpPr>
          <p:cNvPr id="5" name="Metin kutusu 4"/>
          <p:cNvSpPr txBox="1"/>
          <p:nvPr/>
        </p:nvSpPr>
        <p:spPr>
          <a:xfrm>
            <a:off x="35496" y="6525344"/>
            <a:ext cx="5976664" cy="338554"/>
          </a:xfrm>
          <a:prstGeom prst="rect">
            <a:avLst/>
          </a:prstGeom>
          <a:noFill/>
        </p:spPr>
        <p:txBody>
          <a:bodyPr wrap="square" rtlCol="0">
            <a:spAutoFit/>
          </a:bodyPr>
          <a:lstStyle/>
          <a:p>
            <a:r>
              <a:rPr lang="tr-TR" sz="1600" b="1" dirty="0" smtClean="0">
                <a:latin typeface="Times New Roman" panose="02020603050405020304" pitchFamily="18" charset="0"/>
                <a:cs typeface="Times New Roman" panose="02020603050405020304" pitchFamily="18" charset="0"/>
              </a:rPr>
              <a:t>ÇANKAYA REHBERLİK VE ARAŞTIRMA MERKEZİ</a:t>
            </a:r>
            <a:endParaRPr lang="tr-TR" sz="1600" b="1"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a:stretch>
            <a:fillRect/>
          </a:stretch>
        </p:blipFill>
        <p:spPr>
          <a:xfrm>
            <a:off x="3491880" y="2852936"/>
            <a:ext cx="2016224" cy="2003783"/>
          </a:xfrm>
          <a:prstGeom prst="rect">
            <a:avLst/>
          </a:prstGeom>
        </p:spPr>
      </p:pic>
    </p:spTree>
    <p:extLst>
      <p:ext uri="{BB962C8B-B14F-4D97-AF65-F5344CB8AC3E}">
        <p14:creationId xmlns:p14="http://schemas.microsoft.com/office/powerpoint/2010/main" val="361228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624"/>
            <a:ext cx="8229600" cy="1038992"/>
          </a:xfrm>
        </p:spPr>
        <p:txBody>
          <a:bodyPr/>
          <a:lstStyle/>
          <a:p>
            <a:pPr algn="ctr"/>
            <a:r>
              <a:rPr lang="tr-TR" dirty="0" err="1" smtClean="0"/>
              <a:t>Dürtüsellik</a:t>
            </a:r>
            <a:r>
              <a:rPr lang="tr-TR" dirty="0" smtClean="0"/>
              <a:t>	</a:t>
            </a:r>
            <a:endParaRPr lang="tr-TR" dirty="0"/>
          </a:p>
        </p:txBody>
      </p:sp>
      <p:sp>
        <p:nvSpPr>
          <p:cNvPr id="3" name="İçerik Yer Tutucusu 2"/>
          <p:cNvSpPr>
            <a:spLocks noGrp="1"/>
          </p:cNvSpPr>
          <p:nvPr>
            <p:ph idx="1"/>
          </p:nvPr>
        </p:nvSpPr>
        <p:spPr>
          <a:xfrm>
            <a:off x="467544" y="1268760"/>
            <a:ext cx="8229600" cy="4572000"/>
          </a:xfrm>
        </p:spPr>
        <p:txBody>
          <a:bodyPr/>
          <a:lstStyle/>
          <a:p>
            <a:pPr marL="64008" indent="0">
              <a:buNone/>
            </a:pPr>
            <a:r>
              <a:rPr lang="tr-TR" dirty="0" smtClean="0">
                <a:latin typeface="Arial" panose="020B0604020202020204" pitchFamily="34" charset="0"/>
                <a:cs typeface="Arial" panose="020B0604020202020204" pitchFamily="34" charset="0"/>
              </a:rPr>
              <a:t>Çoğu zaman,</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Soru bitmeden cevabını söyler.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Kendi sırasını bekleyemez.</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Başkalarının sözlerini böler veya onlardan izinsiz hareket eder.</a:t>
            </a: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88855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624"/>
            <a:ext cx="8229600" cy="1289298"/>
          </a:xfrm>
        </p:spPr>
        <p:txBody>
          <a:bodyPr/>
          <a:lstStyle/>
          <a:p>
            <a:pPr algn="ctr"/>
            <a:r>
              <a:rPr lang="tr-TR" dirty="0" smtClean="0">
                <a:latin typeface="Arial" panose="020B0604020202020204" pitchFamily="34" charset="0"/>
                <a:cs typeface="Arial" panose="020B0604020202020204" pitchFamily="34" charset="0"/>
              </a:rPr>
              <a:t>TÜRLERİ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484784"/>
            <a:ext cx="8229600" cy="3851920"/>
          </a:xfrm>
        </p:spPr>
        <p:txBody>
          <a:bodyPr/>
          <a:lstStyle/>
          <a:p>
            <a:r>
              <a:rPr lang="tr-TR" dirty="0" smtClean="0"/>
              <a:t>Dikkat eksikliğinin baskın olduğu</a:t>
            </a:r>
          </a:p>
          <a:p>
            <a:endParaRPr lang="tr-TR" dirty="0" smtClean="0"/>
          </a:p>
          <a:p>
            <a:r>
              <a:rPr lang="tr-TR" dirty="0" err="1" smtClean="0"/>
              <a:t>Hiperaktif-dürtüselliğin</a:t>
            </a:r>
            <a:r>
              <a:rPr lang="tr-TR" dirty="0" smtClean="0"/>
              <a:t> baskın olduğu</a:t>
            </a:r>
          </a:p>
          <a:p>
            <a:endParaRPr lang="tr-TR" dirty="0" smtClean="0"/>
          </a:p>
          <a:p>
            <a:r>
              <a:rPr lang="tr-TR" dirty="0" smtClean="0"/>
              <a:t>DEHB karışık tip</a:t>
            </a:r>
            <a:endParaRPr lang="tr-TR" dirty="0"/>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9461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47664" y="116632"/>
            <a:ext cx="7139136" cy="1399032"/>
          </a:xfrm>
        </p:spPr>
        <p:txBody>
          <a:bodyPr>
            <a:normAutofit fontScale="90000"/>
          </a:bodyPr>
          <a:lstStyle/>
          <a:p>
            <a:pPr algn="ctr"/>
            <a:r>
              <a:rPr lang="tr-TR" altLang="tr-TR" sz="4400" dirty="0">
                <a:latin typeface="Arial" panose="020B0604020202020204" pitchFamily="34" charset="0"/>
                <a:cs typeface="Arial" panose="020B0604020202020204" pitchFamily="34" charset="0"/>
              </a:rPr>
              <a:t>Dikkat eksikliğinin baskın olduğu DEHB türü</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593304"/>
            <a:ext cx="8229600" cy="4572000"/>
          </a:xfrm>
        </p:spPr>
        <p:txBody>
          <a:bodyPr/>
          <a:lstStyle/>
          <a:p>
            <a:r>
              <a:rPr lang="tr-TR" altLang="tr-TR" dirty="0">
                <a:latin typeface="Arial" panose="020B0604020202020204" pitchFamily="34" charset="0"/>
                <a:cs typeface="Arial" panose="020B0604020202020204" pitchFamily="34" charset="0"/>
              </a:rPr>
              <a:t>Okul performanslarındaki düşüklük büyük oranda öğrenme güçlüğü ile tanılanabilir</a:t>
            </a:r>
            <a:r>
              <a:rPr lang="tr-TR" altLang="tr-TR" dirty="0" smtClean="0">
                <a:latin typeface="Arial" panose="020B0604020202020204" pitchFamily="34" charset="0"/>
                <a:cs typeface="Arial" panose="020B0604020202020204" pitchFamily="34" charset="0"/>
              </a:rPr>
              <a:t>.</a:t>
            </a:r>
          </a:p>
          <a:p>
            <a:endParaRPr lang="tr-TR" altLang="tr-TR" dirty="0">
              <a:latin typeface="Arial" panose="020B0604020202020204" pitchFamily="34" charset="0"/>
              <a:cs typeface="Arial" panose="020B0604020202020204" pitchFamily="34" charset="0"/>
            </a:endParaRPr>
          </a:p>
          <a:p>
            <a:r>
              <a:rPr lang="tr-TR" altLang="tr-TR" dirty="0">
                <a:latin typeface="Arial" panose="020B0604020202020204" pitchFamily="34" charset="0"/>
                <a:cs typeface="Arial" panose="020B0604020202020204" pitchFamily="34" charset="0"/>
              </a:rPr>
              <a:t>Dikkat hataları </a:t>
            </a:r>
            <a:r>
              <a:rPr lang="tr-TR" altLang="tr-TR" dirty="0" smtClean="0">
                <a:latin typeface="Arial" panose="020B0604020202020204" pitchFamily="34" charset="0"/>
                <a:cs typeface="Arial" panose="020B0604020202020204" pitchFamily="34" charset="0"/>
              </a:rPr>
              <a:t>yapar</a:t>
            </a:r>
          </a:p>
          <a:p>
            <a:endParaRPr lang="tr-TR" altLang="tr-TR" dirty="0">
              <a:latin typeface="Arial" panose="020B0604020202020204" pitchFamily="34" charset="0"/>
              <a:cs typeface="Arial" panose="020B0604020202020204" pitchFamily="34" charset="0"/>
            </a:endParaRPr>
          </a:p>
          <a:p>
            <a:r>
              <a:rPr lang="tr-TR" altLang="tr-TR" dirty="0">
                <a:latin typeface="Arial" panose="020B0604020202020204" pitchFamily="34" charset="0"/>
                <a:cs typeface="Arial" panose="020B0604020202020204" pitchFamily="34" charset="0"/>
              </a:rPr>
              <a:t>Bir faaliyet üstünde uzun süre </a:t>
            </a:r>
            <a:r>
              <a:rPr lang="tr-TR" altLang="tr-TR" dirty="0" smtClean="0">
                <a:latin typeface="Arial" panose="020B0604020202020204" pitchFamily="34" charset="0"/>
                <a:cs typeface="Arial" panose="020B0604020202020204" pitchFamily="34" charset="0"/>
              </a:rPr>
              <a:t>çalışamaz</a:t>
            </a:r>
          </a:p>
          <a:p>
            <a:endParaRPr lang="tr-TR" altLang="tr-TR" dirty="0">
              <a:latin typeface="Arial" panose="020B0604020202020204" pitchFamily="34" charset="0"/>
              <a:cs typeface="Arial" panose="020B0604020202020204" pitchFamily="34" charset="0"/>
            </a:endParaRPr>
          </a:p>
          <a:p>
            <a:r>
              <a:rPr lang="tr-TR" altLang="tr-TR" dirty="0">
                <a:latin typeface="Arial" panose="020B0604020202020204" pitchFamily="34" charset="0"/>
                <a:cs typeface="Arial" panose="020B0604020202020204" pitchFamily="34" charset="0"/>
              </a:rPr>
              <a:t>Dış uyaranların etkisine açıktır</a:t>
            </a:r>
          </a:p>
          <a:p>
            <a:pPr marL="64008" indent="0">
              <a:buNone/>
            </a:pP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10401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188640"/>
            <a:ext cx="7499176" cy="1399032"/>
          </a:xfrm>
        </p:spPr>
        <p:txBody>
          <a:bodyPr>
            <a:normAutofit fontScale="90000"/>
          </a:bodyPr>
          <a:lstStyle/>
          <a:p>
            <a:pPr algn="ctr"/>
            <a:r>
              <a:rPr lang="tr-TR" altLang="tr-TR" sz="4400" dirty="0" err="1" smtClean="0">
                <a:latin typeface="Arial" panose="020B0604020202020204" pitchFamily="34" charset="0"/>
                <a:cs typeface="Arial" panose="020B0604020202020204" pitchFamily="34" charset="0"/>
              </a:rPr>
              <a:t>Hiperaktif</a:t>
            </a:r>
            <a:r>
              <a:rPr lang="tr-TR" altLang="tr-TR" sz="4400" dirty="0" smtClean="0">
                <a:latin typeface="Arial" panose="020B0604020202020204" pitchFamily="34" charset="0"/>
                <a:cs typeface="Arial" panose="020B0604020202020204" pitchFamily="34" charset="0"/>
              </a:rPr>
              <a:t>–</a:t>
            </a:r>
            <a:r>
              <a:rPr lang="tr-TR" altLang="tr-TR" sz="4400" dirty="0" err="1" smtClean="0">
                <a:latin typeface="Arial" panose="020B0604020202020204" pitchFamily="34" charset="0"/>
                <a:cs typeface="Arial" panose="020B0604020202020204" pitchFamily="34" charset="0"/>
              </a:rPr>
              <a:t>dürtüselliğin</a:t>
            </a:r>
            <a:r>
              <a:rPr lang="tr-TR" altLang="tr-TR" sz="4400" dirty="0" smtClean="0">
                <a:latin typeface="Arial" panose="020B0604020202020204" pitchFamily="34" charset="0"/>
                <a:cs typeface="Arial" panose="020B0604020202020204" pitchFamily="34" charset="0"/>
              </a:rPr>
              <a:t> </a:t>
            </a:r>
            <a:r>
              <a:rPr lang="tr-TR" altLang="tr-TR" sz="4400" dirty="0">
                <a:latin typeface="Arial" panose="020B0604020202020204" pitchFamily="34" charset="0"/>
                <a:cs typeface="Arial" panose="020B0604020202020204" pitchFamily="34" charset="0"/>
              </a:rPr>
              <a:t>baskın olduğu  DEHB türü</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772816"/>
            <a:ext cx="8229600" cy="4104456"/>
          </a:xfrm>
        </p:spPr>
        <p:txBody>
          <a:bodyPr>
            <a:normAutofit/>
          </a:bodyPr>
          <a:lstStyle/>
          <a:p>
            <a:r>
              <a:rPr lang="tr-TR" altLang="tr-TR" sz="3200" dirty="0">
                <a:latin typeface="Arial" panose="020B0604020202020204" pitchFamily="34" charset="0"/>
                <a:cs typeface="Arial" panose="020B0604020202020204" pitchFamily="34" charset="0"/>
              </a:rPr>
              <a:t>Sınırsız enerji ve yerinde duramama nedeniyle yaşadıkları güçlüklerle dikkat çekerler. </a:t>
            </a:r>
            <a:endParaRPr lang="tr-TR" altLang="tr-TR" sz="3200" dirty="0" smtClean="0">
              <a:latin typeface="Arial" panose="020B0604020202020204" pitchFamily="34" charset="0"/>
              <a:cs typeface="Arial" panose="020B0604020202020204" pitchFamily="34" charset="0"/>
            </a:endParaRPr>
          </a:p>
          <a:p>
            <a:endParaRPr lang="tr-TR" altLang="tr-TR" sz="3200" dirty="0">
              <a:latin typeface="Arial" panose="020B0604020202020204" pitchFamily="34" charset="0"/>
              <a:cs typeface="Arial" panose="020B0604020202020204" pitchFamily="34" charset="0"/>
            </a:endParaRPr>
          </a:p>
          <a:p>
            <a:r>
              <a:rPr lang="tr-TR" altLang="tr-TR" sz="3200" dirty="0">
                <a:latin typeface="Arial" panose="020B0604020202020204" pitchFamily="34" charset="0"/>
                <a:cs typeface="Arial" panose="020B0604020202020204" pitchFamily="34" charset="0"/>
              </a:rPr>
              <a:t>Sıklıkla disiplin sorunları yaşarlar ve bu durum problemi büyütmekten başka bir işe yaramaz.</a:t>
            </a:r>
          </a:p>
          <a:p>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08877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4572000"/>
          </a:xfrm>
        </p:spPr>
        <p:txBody>
          <a:bodyPr>
            <a:normAutofit lnSpcReduction="10000"/>
          </a:bodyPr>
          <a:lstStyle/>
          <a:p>
            <a:endParaRPr lang="tr-TR" altLang="tr-TR" sz="2800" dirty="0" smtClean="0">
              <a:latin typeface="Arial" panose="020B0604020202020204" pitchFamily="34" charset="0"/>
              <a:cs typeface="Arial" panose="020B0604020202020204" pitchFamily="34" charset="0"/>
            </a:endParaRPr>
          </a:p>
          <a:p>
            <a:r>
              <a:rPr lang="tr-TR" altLang="tr-TR" sz="2800" dirty="0" smtClean="0">
                <a:latin typeface="Arial" panose="020B0604020202020204" pitchFamily="34" charset="0"/>
                <a:cs typeface="Arial" panose="020B0604020202020204" pitchFamily="34" charset="0"/>
              </a:rPr>
              <a:t>Disiplin </a:t>
            </a:r>
            <a:r>
              <a:rPr lang="tr-TR" altLang="tr-TR" sz="2800" dirty="0">
                <a:latin typeface="Arial" panose="020B0604020202020204" pitchFamily="34" charset="0"/>
                <a:cs typeface="Arial" panose="020B0604020202020204" pitchFamily="34" charset="0"/>
              </a:rPr>
              <a:t>sorunları nedeniyle ders devamsızlıkları olur ve dersleri kaçırırlar, bu nedenle de akademik başarıları </a:t>
            </a:r>
            <a:r>
              <a:rPr lang="tr-TR" altLang="tr-TR" sz="2800" dirty="0" smtClean="0">
                <a:latin typeface="Arial" panose="020B0604020202020204" pitchFamily="34" charset="0"/>
                <a:cs typeface="Arial" panose="020B0604020202020204" pitchFamily="34" charset="0"/>
              </a:rPr>
              <a:t>düşer.</a:t>
            </a:r>
          </a:p>
          <a:p>
            <a:endParaRPr lang="tr-TR" altLang="tr-TR" sz="2800" dirty="0" smtClean="0">
              <a:latin typeface="Arial" panose="020B0604020202020204" pitchFamily="34" charset="0"/>
              <a:cs typeface="Arial" panose="020B0604020202020204" pitchFamily="34" charset="0"/>
            </a:endParaRPr>
          </a:p>
          <a:p>
            <a:endParaRPr lang="tr-TR" altLang="tr-TR" sz="2800" dirty="0">
              <a:latin typeface="Arial" panose="020B0604020202020204" pitchFamily="34" charset="0"/>
              <a:cs typeface="Arial" panose="020B0604020202020204" pitchFamily="34" charset="0"/>
            </a:endParaRPr>
          </a:p>
          <a:p>
            <a:r>
              <a:rPr lang="tr-TR" altLang="tr-TR" sz="2800" dirty="0">
                <a:latin typeface="Arial" panose="020B0604020202020204" pitchFamily="34" charset="0"/>
                <a:cs typeface="Arial" panose="020B0604020202020204" pitchFamily="34" charset="0"/>
              </a:rPr>
              <a:t>Bu öğrencilerde beyin zarındaki kısıtlayıcı tepki mekanizmasının bastırılması (engellenmenin ortadan </a:t>
            </a:r>
            <a:r>
              <a:rPr lang="tr-TR" altLang="tr-TR" sz="2800" dirty="0" smtClean="0">
                <a:latin typeface="Arial" panose="020B0604020202020204" pitchFamily="34" charset="0"/>
                <a:cs typeface="Arial" panose="020B0604020202020204" pitchFamily="34" charset="0"/>
              </a:rPr>
              <a:t>kalkması nedeniyle) genellikle </a:t>
            </a:r>
            <a:r>
              <a:rPr lang="tr-TR" altLang="tr-TR" sz="2800" dirty="0" err="1">
                <a:latin typeface="Arial" panose="020B0604020202020204" pitchFamily="34" charset="0"/>
                <a:cs typeface="Arial" panose="020B0604020202020204" pitchFamily="34" charset="0"/>
              </a:rPr>
              <a:t>dürtüsellikle</a:t>
            </a:r>
            <a:r>
              <a:rPr lang="tr-TR" altLang="tr-TR" sz="2800" dirty="0">
                <a:latin typeface="Arial" panose="020B0604020202020204" pitchFamily="34" charset="0"/>
                <a:cs typeface="Arial" panose="020B0604020202020204" pitchFamily="34" charset="0"/>
              </a:rPr>
              <a:t> sonuçlanır.</a:t>
            </a:r>
          </a:p>
          <a:p>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7149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7800"/>
            <a:ext cx="8229600" cy="1399032"/>
          </a:xfrm>
        </p:spPr>
        <p:txBody>
          <a:bodyPr/>
          <a:lstStyle/>
          <a:p>
            <a:pPr algn="ctr"/>
            <a:r>
              <a:rPr lang="tr-TR" altLang="tr-TR" dirty="0">
                <a:latin typeface="Arial" panose="020B0604020202020204" pitchFamily="34" charset="0"/>
                <a:cs typeface="Arial" panose="020B0604020202020204" pitchFamily="34" charset="0"/>
              </a:rPr>
              <a:t>DEHB Karışık tip</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2314856"/>
            <a:ext cx="8229600" cy="3706432"/>
          </a:xfrm>
        </p:spPr>
        <p:txBody>
          <a:bodyPr/>
          <a:lstStyle/>
          <a:p>
            <a:r>
              <a:rPr lang="tr-TR" altLang="tr-TR" dirty="0">
                <a:latin typeface="Arial" panose="020B0604020202020204" pitchFamily="34" charset="0"/>
                <a:cs typeface="Arial" panose="020B0604020202020204" pitchFamily="34" charset="0"/>
              </a:rPr>
              <a:t>Son dönemde en sık rastlanan tiptir ve her iki DEHB tipinin de özelliklerini taşır.</a:t>
            </a:r>
          </a:p>
          <a:p>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56095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44624"/>
            <a:ext cx="7535180" cy="1399032"/>
          </a:xfrm>
        </p:spPr>
        <p:txBody>
          <a:bodyPr/>
          <a:lstStyle/>
          <a:p>
            <a:pPr algn="ctr"/>
            <a:r>
              <a:rPr lang="tr-TR" dirty="0" smtClean="0">
                <a:latin typeface="Arial" panose="020B0604020202020204" pitchFamily="34" charset="0"/>
                <a:cs typeface="Arial" panose="020B0604020202020204" pitchFamily="34" charset="0"/>
              </a:rPr>
              <a:t>Yaş Dönemlerine Göre DEHB Belirtileri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21196" y="1700808"/>
            <a:ext cx="8229600" cy="4572000"/>
          </a:xfrm>
        </p:spPr>
        <p:txBody>
          <a:bodyPr>
            <a:normAutofit fontScale="85000" lnSpcReduction="20000"/>
          </a:bodyPr>
          <a:lstStyle/>
          <a:p>
            <a:pPr marL="64008" indent="0">
              <a:buNone/>
            </a:pPr>
            <a:r>
              <a:rPr lang="tr-TR" dirty="0" smtClean="0">
                <a:latin typeface="Arial" panose="020B0604020202020204" pitchFamily="34" charset="0"/>
                <a:cs typeface="Arial" panose="020B0604020202020204" pitchFamily="34" charset="0"/>
              </a:rPr>
              <a:t>Bebeklik döneminde;</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Huzursuzluk</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Kolay ağlama, zor sakinleşme</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Aşırı hareketlilik</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Uykuya dalma ve devam etme ile ilgili sorunlar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Dış uyaranlara aşırı tepki verme</a:t>
            </a: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01527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29600" cy="5544616"/>
          </a:xfrm>
        </p:spPr>
        <p:txBody>
          <a:bodyPr>
            <a:normAutofit fontScale="85000" lnSpcReduction="20000"/>
          </a:bodyPr>
          <a:lstStyle/>
          <a:p>
            <a:pPr marL="64008" indent="0">
              <a:buNone/>
            </a:pPr>
            <a:r>
              <a:rPr lang="tr-TR" dirty="0" smtClean="0">
                <a:latin typeface="Arial" panose="020B0604020202020204" pitchFamily="34" charset="0"/>
                <a:cs typeface="Arial" panose="020B0604020202020204" pitchFamily="34" charset="0"/>
              </a:rPr>
              <a:t>		Okul </a:t>
            </a:r>
            <a:r>
              <a:rPr lang="tr-TR" dirty="0" smtClean="0">
                <a:latin typeface="Arial" panose="020B0604020202020204" pitchFamily="34" charset="0"/>
                <a:cs typeface="Arial" panose="020B0604020202020204" pitchFamily="34" charset="0"/>
              </a:rPr>
              <a:t>öncesi dönemde;</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Sürekli hareket halinde olma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İsteklerini erteleyememe</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Sürekli ilgi odağı olmayı isteme</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Bir oyunla uzun süre ilgilenmeme</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Çok konuşma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Sakarlık </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85783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29600" cy="5040560"/>
          </a:xfrm>
        </p:spPr>
        <p:txBody>
          <a:bodyPr>
            <a:normAutofit fontScale="92500" lnSpcReduction="20000"/>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Az </a:t>
            </a:r>
            <a:r>
              <a:rPr lang="tr-TR" dirty="0" smtClean="0">
                <a:latin typeface="Arial" panose="020B0604020202020204" pitchFamily="34" charset="0"/>
                <a:cs typeface="Arial" panose="020B0604020202020204" pitchFamily="34" charset="0"/>
              </a:rPr>
              <a:t>uyuma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Faaliyetleri tamamlamada zorlanma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Kurallara uymada zorlanma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Sakin biçimde oturamama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Yaşıtlarına vurma</a:t>
            </a: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35712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29600" cy="5616624"/>
          </a:xfrm>
        </p:spPr>
        <p:txBody>
          <a:bodyPr>
            <a:normAutofit fontScale="85000" lnSpcReduction="20000"/>
          </a:bodyPr>
          <a:lstStyle/>
          <a:p>
            <a:pPr marL="64008" indent="0">
              <a:buNone/>
            </a:pPr>
            <a:r>
              <a:rPr lang="tr-TR" dirty="0" smtClean="0">
                <a:latin typeface="Arial" panose="020B0604020202020204" pitchFamily="34" charset="0"/>
                <a:cs typeface="Arial" panose="020B0604020202020204" pitchFamily="34" charset="0"/>
              </a:rPr>
              <a:t>		İlkokul </a:t>
            </a:r>
            <a:r>
              <a:rPr lang="tr-TR" dirty="0" smtClean="0">
                <a:latin typeface="Arial" panose="020B0604020202020204" pitchFamily="34" charset="0"/>
                <a:cs typeface="Arial" panose="020B0604020202020204" pitchFamily="34" charset="0"/>
              </a:rPr>
              <a:t>döneminde;</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Sakin sessiz yerinde oturamama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Dersi dinleme ile ilgili sorunlar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Etrafında olan bitenle ilgilenme</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Sabırsızlık</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Sorulan soruları dinlemeden cevap verme</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Verilen görevleri yarım bırakma</a:t>
            </a: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2706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289298"/>
          </a:xfrm>
        </p:spPr>
        <p:txBody>
          <a:bodyPr>
            <a:normAutofit fontScale="90000"/>
          </a:bodyPr>
          <a:lstStyle/>
          <a:p>
            <a:pPr algn="ct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DEHB NEDİR?</a:t>
            </a:r>
            <a:br>
              <a:rPr lang="tr-TR" dirty="0" smtClean="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665312"/>
            <a:ext cx="8229600" cy="4572000"/>
          </a:xfrm>
        </p:spPr>
        <p:txBody>
          <a:bodyPr>
            <a:normAutofit/>
          </a:bodyPr>
          <a:lstStyle/>
          <a:p>
            <a:r>
              <a:rPr lang="tr-TR" dirty="0">
                <a:latin typeface="Arial" panose="020B0604020202020204" pitchFamily="34" charset="0"/>
                <a:cs typeface="Arial" panose="020B0604020202020204" pitchFamily="34" charset="0"/>
              </a:rPr>
              <a:t>Dikkat Eksikliği </a:t>
            </a:r>
            <a:r>
              <a:rPr lang="tr-TR" dirty="0" err="1">
                <a:latin typeface="Arial" panose="020B0604020202020204" pitchFamily="34" charset="0"/>
                <a:cs typeface="Arial" panose="020B0604020202020204" pitchFamily="34" charset="0"/>
              </a:rPr>
              <a:t>Hiperaktivite</a:t>
            </a:r>
            <a:r>
              <a:rPr lang="tr-TR" dirty="0">
                <a:latin typeface="Arial" panose="020B0604020202020204" pitchFamily="34" charset="0"/>
                <a:cs typeface="Arial" panose="020B0604020202020204" pitchFamily="34" charset="0"/>
              </a:rPr>
              <a:t> Bozukluğu </a:t>
            </a:r>
            <a:r>
              <a:rPr lang="tr-TR" dirty="0" smtClean="0">
                <a:latin typeface="Arial" panose="020B0604020202020204" pitchFamily="34" charset="0"/>
                <a:cs typeface="Arial" panose="020B0604020202020204" pitchFamily="34" charset="0"/>
              </a:rPr>
              <a:t>akademik, sosyal ve psikiyatrik sorunlara yol açabilen ve olumsuz etkileri yaşam boyu sürebilen bir </a:t>
            </a:r>
            <a:r>
              <a:rPr lang="tr-TR" dirty="0" err="1" smtClean="0">
                <a:latin typeface="Arial" panose="020B0604020202020204" pitchFamily="34" charset="0"/>
                <a:cs typeface="Arial" panose="020B0604020202020204" pitchFamily="34" charset="0"/>
              </a:rPr>
              <a:t>nörobiyolojik</a:t>
            </a:r>
            <a:r>
              <a:rPr lang="tr-TR" dirty="0" smtClean="0">
                <a:latin typeface="Arial" panose="020B0604020202020204" pitchFamily="34" charset="0"/>
                <a:cs typeface="Arial" panose="020B0604020202020204" pitchFamily="34" charset="0"/>
              </a:rPr>
              <a:t> rahatsızlıktır.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Temel özelliği, dikkati vermede ve sürdürmede güçlük, benzer gelişim düzeyindeki çocuklara oranla aşırı hareketlilik ve ataklıktır.</a:t>
            </a: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380096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5688632"/>
          </a:xfrm>
        </p:spPr>
        <p:txBody>
          <a:bodyPr>
            <a:normAutofit fontScale="62500" lnSpcReduction="20000"/>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Sınavlarda </a:t>
            </a:r>
            <a:r>
              <a:rPr lang="tr-TR" dirty="0" smtClean="0">
                <a:latin typeface="Arial" panose="020B0604020202020204" pitchFamily="34" charset="0"/>
                <a:cs typeface="Arial" panose="020B0604020202020204" pitchFamily="34" charset="0"/>
              </a:rPr>
              <a:t>dikkatsizce hatalar yapma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Sırasını bekleyememe</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Dağınıklık</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Düzensiz defter ve eşya kullanımı</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Yaşıtlarla sorunlar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Ev ödevlerini eksik ya da hatalı alma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Ev ödevlerinin tamamlanmasında zorlanma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Sınıf içerisinde hem kendi hem de çevresindekilerin dikkatini dağıtma</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03734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472608"/>
          </a:xfrm>
        </p:spPr>
        <p:txBody>
          <a:bodyPr>
            <a:normAutofit/>
          </a:bodyPr>
          <a:lstStyle/>
          <a:p>
            <a:pPr marL="64008" indent="0">
              <a:buNone/>
            </a:pPr>
            <a:r>
              <a:rPr lang="tr-TR" dirty="0" smtClean="0">
                <a:latin typeface="Arial" panose="020B0604020202020204" pitchFamily="34" charset="0"/>
                <a:cs typeface="Arial" panose="020B0604020202020204" pitchFamily="34" charset="0"/>
              </a:rPr>
              <a:t>		Ortaokul </a:t>
            </a:r>
            <a:r>
              <a:rPr lang="tr-TR" dirty="0" smtClean="0">
                <a:latin typeface="Arial" panose="020B0604020202020204" pitchFamily="34" charset="0"/>
                <a:cs typeface="Arial" panose="020B0604020202020204" pitchFamily="34" charset="0"/>
              </a:rPr>
              <a:t>ve sonrası dönemde;</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Hareketlilikte  azalma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Akademik başarı ile ilgili sorunların büyümesi</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Uzun süreli dikkat gerektiren görevlerden kaçınma.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Ders çalışmama eğilimi</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76640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72000"/>
          </a:xfrm>
        </p:spPr>
        <p:txBody>
          <a:bodyPr>
            <a:normAutofit lnSpcReduction="10000"/>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Arkadaş </a:t>
            </a:r>
            <a:r>
              <a:rPr lang="tr-TR" dirty="0" smtClean="0">
                <a:latin typeface="Arial" panose="020B0604020202020204" pitchFamily="34" charset="0"/>
                <a:cs typeface="Arial" panose="020B0604020202020204" pitchFamily="34" charset="0"/>
              </a:rPr>
              <a:t>ve aile ilişkilerinde sorunlar yaşama</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Düşük benlik saygısı</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Depresif </a:t>
            </a:r>
            <a:r>
              <a:rPr lang="tr-TR" dirty="0" err="1" smtClean="0">
                <a:latin typeface="Arial" panose="020B0604020202020204" pitchFamily="34" charset="0"/>
                <a:cs typeface="Arial" panose="020B0604020202020204" pitchFamily="34" charset="0"/>
              </a:rPr>
              <a:t>duygudurum</a:t>
            </a:r>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Kaygı </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45130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44624"/>
            <a:ext cx="7571184" cy="1399032"/>
          </a:xfrm>
        </p:spPr>
        <p:txBody>
          <a:bodyPr/>
          <a:lstStyle/>
          <a:p>
            <a:r>
              <a:rPr lang="tr-TR" altLang="tr-TR" dirty="0" err="1">
                <a:latin typeface="Arial" panose="020B0604020202020204" pitchFamily="34" charset="0"/>
                <a:cs typeface="Arial" panose="020B0604020202020204" pitchFamily="34" charset="0"/>
              </a:rPr>
              <a:t>DEHB’li</a:t>
            </a:r>
            <a:r>
              <a:rPr lang="tr-TR" altLang="tr-TR" dirty="0">
                <a:latin typeface="Arial" panose="020B0604020202020204" pitchFamily="34" charset="0"/>
                <a:cs typeface="Arial" panose="020B0604020202020204" pitchFamily="34" charset="0"/>
              </a:rPr>
              <a:t> </a:t>
            </a:r>
            <a:r>
              <a:rPr lang="tr-TR" altLang="tr-TR" dirty="0" smtClean="0">
                <a:latin typeface="Arial" panose="020B0604020202020204" pitchFamily="34" charset="0"/>
                <a:cs typeface="Arial" panose="020B0604020202020204" pitchFamily="34" charset="0"/>
              </a:rPr>
              <a:t>öğrenciler</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268760"/>
            <a:ext cx="8229600" cy="4464496"/>
          </a:xfrm>
        </p:spPr>
        <p:txBody>
          <a:bodyPr/>
          <a:lstStyle/>
          <a:p>
            <a:pPr>
              <a:defRPr/>
            </a:pPr>
            <a:r>
              <a:rPr lang="tr-TR" sz="3200" dirty="0">
                <a:latin typeface="Arial" panose="020B0604020202020204" pitchFamily="34" charset="0"/>
                <a:cs typeface="Arial" panose="020B0604020202020204" pitchFamily="34" charset="0"/>
              </a:rPr>
              <a:t>Bilişsel olarak;</a:t>
            </a:r>
          </a:p>
          <a:p>
            <a:pPr>
              <a:buFontTx/>
              <a:buChar char="-"/>
              <a:defRPr/>
            </a:pPr>
            <a:r>
              <a:rPr lang="tr-TR" sz="3200" dirty="0">
                <a:latin typeface="Arial" panose="020B0604020202020204" pitchFamily="34" charset="0"/>
                <a:cs typeface="Arial" panose="020B0604020202020204" pitchFamily="34" charset="0"/>
              </a:rPr>
              <a:t>planlama, </a:t>
            </a:r>
          </a:p>
          <a:p>
            <a:pPr>
              <a:buFontTx/>
              <a:buChar char="-"/>
              <a:defRPr/>
            </a:pPr>
            <a:r>
              <a:rPr lang="tr-TR" sz="3200" dirty="0">
                <a:latin typeface="Arial" panose="020B0604020202020204" pitchFamily="34" charset="0"/>
                <a:cs typeface="Arial" panose="020B0604020202020204" pitchFamily="34" charset="0"/>
              </a:rPr>
              <a:t>organizasyon,</a:t>
            </a:r>
          </a:p>
          <a:p>
            <a:pPr>
              <a:buFontTx/>
              <a:buChar char="-"/>
              <a:defRPr/>
            </a:pPr>
            <a:r>
              <a:rPr lang="tr-TR" sz="3200" dirty="0">
                <a:latin typeface="Arial" panose="020B0604020202020204" pitchFamily="34" charset="0"/>
                <a:cs typeface="Arial" panose="020B0604020202020204" pitchFamily="34" charset="0"/>
              </a:rPr>
              <a:t>kontrollü tepkide bulunma, </a:t>
            </a:r>
          </a:p>
          <a:p>
            <a:pPr>
              <a:buFontTx/>
              <a:buChar char="-"/>
              <a:defRPr/>
            </a:pPr>
            <a:r>
              <a:rPr lang="tr-TR" sz="3200" dirty="0">
                <a:latin typeface="Arial" panose="020B0604020202020204" pitchFamily="34" charset="0"/>
                <a:cs typeface="Arial" panose="020B0604020202020204" pitchFamily="34" charset="0"/>
              </a:rPr>
              <a:t>zihinsel bir aktivitede bulunma, </a:t>
            </a:r>
          </a:p>
          <a:p>
            <a:pPr>
              <a:buFontTx/>
              <a:buChar char="-"/>
              <a:defRPr/>
            </a:pPr>
            <a:r>
              <a:rPr lang="tr-TR" sz="3200" dirty="0">
                <a:latin typeface="Arial" panose="020B0604020202020204" pitchFamily="34" charset="0"/>
                <a:cs typeface="Arial" panose="020B0604020202020204" pitchFamily="34" charset="0"/>
              </a:rPr>
              <a:t>kendini kontrol gibi uygulamaya dayalı konularda bozukluk </a:t>
            </a:r>
            <a:r>
              <a:rPr lang="tr-TR" sz="3200" dirty="0" smtClean="0">
                <a:latin typeface="Arial" panose="020B0604020202020204" pitchFamily="34" charset="0"/>
                <a:cs typeface="Arial" panose="020B0604020202020204" pitchFamily="34" charset="0"/>
              </a:rPr>
              <a:t>yaşar.</a:t>
            </a:r>
            <a:endParaRPr lang="tr-TR" sz="3200"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8474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572000"/>
          </a:xfrm>
        </p:spPr>
        <p:txBody>
          <a:bodyPr/>
          <a:lstStyle/>
          <a:p>
            <a:r>
              <a:rPr lang="tr-TR" sz="3200" dirty="0">
                <a:latin typeface="Arial" panose="020B0604020202020204" pitchFamily="34" charset="0"/>
                <a:cs typeface="Arial" panose="020B0604020202020204" pitchFamily="34" charset="0"/>
              </a:rPr>
              <a:t>Sosyal beceri eksiklikleri çoğunda ve sürekli olarak görülmektedir. Genellikle davranım bozukluğu, karşıt gelme bozukluğu, kötü ya da eksik sosyal beceri eşlik eder.</a:t>
            </a:r>
          </a:p>
          <a:p>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234305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6632"/>
            <a:ext cx="7427168" cy="1399032"/>
          </a:xfrm>
        </p:spPr>
        <p:txBody>
          <a:bodyPr>
            <a:normAutofit fontScale="90000"/>
          </a:bodyPr>
          <a:lstStyle/>
          <a:p>
            <a:pPr algn="ctr"/>
            <a:r>
              <a:rPr lang="tr-TR" altLang="tr-TR" sz="4400" dirty="0" err="1" smtClean="0">
                <a:latin typeface="Arial" panose="020B0604020202020204" pitchFamily="34" charset="0"/>
                <a:cs typeface="Arial" panose="020B0604020202020204" pitchFamily="34" charset="0"/>
              </a:rPr>
              <a:t>DEHB’de</a:t>
            </a:r>
            <a:r>
              <a:rPr lang="tr-TR" altLang="tr-TR" sz="4400" dirty="0" smtClean="0">
                <a:latin typeface="Arial" panose="020B0604020202020204" pitchFamily="34" charset="0"/>
                <a:cs typeface="Arial" panose="020B0604020202020204" pitchFamily="34" charset="0"/>
              </a:rPr>
              <a:t> </a:t>
            </a:r>
            <a:r>
              <a:rPr lang="tr-TR" altLang="tr-TR" sz="4400" dirty="0">
                <a:latin typeface="Arial" panose="020B0604020202020204" pitchFamily="34" charset="0"/>
                <a:cs typeface="Arial" panose="020B0604020202020204" pitchFamily="34" charset="0"/>
              </a:rPr>
              <a:t>psikolojik yaklaşımlar ve tedavi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700808"/>
            <a:ext cx="8229600" cy="3994464"/>
          </a:xfrm>
        </p:spPr>
        <p:txBody>
          <a:bodyPr/>
          <a:lstStyle/>
          <a:p>
            <a:r>
              <a:rPr lang="tr-TR" altLang="tr-TR" dirty="0" err="1" smtClean="0">
                <a:latin typeface="Arial" panose="020B0604020202020204" pitchFamily="34" charset="0"/>
                <a:cs typeface="Arial" panose="020B0604020202020204" pitchFamily="34" charset="0"/>
              </a:rPr>
              <a:t>DEHB’in</a:t>
            </a:r>
            <a:r>
              <a:rPr lang="tr-TR" altLang="tr-TR" dirty="0" smtClean="0">
                <a:latin typeface="Arial" panose="020B0604020202020204" pitchFamily="34" charset="0"/>
                <a:cs typeface="Arial" panose="020B0604020202020204" pitchFamily="34" charset="0"/>
              </a:rPr>
              <a:t> değerlendirilmesi</a:t>
            </a:r>
          </a:p>
          <a:p>
            <a:r>
              <a:rPr lang="tr-TR" altLang="tr-TR" dirty="0" smtClean="0">
                <a:latin typeface="Arial" panose="020B0604020202020204" pitchFamily="34" charset="0"/>
                <a:cs typeface="Arial" panose="020B0604020202020204" pitchFamily="34" charset="0"/>
              </a:rPr>
              <a:t>Tedavi </a:t>
            </a:r>
            <a:r>
              <a:rPr lang="tr-TR" altLang="tr-TR" dirty="0">
                <a:latin typeface="Arial" panose="020B0604020202020204" pitchFamily="34" charset="0"/>
                <a:cs typeface="Arial" panose="020B0604020202020204" pitchFamily="34" charset="0"/>
              </a:rPr>
              <a:t>stratejileri</a:t>
            </a:r>
          </a:p>
          <a:p>
            <a:pPr>
              <a:buFont typeface="Wingdings" pitchFamily="2" charset="2"/>
              <a:buChar char="§"/>
            </a:pPr>
            <a:r>
              <a:rPr lang="tr-TR" altLang="tr-TR" dirty="0">
                <a:latin typeface="Arial" panose="020B0604020202020204" pitchFamily="34" charset="0"/>
                <a:cs typeface="Arial" panose="020B0604020202020204" pitchFamily="34" charset="0"/>
              </a:rPr>
              <a:t>Ebeveyn ve öğretmenler için </a:t>
            </a:r>
            <a:r>
              <a:rPr lang="tr-TR" altLang="tr-TR" dirty="0" err="1">
                <a:latin typeface="Arial" panose="020B0604020202020204" pitchFamily="34" charset="0"/>
                <a:cs typeface="Arial" panose="020B0604020202020204" pitchFamily="34" charset="0"/>
              </a:rPr>
              <a:t>psikososyal</a:t>
            </a:r>
            <a:r>
              <a:rPr lang="tr-TR" altLang="tr-TR" dirty="0">
                <a:latin typeface="Arial" panose="020B0604020202020204" pitchFamily="34" charset="0"/>
                <a:cs typeface="Arial" panose="020B0604020202020204" pitchFamily="34" charset="0"/>
              </a:rPr>
              <a:t> eğitim</a:t>
            </a:r>
          </a:p>
          <a:p>
            <a:pPr>
              <a:buFont typeface="Wingdings" pitchFamily="2" charset="2"/>
              <a:buChar char="§"/>
            </a:pPr>
            <a:r>
              <a:rPr lang="tr-TR" altLang="tr-TR" dirty="0">
                <a:latin typeface="Arial" panose="020B0604020202020204" pitchFamily="34" charset="0"/>
                <a:cs typeface="Arial" panose="020B0604020202020204" pitchFamily="34" charset="0"/>
              </a:rPr>
              <a:t>Bilişsel strateji eğitimi</a:t>
            </a:r>
          </a:p>
          <a:p>
            <a:pPr>
              <a:buFont typeface="Wingdings" pitchFamily="2" charset="2"/>
              <a:buChar char="§"/>
            </a:pPr>
            <a:r>
              <a:rPr lang="tr-TR" altLang="tr-TR" dirty="0">
                <a:latin typeface="Arial" panose="020B0604020202020204" pitchFamily="34" charset="0"/>
                <a:cs typeface="Arial" panose="020B0604020202020204" pitchFamily="34" charset="0"/>
              </a:rPr>
              <a:t>İlaçlı müdahaleler</a:t>
            </a:r>
          </a:p>
          <a:p>
            <a:pPr>
              <a:buFont typeface="Wingdings" pitchFamily="2" charset="2"/>
              <a:buChar char="§"/>
            </a:pPr>
            <a:r>
              <a:rPr lang="tr-TR" altLang="tr-TR" dirty="0">
                <a:latin typeface="Arial" panose="020B0604020202020204" pitchFamily="34" charset="0"/>
                <a:cs typeface="Arial" panose="020B0604020202020204" pitchFamily="34" charset="0"/>
              </a:rPr>
              <a:t>Çok sistemli terapiler</a:t>
            </a:r>
          </a:p>
          <a:p>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91737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5752"/>
            <a:ext cx="8229600" cy="1399032"/>
          </a:xfrm>
        </p:spPr>
        <p:txBody>
          <a:bodyPr/>
          <a:lstStyle/>
          <a:p>
            <a:pPr algn="ctr"/>
            <a:r>
              <a:rPr lang="tr-TR" altLang="tr-TR" dirty="0">
                <a:latin typeface="Arial" panose="020B0604020202020204" pitchFamily="34" charset="0"/>
                <a:cs typeface="Arial" panose="020B0604020202020204" pitchFamily="34" charset="0"/>
              </a:rPr>
              <a:t>Okul temelli müdahaleler</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340768"/>
            <a:ext cx="8229600" cy="4572000"/>
          </a:xfrm>
        </p:spPr>
        <p:txBody>
          <a:bodyPr>
            <a:normAutofit lnSpcReduction="10000"/>
          </a:bodyPr>
          <a:lstStyle/>
          <a:p>
            <a:r>
              <a:rPr lang="tr-TR" altLang="tr-TR" dirty="0">
                <a:latin typeface="Arial" panose="020B0604020202020204" pitchFamily="34" charset="0"/>
                <a:cs typeface="Arial" panose="020B0604020202020204" pitchFamily="34" charset="0"/>
              </a:rPr>
              <a:t>Problemin değerlendirilmesi</a:t>
            </a:r>
            <a:r>
              <a:rPr lang="tr-TR" altLang="tr-TR" dirty="0" smtClean="0">
                <a:latin typeface="Arial" panose="020B0604020202020204" pitchFamily="34" charset="0"/>
                <a:cs typeface="Arial" panose="020B0604020202020204" pitchFamily="34" charset="0"/>
              </a:rPr>
              <a:t>;</a:t>
            </a:r>
          </a:p>
          <a:p>
            <a:endParaRPr lang="tr-TR" altLang="tr-TR" dirty="0">
              <a:latin typeface="Arial" panose="020B0604020202020204" pitchFamily="34" charset="0"/>
              <a:cs typeface="Arial" panose="020B0604020202020204" pitchFamily="34" charset="0"/>
            </a:endParaRPr>
          </a:p>
          <a:p>
            <a:pPr>
              <a:buFont typeface="Courier New" pitchFamily="49" charset="0"/>
              <a:buChar char="o"/>
            </a:pPr>
            <a:r>
              <a:rPr lang="tr-TR" altLang="tr-TR" sz="3200" dirty="0">
                <a:latin typeface="Arial" panose="020B0604020202020204" pitchFamily="34" charset="0"/>
                <a:cs typeface="Arial" panose="020B0604020202020204" pitchFamily="34" charset="0"/>
              </a:rPr>
              <a:t>Problem </a:t>
            </a:r>
            <a:r>
              <a:rPr lang="tr-TR" altLang="tr-TR" sz="3200" dirty="0" smtClean="0">
                <a:latin typeface="Arial" panose="020B0604020202020204" pitchFamily="34" charset="0"/>
                <a:cs typeface="Arial" panose="020B0604020202020204" pitchFamily="34" charset="0"/>
              </a:rPr>
              <a:t>davranışın </a:t>
            </a:r>
            <a:r>
              <a:rPr lang="tr-TR" altLang="tr-TR" sz="3200" dirty="0">
                <a:latin typeface="Arial" panose="020B0604020202020204" pitchFamily="34" charset="0"/>
                <a:cs typeface="Arial" panose="020B0604020202020204" pitchFamily="34" charset="0"/>
              </a:rPr>
              <a:t>tanı ve tanımlanması (problem davranışın sıklığının ve yoğunluğunun arttığı durumların gözlenip kaydedilmesi</a:t>
            </a:r>
            <a:r>
              <a:rPr lang="tr-TR" altLang="tr-TR" sz="3200" dirty="0" smtClean="0">
                <a:latin typeface="Arial" panose="020B0604020202020204" pitchFamily="34" charset="0"/>
                <a:cs typeface="Arial" panose="020B0604020202020204" pitchFamily="34" charset="0"/>
              </a:rPr>
              <a:t>)</a:t>
            </a:r>
          </a:p>
          <a:p>
            <a:pPr>
              <a:buFont typeface="Courier New" pitchFamily="49" charset="0"/>
              <a:buChar char="o"/>
            </a:pPr>
            <a:endParaRPr lang="tr-TR" altLang="tr-TR" sz="3200" dirty="0">
              <a:latin typeface="Arial" panose="020B0604020202020204" pitchFamily="34" charset="0"/>
              <a:cs typeface="Arial" panose="020B0604020202020204" pitchFamily="34" charset="0"/>
            </a:endParaRPr>
          </a:p>
          <a:p>
            <a:pPr>
              <a:buFont typeface="Courier New" pitchFamily="49" charset="0"/>
              <a:buChar char="o"/>
            </a:pPr>
            <a:r>
              <a:rPr lang="tr-TR" altLang="tr-TR" sz="3200" dirty="0">
                <a:latin typeface="Arial" panose="020B0604020202020204" pitchFamily="34" charset="0"/>
                <a:cs typeface="Arial" panose="020B0604020202020204" pitchFamily="34" charset="0"/>
              </a:rPr>
              <a:t>Öğrencinin geçmiş yaşantıları ve akademik durumu ile ilgili bilgi </a:t>
            </a:r>
            <a:r>
              <a:rPr lang="tr-TR" altLang="tr-TR" sz="3200" dirty="0" smtClean="0">
                <a:latin typeface="Arial" panose="020B0604020202020204" pitchFamily="34" charset="0"/>
                <a:cs typeface="Arial" panose="020B0604020202020204" pitchFamily="34" charset="0"/>
              </a:rPr>
              <a:t>toplanması</a:t>
            </a:r>
            <a:endParaRPr lang="tr-TR" altLang="tr-TR" sz="3200"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97913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4572000"/>
          </a:xfrm>
        </p:spPr>
        <p:txBody>
          <a:bodyPr/>
          <a:lstStyle/>
          <a:p>
            <a:pPr>
              <a:buFont typeface="Courier New" pitchFamily="49" charset="0"/>
              <a:buChar char="o"/>
            </a:pPr>
            <a:endParaRPr lang="tr-TR" altLang="tr-TR" sz="2800" dirty="0" smtClean="0">
              <a:latin typeface="Arial" panose="020B0604020202020204" pitchFamily="34" charset="0"/>
              <a:cs typeface="Arial" panose="020B0604020202020204" pitchFamily="34" charset="0"/>
            </a:endParaRPr>
          </a:p>
          <a:p>
            <a:pPr>
              <a:buFont typeface="Courier New" pitchFamily="49" charset="0"/>
              <a:buChar char="o"/>
            </a:pPr>
            <a:r>
              <a:rPr lang="tr-TR" altLang="tr-TR" sz="2800" dirty="0" smtClean="0">
                <a:latin typeface="Arial" panose="020B0604020202020204" pitchFamily="34" charset="0"/>
                <a:cs typeface="Arial" panose="020B0604020202020204" pitchFamily="34" charset="0"/>
              </a:rPr>
              <a:t>İşlevsel </a:t>
            </a:r>
            <a:r>
              <a:rPr lang="tr-TR" altLang="tr-TR" sz="2800" dirty="0">
                <a:latin typeface="Arial" panose="020B0604020202020204" pitchFamily="34" charset="0"/>
                <a:cs typeface="Arial" panose="020B0604020202020204" pitchFamily="34" charset="0"/>
              </a:rPr>
              <a:t>davranış değerlendirmesi </a:t>
            </a:r>
            <a:r>
              <a:rPr lang="tr-TR" altLang="tr-TR" sz="2800" dirty="0" smtClean="0">
                <a:latin typeface="Arial" panose="020B0604020202020204" pitchFamily="34" charset="0"/>
                <a:cs typeface="Arial" panose="020B0604020202020204" pitchFamily="34" charset="0"/>
              </a:rPr>
              <a:t>uygulanması</a:t>
            </a:r>
          </a:p>
          <a:p>
            <a:pPr>
              <a:buFont typeface="Courier New" pitchFamily="49" charset="0"/>
              <a:buChar char="o"/>
            </a:pPr>
            <a:endParaRPr lang="tr-TR" altLang="tr-TR" sz="2800" dirty="0">
              <a:latin typeface="Arial" panose="020B0604020202020204" pitchFamily="34" charset="0"/>
              <a:cs typeface="Arial" panose="020B0604020202020204" pitchFamily="34" charset="0"/>
            </a:endParaRPr>
          </a:p>
          <a:p>
            <a:pPr>
              <a:buFont typeface="Courier New" pitchFamily="49" charset="0"/>
              <a:buChar char="o"/>
            </a:pPr>
            <a:r>
              <a:rPr lang="tr-TR" altLang="tr-TR" sz="2800" dirty="0">
                <a:latin typeface="Arial" panose="020B0604020202020204" pitchFamily="34" charset="0"/>
                <a:cs typeface="Arial" panose="020B0604020202020204" pitchFamily="34" charset="0"/>
              </a:rPr>
              <a:t>Doğrudan gözlem </a:t>
            </a:r>
            <a:r>
              <a:rPr lang="tr-TR" altLang="tr-TR" sz="2800" dirty="0" smtClean="0">
                <a:latin typeface="Arial" panose="020B0604020202020204" pitchFamily="34" charset="0"/>
                <a:cs typeface="Arial" panose="020B0604020202020204" pitchFamily="34" charset="0"/>
              </a:rPr>
              <a:t>yapılması</a:t>
            </a:r>
          </a:p>
          <a:p>
            <a:pPr>
              <a:buFont typeface="Courier New" pitchFamily="49" charset="0"/>
              <a:buChar char="o"/>
            </a:pPr>
            <a:endParaRPr lang="tr-TR" altLang="tr-TR" sz="2800" dirty="0">
              <a:latin typeface="Arial" panose="020B0604020202020204" pitchFamily="34" charset="0"/>
              <a:cs typeface="Arial" panose="020B0604020202020204" pitchFamily="34" charset="0"/>
            </a:endParaRPr>
          </a:p>
          <a:p>
            <a:pPr>
              <a:buFont typeface="Courier New" pitchFamily="49" charset="0"/>
              <a:buChar char="o"/>
            </a:pPr>
            <a:r>
              <a:rPr lang="tr-TR" altLang="tr-TR" sz="2800" dirty="0">
                <a:latin typeface="Arial" panose="020B0604020202020204" pitchFamily="34" charset="0"/>
                <a:cs typeface="Arial" panose="020B0604020202020204" pitchFamily="34" charset="0"/>
              </a:rPr>
              <a:t>Öğrencinin yönlendirilmesi ve desteklenmesi amacıyla ihtiyaçlarının tespit </a:t>
            </a:r>
            <a:r>
              <a:rPr lang="tr-TR" altLang="tr-TR" sz="2800" dirty="0" smtClean="0">
                <a:latin typeface="Arial" panose="020B0604020202020204" pitchFamily="34" charset="0"/>
                <a:cs typeface="Arial" panose="020B0604020202020204" pitchFamily="34" charset="0"/>
              </a:rPr>
              <a:t>edilmesi</a:t>
            </a:r>
          </a:p>
          <a:p>
            <a:pPr>
              <a:buFont typeface="Courier New" pitchFamily="49" charset="0"/>
              <a:buChar char="o"/>
            </a:pPr>
            <a:endParaRPr lang="tr-TR" altLang="tr-TR" sz="2800" dirty="0">
              <a:latin typeface="Arial" panose="020B0604020202020204" pitchFamily="34" charset="0"/>
              <a:cs typeface="Arial" panose="020B0604020202020204" pitchFamily="34" charset="0"/>
            </a:endParaRPr>
          </a:p>
          <a:p>
            <a:r>
              <a:rPr lang="tr-TR" altLang="tr-TR" sz="2800" dirty="0">
                <a:latin typeface="Arial" panose="020B0604020202020204" pitchFamily="34" charset="0"/>
                <a:cs typeface="Arial" panose="020B0604020202020204" pitchFamily="34" charset="0"/>
              </a:rPr>
              <a:t>Etkili bir müdahale planı geliştirilmesi</a:t>
            </a:r>
            <a:endParaRPr lang="tr-TR" dirty="0">
              <a:latin typeface="Arial" panose="020B0604020202020204" pitchFamily="34" charset="0"/>
              <a:cs typeface="Arial" panose="020B0604020202020204" pitchFamily="34" charset="0"/>
            </a:endParaRPr>
          </a:p>
          <a:p>
            <a:pPr marL="64008" indent="0">
              <a:buNone/>
            </a:pP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91511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399032"/>
          </a:xfrm>
        </p:spPr>
        <p:txBody>
          <a:bodyPr/>
          <a:lstStyle/>
          <a:p>
            <a:pPr algn="ctr"/>
            <a:r>
              <a:rPr lang="tr-TR" altLang="tr-TR" dirty="0">
                <a:latin typeface="Comic Sans MS" pitchFamily="66" charset="0"/>
              </a:rPr>
              <a:t>İşlevsel davranış değerlendirme</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2415" y="1628800"/>
            <a:ext cx="777917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38768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60648"/>
            <a:ext cx="7571184" cy="1117846"/>
          </a:xfrm>
        </p:spPr>
        <p:txBody>
          <a:bodyPr/>
          <a:lstStyle/>
          <a:p>
            <a:r>
              <a:rPr lang="tr-TR" altLang="tr-TR" dirty="0">
                <a:latin typeface="Comic Sans MS" pitchFamily="66" charset="0"/>
              </a:rPr>
              <a:t>Davranışsal müdahale planı</a:t>
            </a:r>
            <a:endParaRPr lang="tr-TR"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7773074" cy="412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005714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688632"/>
          </a:xfrm>
        </p:spPr>
        <p:txBody>
          <a:bodyPr>
            <a:normAutofit fontScale="85000" lnSpcReduction="10000"/>
          </a:bodyPr>
          <a:lstStyle/>
          <a:p>
            <a:endParaRPr lang="tr-TR" altLang="tr-TR" sz="3200" dirty="0" smtClean="0">
              <a:latin typeface="Arial" panose="020B0604020202020204" pitchFamily="34" charset="0"/>
              <a:cs typeface="Arial" panose="020B0604020202020204" pitchFamily="34" charset="0"/>
            </a:endParaRPr>
          </a:p>
          <a:p>
            <a:r>
              <a:rPr lang="tr-TR" altLang="tr-TR" sz="3200" dirty="0" smtClean="0">
                <a:latin typeface="Arial" panose="020B0604020202020204" pitchFamily="34" charset="0"/>
                <a:cs typeface="Arial" panose="020B0604020202020204" pitchFamily="34" charset="0"/>
              </a:rPr>
              <a:t>Sebebinin </a:t>
            </a:r>
            <a:r>
              <a:rPr lang="tr-TR" altLang="tr-TR" sz="3200" dirty="0">
                <a:latin typeface="Arial" panose="020B0604020202020204" pitchFamily="34" charset="0"/>
                <a:cs typeface="Arial" panose="020B0604020202020204" pitchFamily="34" charset="0"/>
              </a:rPr>
              <a:t>bir nörondan diğerine sinyallerin taşınmasına yardımcı olan taşıyıcı nöronların uyaranları iletmesindeki aksaklıklar olduğu düşünülmektedir. </a:t>
            </a:r>
            <a:endParaRPr lang="tr-TR" altLang="tr-TR" sz="3200" dirty="0" smtClean="0">
              <a:latin typeface="Arial" panose="020B0604020202020204" pitchFamily="34" charset="0"/>
              <a:cs typeface="Arial" panose="020B0604020202020204" pitchFamily="34" charset="0"/>
            </a:endParaRPr>
          </a:p>
          <a:p>
            <a:endParaRPr lang="tr-TR" altLang="tr-TR" sz="3200" dirty="0">
              <a:latin typeface="Arial" panose="020B0604020202020204" pitchFamily="34" charset="0"/>
              <a:cs typeface="Arial" panose="020B0604020202020204" pitchFamily="34" charset="0"/>
            </a:endParaRPr>
          </a:p>
          <a:p>
            <a:r>
              <a:rPr lang="tr-TR" altLang="tr-TR" sz="3200" dirty="0">
                <a:latin typeface="Arial" panose="020B0604020202020204" pitchFamily="34" charset="0"/>
                <a:cs typeface="Arial" panose="020B0604020202020204" pitchFamily="34" charset="0"/>
              </a:rPr>
              <a:t>Özellikle «</a:t>
            </a:r>
            <a:r>
              <a:rPr lang="tr-TR" altLang="tr-TR" sz="3200" dirty="0" err="1">
                <a:latin typeface="Arial" panose="020B0604020202020204" pitchFamily="34" charset="0"/>
                <a:cs typeface="Arial" panose="020B0604020202020204" pitchFamily="34" charset="0"/>
              </a:rPr>
              <a:t>dopamin</a:t>
            </a:r>
            <a:r>
              <a:rPr lang="tr-TR" altLang="tr-TR" sz="3200" dirty="0">
                <a:latin typeface="Arial" panose="020B0604020202020204" pitchFamily="34" charset="0"/>
                <a:cs typeface="Arial" panose="020B0604020202020204" pitchFamily="34" charset="0"/>
              </a:rPr>
              <a:t>» adlı özel taşıyıcı nöronlardaki bozukluk olarak ele alınmaktadır. </a:t>
            </a:r>
            <a:endParaRPr lang="tr-TR" altLang="tr-TR" sz="3200" dirty="0" smtClean="0">
              <a:latin typeface="Arial" panose="020B0604020202020204" pitchFamily="34" charset="0"/>
              <a:cs typeface="Arial" panose="020B0604020202020204" pitchFamily="34" charset="0"/>
            </a:endParaRPr>
          </a:p>
          <a:p>
            <a:endParaRPr lang="tr-TR" altLang="tr-TR" sz="3200" dirty="0">
              <a:latin typeface="Arial" panose="020B0604020202020204" pitchFamily="34" charset="0"/>
              <a:cs typeface="Arial" panose="020B0604020202020204" pitchFamily="34" charset="0"/>
            </a:endParaRPr>
          </a:p>
          <a:p>
            <a:r>
              <a:rPr lang="tr-TR" altLang="tr-TR" sz="3200" dirty="0">
                <a:latin typeface="Arial" panose="020B0604020202020204" pitchFamily="34" charset="0"/>
                <a:cs typeface="Arial" panose="020B0604020202020204" pitchFamily="34" charset="0"/>
              </a:rPr>
              <a:t>«</a:t>
            </a:r>
            <a:r>
              <a:rPr lang="tr-TR" altLang="tr-TR" sz="3200" dirty="0" err="1">
                <a:latin typeface="Arial" panose="020B0604020202020204" pitchFamily="34" charset="0"/>
                <a:cs typeface="Arial" panose="020B0604020202020204" pitchFamily="34" charset="0"/>
              </a:rPr>
              <a:t>Dopaminin</a:t>
            </a:r>
            <a:r>
              <a:rPr lang="tr-TR" altLang="tr-TR" sz="3200" dirty="0">
                <a:latin typeface="Arial" panose="020B0604020202020204" pitchFamily="34" charset="0"/>
                <a:cs typeface="Arial" panose="020B0604020202020204" pitchFamily="34" charset="0"/>
              </a:rPr>
              <a:t> azalan seviyesinden kaynaklanan yetersiz taşıyıcı nöron beynin yönetici fonksiyonlarını özellikle de beynin ön kısmına ilişkin tanımlanan fonksiyonları zayıflatır» görüşü hakimdir.</a:t>
            </a:r>
          </a:p>
          <a:p>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3021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6632"/>
            <a:ext cx="7571184" cy="1399032"/>
          </a:xfrm>
        </p:spPr>
        <p:txBody>
          <a:bodyPr/>
          <a:lstStyle/>
          <a:p>
            <a:r>
              <a:rPr lang="tr-TR" altLang="tr-TR" dirty="0" err="1">
                <a:latin typeface="Arial" panose="020B0604020202020204" pitchFamily="34" charset="0"/>
                <a:cs typeface="Arial" panose="020B0604020202020204" pitchFamily="34" charset="0"/>
              </a:rPr>
              <a:t>DEHB’li</a:t>
            </a:r>
            <a:r>
              <a:rPr lang="tr-TR" altLang="tr-TR" dirty="0">
                <a:latin typeface="Arial" panose="020B0604020202020204" pitchFamily="34" charset="0"/>
                <a:cs typeface="Arial" panose="020B0604020202020204" pitchFamily="34" charset="0"/>
              </a:rPr>
              <a:t> öğrenciyle </a:t>
            </a:r>
            <a:r>
              <a:rPr lang="tr-TR" altLang="tr-TR" dirty="0" smtClean="0">
                <a:latin typeface="Arial" panose="020B0604020202020204" pitchFamily="34" charset="0"/>
                <a:cs typeface="Arial" panose="020B0604020202020204" pitchFamily="34" charset="0"/>
              </a:rPr>
              <a:t>iletişim</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412776"/>
            <a:ext cx="8229600" cy="4572000"/>
          </a:xfrm>
        </p:spPr>
        <p:txBody>
          <a:bodyPr>
            <a:normAutofit fontScale="92500" lnSpcReduction="20000"/>
          </a:bodyPr>
          <a:lstStyle/>
          <a:p>
            <a:r>
              <a:rPr lang="tr-TR" altLang="tr-TR" sz="3200" dirty="0">
                <a:latin typeface="Arial" panose="020B0604020202020204" pitchFamily="34" charset="0"/>
                <a:cs typeface="Arial" panose="020B0604020202020204" pitchFamily="34" charset="0"/>
              </a:rPr>
              <a:t>Kısa ve öz </a:t>
            </a:r>
            <a:r>
              <a:rPr lang="tr-TR" altLang="tr-TR" sz="3200" dirty="0" smtClean="0">
                <a:latin typeface="Arial" panose="020B0604020202020204" pitchFamily="34" charset="0"/>
                <a:cs typeface="Arial" panose="020B0604020202020204" pitchFamily="34" charset="0"/>
              </a:rPr>
              <a:t>konuşun.</a:t>
            </a:r>
          </a:p>
          <a:p>
            <a:endParaRPr lang="tr-TR" altLang="tr-TR" sz="3200" dirty="0">
              <a:latin typeface="Arial" panose="020B0604020202020204" pitchFamily="34" charset="0"/>
              <a:cs typeface="Arial" panose="020B0604020202020204" pitchFamily="34" charset="0"/>
            </a:endParaRPr>
          </a:p>
          <a:p>
            <a:r>
              <a:rPr lang="tr-TR" altLang="tr-TR" sz="3200" dirty="0">
                <a:latin typeface="Arial" panose="020B0604020202020204" pitchFamily="34" charset="0"/>
                <a:cs typeface="Arial" panose="020B0604020202020204" pitchFamily="34" charset="0"/>
              </a:rPr>
              <a:t>Tek bir zamanda tek bir konuya yönelin ve bunu basit </a:t>
            </a:r>
            <a:r>
              <a:rPr lang="tr-TR" altLang="tr-TR" sz="3200" dirty="0" smtClean="0">
                <a:latin typeface="Arial" panose="020B0604020202020204" pitchFamily="34" charset="0"/>
                <a:cs typeface="Arial" panose="020B0604020202020204" pitchFamily="34" charset="0"/>
              </a:rPr>
              <a:t>tutun.</a:t>
            </a:r>
          </a:p>
          <a:p>
            <a:endParaRPr lang="tr-TR" altLang="tr-TR" sz="3200" dirty="0">
              <a:latin typeface="Arial" panose="020B0604020202020204" pitchFamily="34" charset="0"/>
              <a:cs typeface="Arial" panose="020B0604020202020204" pitchFamily="34" charset="0"/>
            </a:endParaRPr>
          </a:p>
          <a:p>
            <a:r>
              <a:rPr lang="tr-TR" altLang="tr-TR" sz="3200" dirty="0">
                <a:latin typeface="Arial" panose="020B0604020202020204" pitchFamily="34" charset="0"/>
                <a:cs typeface="Arial" panose="020B0604020202020204" pitchFamily="34" charset="0"/>
              </a:rPr>
              <a:t>Monologlardan uzak durun, karşılıklı </a:t>
            </a:r>
            <a:r>
              <a:rPr lang="tr-TR" altLang="tr-TR" sz="3200" dirty="0" smtClean="0">
                <a:latin typeface="Arial" panose="020B0604020202020204" pitchFamily="34" charset="0"/>
                <a:cs typeface="Arial" panose="020B0604020202020204" pitchFamily="34" charset="0"/>
              </a:rPr>
              <a:t>konuşun.</a:t>
            </a:r>
          </a:p>
          <a:p>
            <a:endParaRPr lang="tr-TR" altLang="tr-TR" sz="3200" dirty="0">
              <a:latin typeface="Arial" panose="020B0604020202020204" pitchFamily="34" charset="0"/>
              <a:cs typeface="Arial" panose="020B0604020202020204" pitchFamily="34" charset="0"/>
            </a:endParaRPr>
          </a:p>
          <a:p>
            <a:r>
              <a:rPr lang="tr-TR" altLang="tr-TR" sz="3200" dirty="0">
                <a:latin typeface="Arial" panose="020B0604020202020204" pitchFamily="34" charset="0"/>
                <a:cs typeface="Arial" panose="020B0604020202020204" pitchFamily="34" charset="0"/>
              </a:rPr>
              <a:t>Sorular sorun ve onların «problemi» çözmede katılımlarını </a:t>
            </a:r>
            <a:r>
              <a:rPr lang="tr-TR" altLang="tr-TR" sz="3200" dirty="0" smtClean="0">
                <a:latin typeface="Arial" panose="020B0604020202020204" pitchFamily="34" charset="0"/>
                <a:cs typeface="Arial" panose="020B0604020202020204" pitchFamily="34" charset="0"/>
              </a:rPr>
              <a:t>sağlayın.</a:t>
            </a:r>
            <a:endParaRPr lang="tr-TR" altLang="tr-TR" sz="3200" dirty="0">
              <a:latin typeface="Arial" panose="020B0604020202020204" pitchFamily="34" charset="0"/>
              <a:cs typeface="Arial" panose="020B0604020202020204" pitchFamily="34" charset="0"/>
            </a:endParaRPr>
          </a:p>
          <a:p>
            <a:pPr marL="64008" indent="0">
              <a:buNone/>
            </a:pP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18600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29600" cy="5472608"/>
          </a:xfrm>
        </p:spPr>
        <p:txBody>
          <a:bodyPr>
            <a:normAutofit fontScale="92500"/>
          </a:bodyPr>
          <a:lstStyle/>
          <a:p>
            <a:endParaRPr lang="tr-TR" altLang="tr-TR" sz="2800" dirty="0" smtClean="0">
              <a:latin typeface="Arial" panose="020B0604020202020204" pitchFamily="34" charset="0"/>
              <a:cs typeface="Arial" panose="020B0604020202020204" pitchFamily="34" charset="0"/>
            </a:endParaRPr>
          </a:p>
          <a:p>
            <a:r>
              <a:rPr lang="tr-TR" altLang="tr-TR" sz="2800" dirty="0" smtClean="0">
                <a:latin typeface="Arial" panose="020B0604020202020204" pitchFamily="34" charset="0"/>
                <a:cs typeface="Arial" panose="020B0604020202020204" pitchFamily="34" charset="0"/>
              </a:rPr>
              <a:t>Onlara </a:t>
            </a:r>
            <a:r>
              <a:rPr lang="tr-TR" altLang="tr-TR" sz="2800" dirty="0">
                <a:latin typeface="Arial" panose="020B0604020202020204" pitchFamily="34" charset="0"/>
                <a:cs typeface="Arial" panose="020B0604020202020204" pitchFamily="34" charset="0"/>
              </a:rPr>
              <a:t>bu sorunu birlikte aşacağınızı, birlikte başaracağınızı </a:t>
            </a:r>
            <a:r>
              <a:rPr lang="tr-TR" altLang="tr-TR" sz="2800" dirty="0" smtClean="0">
                <a:latin typeface="Arial" panose="020B0604020202020204" pitchFamily="34" charset="0"/>
                <a:cs typeface="Arial" panose="020B0604020202020204" pitchFamily="34" charset="0"/>
              </a:rPr>
              <a:t>gösterin.</a:t>
            </a:r>
          </a:p>
          <a:p>
            <a:endParaRPr lang="tr-TR" altLang="tr-TR" sz="2800" dirty="0">
              <a:latin typeface="Arial" panose="020B0604020202020204" pitchFamily="34" charset="0"/>
              <a:cs typeface="Arial" panose="020B0604020202020204" pitchFamily="34" charset="0"/>
            </a:endParaRPr>
          </a:p>
          <a:p>
            <a:r>
              <a:rPr lang="tr-TR" altLang="tr-TR" sz="2800" dirty="0">
                <a:latin typeface="Arial" panose="020B0604020202020204" pitchFamily="34" charset="0"/>
                <a:cs typeface="Arial" panose="020B0604020202020204" pitchFamily="34" charset="0"/>
              </a:rPr>
              <a:t>Sabırlı olun, kızma, hayal kırıklığına uğrama gibi sert tepkilerde bulunmaktan kaçının, yargılamayın. Bu durumu korumak öncelikle kendi kontrolünüz ve etkililiğiniz için gereklidir unutmayın</a:t>
            </a:r>
            <a:r>
              <a:rPr lang="tr-TR" altLang="tr-TR" sz="2800" dirty="0" smtClean="0">
                <a:latin typeface="Arial" panose="020B0604020202020204" pitchFamily="34" charset="0"/>
                <a:cs typeface="Arial" panose="020B0604020202020204" pitchFamily="34" charset="0"/>
              </a:rPr>
              <a:t>.</a:t>
            </a:r>
          </a:p>
          <a:p>
            <a:endParaRPr lang="tr-TR" altLang="tr-TR" sz="2800" dirty="0">
              <a:latin typeface="Arial" panose="020B0604020202020204" pitchFamily="34" charset="0"/>
              <a:cs typeface="Arial" panose="020B0604020202020204" pitchFamily="34" charset="0"/>
            </a:endParaRPr>
          </a:p>
          <a:p>
            <a:r>
              <a:rPr lang="tr-TR" altLang="tr-TR" sz="2800" dirty="0">
                <a:latin typeface="Arial" panose="020B0604020202020204" pitchFamily="34" charset="0"/>
                <a:cs typeface="Arial" panose="020B0604020202020204" pitchFamily="34" charset="0"/>
              </a:rPr>
              <a:t>Kullandığınız dil, öğrencinin olgunluğu düzeyinde olmalıdır ve onun verdiğiniz mesajı sizin söylediğiniz biçimde alıp almadığını kontrol edin.</a:t>
            </a:r>
          </a:p>
          <a:p>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8134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399032"/>
          </a:xfrm>
        </p:spPr>
        <p:txBody>
          <a:bodyPr>
            <a:normAutofit fontScale="90000"/>
          </a:bodyPr>
          <a:lstStyle/>
          <a:p>
            <a:pPr algn="ctr"/>
            <a:r>
              <a:rPr lang="tr-TR" altLang="tr-TR" sz="4400" dirty="0" err="1">
                <a:latin typeface="Arial" panose="020B0604020202020204" pitchFamily="34" charset="0"/>
                <a:cs typeface="Arial" panose="020B0604020202020204" pitchFamily="34" charset="0"/>
              </a:rPr>
              <a:t>DEHB’li</a:t>
            </a:r>
            <a:r>
              <a:rPr lang="tr-TR" altLang="tr-TR" sz="4400" dirty="0">
                <a:latin typeface="Arial" panose="020B0604020202020204" pitchFamily="34" charset="0"/>
                <a:cs typeface="Arial" panose="020B0604020202020204" pitchFamily="34" charset="0"/>
              </a:rPr>
              <a:t> öğrenciyle çalışırken </a:t>
            </a:r>
            <a:r>
              <a:rPr lang="tr-TR" altLang="tr-TR" sz="4400" dirty="0" smtClean="0">
                <a:latin typeface="Arial" panose="020B0604020202020204" pitchFamily="34" charset="0"/>
                <a:cs typeface="Arial" panose="020B0604020202020204" pitchFamily="34" charset="0"/>
              </a:rPr>
              <a:t>yapıl</a:t>
            </a:r>
            <a:r>
              <a:rPr lang="tr-TR" altLang="tr-TR" sz="4400" dirty="0" smtClean="0">
                <a:solidFill>
                  <a:srgbClr val="FF0000"/>
                </a:solidFill>
                <a:latin typeface="Arial" panose="020B0604020202020204" pitchFamily="34" charset="0"/>
                <a:cs typeface="Arial" panose="020B0604020202020204" pitchFamily="34" charset="0"/>
              </a:rPr>
              <a:t>mama</a:t>
            </a:r>
            <a:r>
              <a:rPr lang="tr-TR" altLang="tr-TR" sz="4400" dirty="0" smtClean="0">
                <a:latin typeface="Arial" panose="020B0604020202020204" pitchFamily="34" charset="0"/>
                <a:cs typeface="Arial" panose="020B0604020202020204" pitchFamily="34" charset="0"/>
              </a:rPr>
              <a:t>sı gerekenler</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628800"/>
            <a:ext cx="8229600" cy="4572000"/>
          </a:xfrm>
        </p:spPr>
        <p:txBody>
          <a:bodyPr>
            <a:normAutofit lnSpcReduction="10000"/>
          </a:bodyPr>
          <a:lstStyle/>
          <a:p>
            <a:r>
              <a:rPr lang="tr-TR" altLang="tr-TR" dirty="0">
                <a:latin typeface="Arial" panose="020B0604020202020204" pitchFamily="34" charset="0"/>
                <a:cs typeface="Arial" panose="020B0604020202020204" pitchFamily="34" charset="0"/>
              </a:rPr>
              <a:t>«Yap, yapma» gibi otoriter, güç savaşı gerektiren yaklaşımlardan uzak </a:t>
            </a:r>
            <a:r>
              <a:rPr lang="tr-TR" altLang="tr-TR" dirty="0" smtClean="0">
                <a:latin typeface="Arial" panose="020B0604020202020204" pitchFamily="34" charset="0"/>
                <a:cs typeface="Arial" panose="020B0604020202020204" pitchFamily="34" charset="0"/>
              </a:rPr>
              <a:t>durun.</a:t>
            </a:r>
          </a:p>
          <a:p>
            <a:endParaRPr lang="tr-TR" altLang="tr-TR" dirty="0">
              <a:latin typeface="Arial" panose="020B0604020202020204" pitchFamily="34" charset="0"/>
              <a:cs typeface="Arial" panose="020B0604020202020204" pitchFamily="34" charset="0"/>
            </a:endParaRPr>
          </a:p>
          <a:p>
            <a:r>
              <a:rPr lang="tr-TR" altLang="tr-TR" dirty="0">
                <a:latin typeface="Arial" panose="020B0604020202020204" pitchFamily="34" charset="0"/>
                <a:cs typeface="Arial" panose="020B0604020202020204" pitchFamily="34" charset="0"/>
              </a:rPr>
              <a:t>Çok ödev vermeyin ve ödevi anlayıp anlamadığını </a:t>
            </a:r>
            <a:r>
              <a:rPr lang="tr-TR" altLang="tr-TR" dirty="0" smtClean="0">
                <a:latin typeface="Arial" panose="020B0604020202020204" pitchFamily="34" charset="0"/>
                <a:cs typeface="Arial" panose="020B0604020202020204" pitchFamily="34" charset="0"/>
              </a:rPr>
              <a:t>denetleyin.</a:t>
            </a:r>
          </a:p>
          <a:p>
            <a:endParaRPr lang="tr-TR" altLang="tr-TR" dirty="0">
              <a:latin typeface="Arial" panose="020B0604020202020204" pitchFamily="34" charset="0"/>
              <a:cs typeface="Arial" panose="020B0604020202020204" pitchFamily="34" charset="0"/>
            </a:endParaRPr>
          </a:p>
          <a:p>
            <a:r>
              <a:rPr lang="tr-TR" altLang="tr-TR" dirty="0">
                <a:latin typeface="Arial" panose="020B0604020202020204" pitchFamily="34" charset="0"/>
                <a:cs typeface="Arial" panose="020B0604020202020204" pitchFamily="34" charset="0"/>
              </a:rPr>
              <a:t>Verilen ödevi yapmadığı taktirde ödeyeceği bedeli birlikte tespit edin ancak ödev yapılmadıysa bunun gerçek nedenini anlamadan bedel konusunda ısrarcı </a:t>
            </a:r>
            <a:r>
              <a:rPr lang="tr-TR" altLang="tr-TR" dirty="0" smtClean="0">
                <a:latin typeface="Arial" panose="020B0604020202020204" pitchFamily="34" charset="0"/>
                <a:cs typeface="Arial" panose="020B0604020202020204" pitchFamily="34" charset="0"/>
              </a:rPr>
              <a:t>olmayın.</a:t>
            </a:r>
            <a:endParaRPr lang="tr-TR" altLang="tr-TR"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108544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5752"/>
            <a:ext cx="8229600" cy="1399032"/>
          </a:xfrm>
        </p:spPr>
        <p:txBody>
          <a:bodyPr/>
          <a:lstStyle/>
          <a:p>
            <a:pPr algn="ctr"/>
            <a:r>
              <a:rPr lang="tr-TR" dirty="0" smtClean="0">
                <a:latin typeface="Arial" panose="020B0604020202020204" pitchFamily="34" charset="0"/>
                <a:cs typeface="Arial" panose="020B0604020202020204" pitchFamily="34" charset="0"/>
              </a:rPr>
              <a:t>Öğretmenler için ipuçları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484784"/>
            <a:ext cx="8229600" cy="4248472"/>
          </a:xfrm>
        </p:spPr>
        <p:txBody>
          <a:bodyPr/>
          <a:lstStyle/>
          <a:p>
            <a:r>
              <a:rPr lang="tr-TR" dirty="0" smtClean="0">
                <a:latin typeface="Arial" panose="020B0604020202020204" pitchFamily="34" charset="0"/>
                <a:cs typeface="Arial" panose="020B0604020202020204" pitchFamily="34" charset="0"/>
              </a:rPr>
              <a:t>Birden fazla yönergesi olan adımlardan ve birden çok bölümü olan faaliyetler vermekten kaçının.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Öğrencinin bir sonraki faaliyete geçmeden önce bir önceki faaliyeti bitirmesine izin verin ya da bir faaliyetin zamanında bitmesi için izleyin.</a:t>
            </a: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7064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012160"/>
          </a:xfrm>
        </p:spPr>
        <p:txBody>
          <a:bodyPr>
            <a:normAutofit fontScale="92500" lnSpcReduction="20000"/>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Öğrencinin </a:t>
            </a:r>
            <a:r>
              <a:rPr lang="tr-TR" dirty="0" smtClean="0">
                <a:latin typeface="Arial" panose="020B0604020202020204" pitchFamily="34" charset="0"/>
                <a:cs typeface="Arial" panose="020B0604020202020204" pitchFamily="34" charset="0"/>
              </a:rPr>
              <a:t>tamamlanmış ödevleri biriktirebileceği özel bir yer belirleyin.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Öğrencinin bir ödev günlüğü tutmasını sağlayın ya da gün sonunda öğrenciye ev ödevlerinin bir kopyasını verin.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Başarı oranını artırmak için daha kısa ancak daha sık ödevler verin.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Uzun dönem projeleri kısa süreli ödevlere dönüştürün.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50860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548680"/>
            <a:ext cx="8229600" cy="5832648"/>
          </a:xfrm>
        </p:spPr>
        <p:txBody>
          <a:bodyPr>
            <a:normAutofit fontScale="92500"/>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Her </a:t>
            </a:r>
            <a:r>
              <a:rPr lang="tr-TR" dirty="0" smtClean="0">
                <a:latin typeface="Arial" panose="020B0604020202020204" pitchFamily="34" charset="0"/>
                <a:cs typeface="Arial" panose="020B0604020202020204" pitchFamily="34" charset="0"/>
              </a:rPr>
              <a:t>basamağı başarıyla tamamladığı için öğrenciye ödül verin.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Velilerden okul öncesinde her gece öğrencinin okul için hazırlanmasında ona yardımcı olmalarını isteyin. Onları bir kontrol listesi hazırlamaları konusuna cesaretlendirin.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Eğer gerekliyse öğrencinin bütün ödevlerini okulda bitirmesini sağlayın.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06397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29600" cy="5652120"/>
          </a:xfrm>
        </p:spPr>
        <p:txBody>
          <a:bodyPr>
            <a:normAutofit lnSpcReduction="10000"/>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Öğrenciden </a:t>
            </a:r>
            <a:r>
              <a:rPr lang="tr-TR" dirty="0" smtClean="0">
                <a:latin typeface="Arial" panose="020B0604020202020204" pitchFamily="34" charset="0"/>
                <a:cs typeface="Arial" panose="020B0604020202020204" pitchFamily="34" charset="0"/>
              </a:rPr>
              <a:t>sırasını her gün temizlemesini isteyin.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Öğrencinin çeşitli araç gereçleri ayırıp yerleştirmesini sağlamak için kutular, kovalar ve diğer materyallerden yararlanın.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Okul etkinliklerinin düzenli olarak tutulmasını sağlamak için dosya veya kişisel klasörlerin kullanımını  destekleyin.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6426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29600" cy="6372200"/>
          </a:xfrm>
        </p:spPr>
        <p:txBody>
          <a:bodyPr>
            <a:normAutofit lnSpcReduction="10000"/>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Eğer </a:t>
            </a:r>
            <a:r>
              <a:rPr lang="tr-TR" dirty="0" smtClean="0">
                <a:latin typeface="Arial" panose="020B0604020202020204" pitchFamily="34" charset="0"/>
                <a:cs typeface="Arial" panose="020B0604020202020204" pitchFamily="34" charset="0"/>
              </a:rPr>
              <a:t>mümkünse öğrenciyi klima, kalorifer, yoğun trafik alanları, kapılar veya pencereler gibi dikkat dağıtan uyarıcıların yanına oturtmayın.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Gün boyunca fazla sayıda geçiş veya değişiklik planlamaktan kaçının. </a:t>
            </a: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Öğrencinin değişimle başa çıkabilmesini sağlamak için günlük programı açıkça listeleyin ve anlatın.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1787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004048"/>
          </a:xfrm>
        </p:spPr>
        <p:txBody>
          <a:bodyPr>
            <a:normAutofit/>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Ders </a:t>
            </a:r>
            <a:r>
              <a:rPr lang="tr-TR" dirty="0" smtClean="0">
                <a:latin typeface="Arial" panose="020B0604020202020204" pitchFamily="34" charset="0"/>
                <a:cs typeface="Arial" panose="020B0604020202020204" pitchFamily="34" charset="0"/>
              </a:rPr>
              <a:t>anlatırken öğrencinin yanında durun.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Programdaki değişiklikler öncesinde öğrenciyi değişiklik hakkında yaklaşık beş dakika bilgilendirin, uygun davranış konusunda beklentilerinizi tanımlayın.</a:t>
            </a: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55369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4968552"/>
          </a:xfrm>
        </p:spPr>
        <p:txBody>
          <a:bodyPr>
            <a:normAutofit lnSpcReduction="10000"/>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Yaşa </a:t>
            </a:r>
            <a:r>
              <a:rPr lang="tr-TR" dirty="0">
                <a:latin typeface="Arial" panose="020B0604020202020204" pitchFamily="34" charset="0"/>
                <a:cs typeface="Arial" panose="020B0604020202020204" pitchFamily="34" charset="0"/>
              </a:rPr>
              <a:t>ve duruma uygun olarak öğrencide herkese ilan edebileceğiniz ve övebileceğiniz güçlü noktalar belirleyin. Bu durum diğer öğrencilerin bu öğrenciyle alakalı daha olumlu bir algı geliştirmelerini sağlayacaktır</a:t>
            </a:r>
            <a:r>
              <a:rPr lang="tr-TR"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Eğer öğrenci herhangi bir ilaç tedavisine devam ediyorsa, onun gizliliğini koruyun.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5625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229600" cy="3384376"/>
          </a:xfrm>
        </p:spPr>
        <p:txBody>
          <a:bodyPr/>
          <a:lstStyle/>
          <a:p>
            <a:r>
              <a:rPr lang="tr-TR" dirty="0" smtClean="0">
                <a:latin typeface="Arial" panose="020B0604020202020204" pitchFamily="34" charset="0"/>
                <a:cs typeface="Arial" panose="020B0604020202020204" pitchFamily="34" charset="0"/>
              </a:rPr>
              <a:t>Toplumda %5-7 arası bir oranda görülür.</a:t>
            </a:r>
          </a:p>
          <a:p>
            <a:endParaRPr lang="tr-TR" dirty="0">
              <a:latin typeface="Arial" panose="020B0604020202020204" pitchFamily="34" charset="0"/>
              <a:cs typeface="Arial" panose="020B0604020202020204" pitchFamily="34" charset="0"/>
            </a:endParaRP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Çocuklukta başlar ve %60-70 oranında yetişkinlikte de devam eder. </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618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4572000"/>
          </a:xfrm>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Kelime </a:t>
            </a:r>
            <a:r>
              <a:rPr lang="tr-TR" dirty="0" smtClean="0">
                <a:latin typeface="Arial" panose="020B0604020202020204" pitchFamily="34" charset="0"/>
                <a:cs typeface="Arial" panose="020B0604020202020204" pitchFamily="34" charset="0"/>
              </a:rPr>
              <a:t>işlemcisi, yazım, imla denetimi ve diğer bilgisayar becerilerinin kullanımını destekleyin.</a:t>
            </a: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Uzun süreli oturma gerektirmeyen akademik çalışmalar için iş birliğine dayalı öğrenmeye ve akran etkileşimine ortam hazırlayın.</a:t>
            </a:r>
          </a:p>
          <a:p>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062577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4784"/>
            <a:ext cx="8229600" cy="4572000"/>
          </a:xfrm>
        </p:spPr>
        <p:txBody>
          <a:bodyPr/>
          <a:lstStyle/>
          <a:p>
            <a:r>
              <a:rPr lang="tr-TR" dirty="0" smtClean="0">
                <a:latin typeface="Arial" panose="020B0604020202020204" pitchFamily="34" charset="0"/>
                <a:cs typeface="Arial" panose="020B0604020202020204" pitchFamily="34" charset="0"/>
              </a:rPr>
              <a:t>Etkili bir yönetim sistemi, öğrencinin ilkinde ustalaşmasının ardından eklenen yeni davranış biçimleri ile bir seferde birkaç davranış üzerinde yoğunlaşmasına katkı sağlar. Öğrencinin çaba sarf etmeye veya kaçınmaya istekli olduğu bir şey ile uygun davranışı pekiştirin.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729211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008112"/>
          </a:xfrm>
        </p:spPr>
        <p:txBody>
          <a:bodyPr>
            <a:normAutofit fontScale="90000"/>
          </a:bodyPr>
          <a:lstStyle/>
          <a:p>
            <a:pPr algn="ct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Anne Babalara Öneriler</a:t>
            </a:r>
            <a:br>
              <a:rPr lang="tr-TR" dirty="0" smtClean="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196752"/>
            <a:ext cx="8229600" cy="4572000"/>
          </a:xfrm>
        </p:spPr>
        <p:txBody>
          <a:bodyPr>
            <a:normAutofit fontScale="92500" lnSpcReduction="10000"/>
          </a:bodyPr>
          <a:lstStyle/>
          <a:p>
            <a:pPr marL="64008" indent="0">
              <a:buNone/>
            </a:pPr>
            <a:r>
              <a:rPr lang="tr-TR" dirty="0" smtClean="0">
                <a:latin typeface="Arial" panose="020B0604020202020204" pitchFamily="34" charset="0"/>
                <a:cs typeface="Arial" panose="020B0604020202020204" pitchFamily="34" charset="0"/>
              </a:rPr>
              <a:t>Pozitif Motivasyon;</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Çocuğa karşı pozitif, dostça, sevgiyle ve motive edici davranmaya dikkat edin.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Sadece başarıyı değil gösterdiği çabayı da takdir edin.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Aynı anda bir kaçına değil bir konuya ya da bir eyleme yoğunlaşmasını sağlayın.</a:t>
            </a: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16344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400600"/>
          </a:xfrm>
        </p:spPr>
        <p:txBody>
          <a:bodyPr>
            <a:normAutofit fontScale="85000" lnSpcReduction="20000"/>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Geçmişte </a:t>
            </a:r>
            <a:r>
              <a:rPr lang="tr-TR" dirty="0" smtClean="0">
                <a:latin typeface="Arial" panose="020B0604020202020204" pitchFamily="34" charset="0"/>
                <a:cs typeface="Arial" panose="020B0604020202020204" pitchFamily="34" charset="0"/>
              </a:rPr>
              <a:t>yaptığı hataları öne sürüp tazelemeyin. Bu, çocuğu </a:t>
            </a:r>
            <a:r>
              <a:rPr lang="tr-TR" dirty="0" err="1" smtClean="0">
                <a:latin typeface="Arial" panose="020B0604020202020204" pitchFamily="34" charset="0"/>
                <a:cs typeface="Arial" panose="020B0604020202020204" pitchFamily="34" charset="0"/>
              </a:rPr>
              <a:t>demotive</a:t>
            </a:r>
            <a:r>
              <a:rPr lang="tr-TR" dirty="0" smtClean="0">
                <a:latin typeface="Arial" panose="020B0604020202020204" pitchFamily="34" charset="0"/>
                <a:cs typeface="Arial" panose="020B0604020202020204" pitchFamily="34" charset="0"/>
              </a:rPr>
              <a:t>? eder ve temel tutumunu da olumsuz etkiler.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Çocuğun özgüvenini güçlendirmek için anlamlı görevler ve sorumluluklar verin.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Çocuğun olumlu niteliklerini kullanın.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Çocuğun yaşıtları ile ilişki kurmasına yardımcı olun.</a:t>
            </a:r>
          </a:p>
          <a:p>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82813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572000"/>
          </a:xfrm>
        </p:spPr>
        <p:txBody>
          <a:bodyPr/>
          <a:lstStyle/>
          <a:p>
            <a:pPr marL="64008" indent="0">
              <a:buNone/>
            </a:pPr>
            <a:r>
              <a:rPr lang="tr-TR" dirty="0" smtClean="0">
                <a:latin typeface="Arial" panose="020B0604020202020204" pitchFamily="34" charset="0"/>
                <a:cs typeface="Arial" panose="020B0604020202020204" pitchFamily="34" charset="0"/>
              </a:rPr>
              <a:t>Yapılandırma;</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Günlük, haftalık plan ve programları hazırlayın. Her bir faaliyet için ne, ne zaman, nerede yapılacak gibi belirli bir plan ayarlayın.</a:t>
            </a:r>
          </a:p>
          <a:p>
            <a:pPr marL="64008" indent="0">
              <a:buNone/>
            </a:pP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2685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4572000"/>
          </a:xfrm>
        </p:spPr>
        <p:txBody>
          <a:bodyPr/>
          <a:lstStyle/>
          <a:p>
            <a:pPr marL="64008" indent="0">
              <a:buNone/>
            </a:pPr>
            <a:r>
              <a:rPr lang="tr-TR" dirty="0" smtClean="0">
                <a:latin typeface="Arial" panose="020B0604020202020204" pitchFamily="34" charset="0"/>
                <a:cs typeface="Arial" panose="020B0604020202020204" pitchFamily="34" charset="0"/>
              </a:rPr>
              <a:t>Kesinlik (Açık kural ve roller);</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Çocukla birlikte anlaşılır davranış kuralları belirleyin ve bunun sonuçlarını da mümkünse yazılı olarak ortaya koyun.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Puanlama sistemi geliştirin ve özel durumlarda  ödül puanı verin.</a:t>
            </a: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1928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572000"/>
          </a:xfrm>
        </p:spPr>
        <p:txBody>
          <a:bodyPr/>
          <a:lstStyle/>
          <a:p>
            <a:r>
              <a:rPr lang="tr-TR" dirty="0">
                <a:latin typeface="Arial" panose="020B0604020202020204" pitchFamily="34" charset="0"/>
                <a:cs typeface="Arial" panose="020B0604020202020204" pitchFamily="34" charset="0"/>
              </a:rPr>
              <a:t>Belirli bir puana ulaştığında bir hediye ya da istediği bir şeyle ödüllendirin</a:t>
            </a:r>
            <a:r>
              <a:rPr lang="tr-TR" dirty="0" smtClean="0">
                <a:latin typeface="Arial" panose="020B0604020202020204" pitchFamily="34" charset="0"/>
                <a:cs typeface="Arial" panose="020B0604020202020204" pitchFamily="34" charset="0"/>
              </a:rPr>
              <a:t>.</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Çocuğun yetiştirilmesi konusunda ve eğitiminde rolü olan herkesin aynı fikirde olduğundan emin olun.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547525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4968552"/>
          </a:xfrm>
        </p:spPr>
        <p:txBody>
          <a:bodyPr>
            <a:normAutofit lnSpcReduction="10000"/>
          </a:bodyPr>
          <a:lstStyle/>
          <a:p>
            <a:pPr marL="64008" indent="0">
              <a:buNone/>
            </a:pPr>
            <a:r>
              <a:rPr lang="tr-TR" dirty="0" smtClean="0">
                <a:latin typeface="Arial" panose="020B0604020202020204" pitchFamily="34" charset="0"/>
                <a:cs typeface="Arial" panose="020B0604020202020204" pitchFamily="34" charset="0"/>
              </a:rPr>
              <a:t>		Anlaşılır </a:t>
            </a:r>
            <a:r>
              <a:rPr lang="tr-TR" dirty="0" smtClean="0">
                <a:latin typeface="Arial" panose="020B0604020202020204" pitchFamily="34" charset="0"/>
                <a:cs typeface="Arial" panose="020B0604020202020204" pitchFamily="34" charset="0"/>
              </a:rPr>
              <a:t>Basit İletişim;</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Çocukla her zaman güvenli, sakin ve kararlı bir tonda konuşun (dostça ama kesin). Mecazi, alaycı ya da agresif konuşmayın.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İletişim esnasında mümkün olduğunca temas kurun.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Kısa geri bildirimler kullanın.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08550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4572000"/>
          </a:xfrm>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Daima </a:t>
            </a:r>
            <a:r>
              <a:rPr lang="tr-TR" dirty="0" smtClean="0">
                <a:latin typeface="Arial" panose="020B0604020202020204" pitchFamily="34" charset="0"/>
                <a:cs typeface="Arial" panose="020B0604020202020204" pitchFamily="34" charset="0"/>
              </a:rPr>
              <a:t>belirli bir netliğiniz olsun ve bunu koruyun. Özellikle anlaşma yaparken.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Anlaşmazlıklarda ya da tartışmalarda doğrudan doğruya üzerine gitmeyin. Bu çocuğun nabzının tekrar yükselmesine yol açar. Olguları ve kuralları uygulamak suretiyle sona erdirin.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9080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472608"/>
          </a:xfrm>
        </p:spPr>
        <p:txBody>
          <a:bodyPr>
            <a:normAutofit lnSpcReduction="10000"/>
          </a:bodyPr>
          <a:lstStyle/>
          <a:p>
            <a:pPr marL="64008" indent="0">
              <a:buNone/>
            </a:pPr>
            <a:r>
              <a:rPr lang="tr-TR" dirty="0" smtClean="0">
                <a:latin typeface="Arial" panose="020B0604020202020204" pitchFamily="34" charset="0"/>
                <a:cs typeface="Arial" panose="020B0604020202020204" pitchFamily="34" charset="0"/>
              </a:rPr>
              <a:t>		Ev </a:t>
            </a:r>
            <a:r>
              <a:rPr lang="tr-TR" dirty="0" smtClean="0">
                <a:latin typeface="Arial" panose="020B0604020202020204" pitchFamily="34" charset="0"/>
                <a:cs typeface="Arial" panose="020B0604020202020204" pitchFamily="34" charset="0"/>
              </a:rPr>
              <a:t>Ödevleri için Öneriler;</a:t>
            </a:r>
          </a:p>
          <a:p>
            <a:pPr marL="64008" indent="0">
              <a:buNone/>
            </a:pP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Belirli bir süre kararlaştırın.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Kendine ait, derli toplu ve rahatsız edilmeyeceği bir çalışma ortamı sağlayın.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Ev ödevlerini kontrol edin.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Ev ödevlerini kısa aralıklı parçalara ayırın. Arada kısa molalar verin.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208452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152128"/>
          </a:xfrm>
        </p:spPr>
        <p:txBody>
          <a:bodyPr/>
          <a:lstStyle/>
          <a:p>
            <a:pPr algn="ctr"/>
            <a:r>
              <a:rPr lang="tr-TR" dirty="0" smtClean="0">
                <a:latin typeface="Arial" panose="020B0604020202020204" pitchFamily="34" charset="0"/>
                <a:cs typeface="Arial" panose="020B0604020202020204" pitchFamily="34" charset="0"/>
              </a:rPr>
              <a:t>Dikkat eksikliği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196752"/>
            <a:ext cx="8229600" cy="4572000"/>
          </a:xfrm>
        </p:spPr>
        <p:txBody>
          <a:bodyPr>
            <a:normAutofit fontScale="92500"/>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Detaylara </a:t>
            </a:r>
            <a:r>
              <a:rPr lang="tr-TR" dirty="0" smtClean="0">
                <a:latin typeface="Arial" panose="020B0604020202020204" pitchFamily="34" charset="0"/>
                <a:cs typeface="Arial" panose="020B0604020202020204" pitchFamily="34" charset="0"/>
              </a:rPr>
              <a:t>fazla önem vermez veya okulda, işte veya başka aktivitelerde dikkat hataları yapar.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Dikkatini çalışmasına veya oyuna tam olarak veremez.</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Kendisiyle konuşulurken dinlemiyor gibi görünür.</a:t>
            </a:r>
          </a:p>
          <a:p>
            <a:pPr marL="64008" indent="0">
              <a:buNone/>
            </a:pPr>
            <a:endParaRPr lang="tr-TR" dirty="0">
              <a:latin typeface="Arial" panose="020B0604020202020204" pitchFamily="34" charset="0"/>
              <a:cs typeface="Arial" panose="020B0604020202020204" pitchFamily="34" charset="0"/>
            </a:endParaRP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20744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4968552"/>
          </a:xfrm>
        </p:spPr>
        <p:txBody>
          <a:bodyPr>
            <a:normAutofit lnSpcReduction="10000"/>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Sadece </a:t>
            </a:r>
            <a:r>
              <a:rPr lang="tr-TR" dirty="0" smtClean="0">
                <a:latin typeface="Arial" panose="020B0604020202020204" pitchFamily="34" charset="0"/>
                <a:cs typeface="Arial" panose="020B0604020202020204" pitchFamily="34" charset="0"/>
              </a:rPr>
              <a:t>talep edilen şeyin yapılmasını isteyin. Önemsiz detayları görmezden gelin.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Öncelikle kolay ödevlerden başlayın, ardından zor olan ve en son yine kolay olandan devam edin.</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Ev ödevleri bittikten sonra ertesi gün için çantasını hazırlamasını sağlayın.</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20029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29600" cy="1618200"/>
          </a:xfrm>
        </p:spPr>
        <p:txBody>
          <a:bodyPr>
            <a:normAutofit/>
          </a:bodyPr>
          <a:lstStyle/>
          <a:p>
            <a:pPr marL="64008" indent="0" algn="ctr">
              <a:buNone/>
            </a:pPr>
            <a:r>
              <a:rPr lang="tr-TR" sz="8000" b="1" dirty="0" smtClean="0">
                <a:solidFill>
                  <a:schemeClr val="accent1"/>
                </a:solidFill>
              </a:rPr>
              <a:t>TEŞEKKÜRLER</a:t>
            </a:r>
          </a:p>
          <a:p>
            <a:pPr marL="64008" indent="0" algn="ctr">
              <a:buNone/>
            </a:pPr>
            <a:endParaRPr lang="tr-TR" sz="8000" dirty="0">
              <a:solidFill>
                <a:schemeClr val="accent1"/>
              </a:solidFill>
            </a:endParaRPr>
          </a:p>
        </p:txBody>
      </p:sp>
      <p:sp>
        <p:nvSpPr>
          <p:cNvPr id="4" name="Metin kutusu 3"/>
          <p:cNvSpPr txBox="1"/>
          <p:nvPr/>
        </p:nvSpPr>
        <p:spPr>
          <a:xfrm>
            <a:off x="6660232" y="5838944"/>
            <a:ext cx="2448272" cy="1046440"/>
          </a:xfrm>
          <a:prstGeom prst="rect">
            <a:avLst/>
          </a:prstGeom>
          <a:noFill/>
        </p:spPr>
        <p:txBody>
          <a:bodyPr wrap="square" rtlCol="0">
            <a:spAutoFit/>
          </a:bodyPr>
          <a:lstStyle/>
          <a:p>
            <a:r>
              <a:rPr lang="tr-TR" sz="1400" b="1" dirty="0" smtClean="0"/>
              <a:t>Hazırlayan: Gökçen KILIÇ</a:t>
            </a:r>
          </a:p>
          <a:p>
            <a:r>
              <a:rPr lang="tr-TR" sz="1200" dirty="0" smtClean="0"/>
              <a:t>Bilgi ve Değerlendirme Birimi</a:t>
            </a:r>
          </a:p>
          <a:p>
            <a:r>
              <a:rPr lang="tr-TR" sz="1200" dirty="0"/>
              <a:t>Şermin Pınar </a:t>
            </a:r>
            <a:r>
              <a:rPr lang="tr-TR" sz="1200" dirty="0" err="1" smtClean="0"/>
              <a:t>Yogev</a:t>
            </a:r>
            <a:endParaRPr lang="tr-TR" sz="1200" dirty="0" smtClean="0"/>
          </a:p>
          <a:p>
            <a:r>
              <a:rPr lang="tr-TR" sz="1200" dirty="0" smtClean="0"/>
              <a:t>Günsu Ertunç</a:t>
            </a:r>
          </a:p>
          <a:p>
            <a:r>
              <a:rPr lang="tr-TR" sz="1200" dirty="0" smtClean="0"/>
              <a:t>Gökçen Kılıç</a:t>
            </a:r>
          </a:p>
        </p:txBody>
      </p:sp>
      <p:sp>
        <p:nvSpPr>
          <p:cNvPr id="6" name="Metin kutusu 5"/>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3131840" y="3823064"/>
            <a:ext cx="2016224" cy="2003783"/>
          </a:xfrm>
          <a:prstGeom prst="rect">
            <a:avLst/>
          </a:prstGeom>
        </p:spPr>
      </p:pic>
    </p:spTree>
    <p:extLst>
      <p:ext uri="{BB962C8B-B14F-4D97-AF65-F5344CB8AC3E}">
        <p14:creationId xmlns:p14="http://schemas.microsoft.com/office/powerpoint/2010/main" val="258135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764704"/>
            <a:ext cx="8229600" cy="4572000"/>
          </a:xfrm>
        </p:spPr>
        <p:txBody>
          <a:bodyPr/>
          <a:lstStyle/>
          <a:p>
            <a:pPr marL="64008" indent="0" algn="ctr">
              <a:buNone/>
            </a:pPr>
            <a:r>
              <a:rPr lang="tr-TR" dirty="0" smtClean="0"/>
              <a:t>Kaynakça</a:t>
            </a:r>
          </a:p>
          <a:p>
            <a:pPr marL="64008" indent="0">
              <a:buNone/>
            </a:pPr>
            <a:r>
              <a:rPr lang="tr-TR" sz="1600" dirty="0"/>
              <a:t>1</a:t>
            </a:r>
            <a:r>
              <a:rPr lang="tr-TR" sz="1400" dirty="0"/>
              <a:t>. www.turkpsikiyatri.org/arsiv/adhd-brosur-anababa.pdf</a:t>
            </a:r>
          </a:p>
          <a:p>
            <a:pPr marL="64008" indent="0">
              <a:buNone/>
            </a:pPr>
            <a:r>
              <a:rPr lang="tr-TR" sz="1400" dirty="0"/>
              <a:t>www.turkpsikiyatri.org</a:t>
            </a:r>
          </a:p>
          <a:p>
            <a:pPr marL="64008" indent="0">
              <a:buNone/>
            </a:pPr>
            <a:r>
              <a:rPr lang="tr-TR" sz="1400" dirty="0"/>
              <a:t>2. </a:t>
            </a:r>
            <a:r>
              <a:rPr lang="tr-TR" sz="1400" dirty="0" smtClean="0"/>
              <a:t>Austin</a:t>
            </a:r>
            <a:r>
              <a:rPr lang="tr-TR" sz="1400" dirty="0"/>
              <a:t>, V.L., (2012). Çocuk ve Ergenlerde Duygusal ve Davranışsal Bozukluklar. Editör. Mustafa </a:t>
            </a:r>
            <a:r>
              <a:rPr lang="tr-TR" sz="1400" dirty="0" err="1"/>
              <a:t>Özekez</a:t>
            </a:r>
            <a:r>
              <a:rPr lang="tr-TR" sz="1400" dirty="0"/>
              <a:t>. Nobel </a:t>
            </a:r>
            <a:r>
              <a:rPr lang="tr-TR" sz="1400" dirty="0" err="1"/>
              <a:t>Yayınevi.Ankara</a:t>
            </a:r>
            <a:r>
              <a:rPr lang="tr-TR" sz="1400" dirty="0"/>
              <a:t>.</a:t>
            </a:r>
          </a:p>
          <a:p>
            <a:pPr marL="64008" indent="0">
              <a:buNone/>
            </a:pPr>
            <a:endParaRPr lang="tr-TR" sz="1400" dirty="0"/>
          </a:p>
        </p:txBody>
      </p:sp>
      <p:sp>
        <p:nvSpPr>
          <p:cNvPr id="4" name="Metin kutusu 3"/>
          <p:cNvSpPr txBox="1"/>
          <p:nvPr/>
        </p:nvSpPr>
        <p:spPr>
          <a:xfrm>
            <a:off x="1547664" y="66110"/>
            <a:ext cx="5976664" cy="338554"/>
          </a:xfrm>
          <a:prstGeom prst="rect">
            <a:avLst/>
          </a:prstGeom>
          <a:noFill/>
        </p:spPr>
        <p:txBody>
          <a:bodyPr wrap="square" rtlCol="0">
            <a:spAutoFit/>
          </a:bodyPr>
          <a:lstStyle/>
          <a:p>
            <a:pPr algn="ctr"/>
            <a:r>
              <a:rPr lang="tr-TR" sz="1600" dirty="0" smtClean="0">
                <a:latin typeface="Times New Roman" panose="02020603050405020304" pitchFamily="18" charset="0"/>
                <a:cs typeface="Times New Roman" panose="02020603050405020304" pitchFamily="18" charset="0"/>
              </a:rPr>
              <a:t>ÇANKAYA REHBERLİK VE ARAŞTIRMA MERKEZİ</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763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5400600"/>
          </a:xfrm>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Yönergeleri </a:t>
            </a:r>
            <a:r>
              <a:rPr lang="tr-TR" dirty="0" smtClean="0">
                <a:latin typeface="Arial" panose="020B0604020202020204" pitchFamily="34" charset="0"/>
                <a:cs typeface="Arial" panose="020B0604020202020204" pitchFamily="34" charset="0"/>
              </a:rPr>
              <a:t>takip edemez ve akademik çalışmaları, işyerindeki görevleri ya da ev işleri sırasında başladığı işi tamamlamada sorunlar yaşar.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Aktiviteleri organize etmede başarısızdır.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Uzun süreli zihinsel aktiviteler gerektiren işleri sevmez, istemez ya da kaçınır.</a:t>
            </a:r>
          </a:p>
          <a:p>
            <a:pPr marL="64008" indent="0">
              <a:buNone/>
            </a:pPr>
            <a:endParaRPr lang="tr-TR" dirty="0" smtClean="0">
              <a:latin typeface="Arial" panose="020B0604020202020204" pitchFamily="34" charset="0"/>
              <a:cs typeface="Arial" panose="020B0604020202020204" pitchFamily="34" charset="0"/>
            </a:endParaRPr>
          </a:p>
          <a:p>
            <a:pPr marL="64008" indent="0">
              <a:buNone/>
            </a:pP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28265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33264"/>
            <a:ext cx="8229600" cy="4572000"/>
          </a:xfrm>
        </p:spPr>
        <p:txBody>
          <a:bodyPr>
            <a:normAutofit lnSpcReduction="10000"/>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Çalışmalar </a:t>
            </a:r>
            <a:r>
              <a:rPr lang="tr-TR" dirty="0" smtClean="0">
                <a:latin typeface="Arial" panose="020B0604020202020204" pitchFamily="34" charset="0"/>
                <a:cs typeface="Arial" panose="020B0604020202020204" pitchFamily="34" charset="0"/>
              </a:rPr>
              <a:t>ve aktiviteler için gerekli şeyleri kaybeder.</a:t>
            </a: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Kolayca dikkati dağılır.</a:t>
            </a: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Günlük işlerde unutkandır.</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24443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080120"/>
          </a:xfrm>
        </p:spPr>
        <p:txBody>
          <a:bodyPr/>
          <a:lstStyle/>
          <a:p>
            <a:pPr algn="ctr"/>
            <a:r>
              <a:rPr lang="tr-TR" dirty="0" err="1" smtClean="0"/>
              <a:t>Hiperaktivite</a:t>
            </a:r>
            <a:r>
              <a:rPr lang="tr-TR" dirty="0" smtClean="0"/>
              <a:t>	</a:t>
            </a:r>
            <a:endParaRPr lang="tr-TR" dirty="0"/>
          </a:p>
        </p:txBody>
      </p:sp>
      <p:sp>
        <p:nvSpPr>
          <p:cNvPr id="3" name="İçerik Yer Tutucusu 2"/>
          <p:cNvSpPr>
            <a:spLocks noGrp="1"/>
          </p:cNvSpPr>
          <p:nvPr>
            <p:ph idx="1"/>
          </p:nvPr>
        </p:nvSpPr>
        <p:spPr>
          <a:xfrm>
            <a:off x="395536" y="1268760"/>
            <a:ext cx="8229600" cy="4680520"/>
          </a:xfrm>
        </p:spPr>
        <p:txBody>
          <a:bodyPr>
            <a:normAutofit/>
          </a:bodyPr>
          <a:lstStyle/>
          <a:p>
            <a:pPr marL="64008" indent="0">
              <a:buNone/>
            </a:pPr>
            <a:r>
              <a:rPr lang="tr-TR" dirty="0" smtClean="0">
                <a:latin typeface="Arial" panose="020B0604020202020204" pitchFamily="34" charset="0"/>
                <a:cs typeface="Arial" panose="020B0604020202020204" pitchFamily="34" charset="0"/>
              </a:rPr>
              <a:t>Çoğu zaman,</a:t>
            </a:r>
          </a:p>
          <a:p>
            <a:r>
              <a:rPr lang="tr-TR" dirty="0" smtClean="0">
                <a:latin typeface="Arial" panose="020B0604020202020204" pitchFamily="34" charset="0"/>
                <a:cs typeface="Arial" panose="020B0604020202020204" pitchFamily="34" charset="0"/>
              </a:rPr>
              <a:t>Rahat oturamaz, elleriyle ayaklarıyla oynar veya olduğu yerde kımıldanır.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Oturduğu yerden beklenenden önce kalkar.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Uygun olmayan yer ve zamanlarda sağa sola koşturur ve tırmanır.</a:t>
            </a:r>
            <a:endParaRPr lang="tr-TR" dirty="0">
              <a:latin typeface="Arial" panose="020B0604020202020204" pitchFamily="34" charset="0"/>
              <a:cs typeface="Arial" panose="020B0604020202020204" pitchFamily="34" charset="0"/>
            </a:endParaRPr>
          </a:p>
        </p:txBody>
      </p:sp>
      <p:sp>
        <p:nvSpPr>
          <p:cNvPr id="5" name="Metin kutusu 4"/>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394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21296"/>
            <a:ext cx="8229600" cy="4572000"/>
          </a:xfrm>
        </p:spPr>
        <p:txBody>
          <a:bodyPr/>
          <a:lstStyle/>
          <a:p>
            <a:r>
              <a:rPr lang="tr-TR" dirty="0" smtClean="0">
                <a:latin typeface="Arial" panose="020B0604020202020204" pitchFamily="34" charset="0"/>
                <a:cs typeface="Arial" panose="020B0604020202020204" pitchFamily="34" charset="0"/>
              </a:rPr>
              <a:t>Oynarken veya boş zaman aktivitelerinde başarısızlığa uğrar.</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Hareket halinde ve sürekli motorla çalışıyormuş gibi davranır.</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35496" y="6577607"/>
            <a:ext cx="4320480"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ÇANKAYA REHBERLİK VE ARAŞTIRMA MERKEZİ</a:t>
            </a:r>
            <a:endParaRPr lang="tr-TR" sz="14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59847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Bileşik">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613</TotalTime>
  <Words>1658</Words>
  <Application>Microsoft Office PowerPoint</Application>
  <PresentationFormat>Ekran Gösterisi (4:3)</PresentationFormat>
  <Paragraphs>383</Paragraphs>
  <Slides>52</Slides>
  <Notes>1</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52</vt:i4>
      </vt:variant>
    </vt:vector>
  </HeadingPairs>
  <TitlesOfParts>
    <vt:vector size="62" baseType="lpstr">
      <vt:lpstr>Arial</vt:lpstr>
      <vt:lpstr>Calibri</vt:lpstr>
      <vt:lpstr>Century Gothic</vt:lpstr>
      <vt:lpstr>Comic Sans MS</vt:lpstr>
      <vt:lpstr>Courier New</vt:lpstr>
      <vt:lpstr>Times New Roman</vt:lpstr>
      <vt:lpstr>Verdana</vt:lpstr>
      <vt:lpstr>Wingdings</vt:lpstr>
      <vt:lpstr>Wingdings 2</vt:lpstr>
      <vt:lpstr>Canlı</vt:lpstr>
      <vt:lpstr>DİKKAT EKSİKLİĞİ VE HİPERAKTİVİTE BOZUKLUĞU</vt:lpstr>
      <vt:lpstr> DEHB NEDİR? </vt:lpstr>
      <vt:lpstr>PowerPoint Sunusu</vt:lpstr>
      <vt:lpstr>PowerPoint Sunusu</vt:lpstr>
      <vt:lpstr>Dikkat eksikliği </vt:lpstr>
      <vt:lpstr>PowerPoint Sunusu</vt:lpstr>
      <vt:lpstr>PowerPoint Sunusu</vt:lpstr>
      <vt:lpstr>Hiperaktivite </vt:lpstr>
      <vt:lpstr>PowerPoint Sunusu</vt:lpstr>
      <vt:lpstr>Dürtüsellik </vt:lpstr>
      <vt:lpstr>TÜRLERİ </vt:lpstr>
      <vt:lpstr>Dikkat eksikliğinin baskın olduğu DEHB türü</vt:lpstr>
      <vt:lpstr>Hiperaktif–dürtüselliğin baskın olduğu  DEHB türü</vt:lpstr>
      <vt:lpstr>PowerPoint Sunusu</vt:lpstr>
      <vt:lpstr>DEHB Karışık tip</vt:lpstr>
      <vt:lpstr>Yaş Dönemlerine Göre DEHB Belirtileri</vt:lpstr>
      <vt:lpstr>PowerPoint Sunusu</vt:lpstr>
      <vt:lpstr>PowerPoint Sunusu</vt:lpstr>
      <vt:lpstr>PowerPoint Sunusu</vt:lpstr>
      <vt:lpstr>PowerPoint Sunusu</vt:lpstr>
      <vt:lpstr>PowerPoint Sunusu</vt:lpstr>
      <vt:lpstr>PowerPoint Sunusu</vt:lpstr>
      <vt:lpstr>DEHB’li öğrenciler</vt:lpstr>
      <vt:lpstr>PowerPoint Sunusu</vt:lpstr>
      <vt:lpstr>DEHB’de psikolojik yaklaşımlar ve tedavi</vt:lpstr>
      <vt:lpstr>Okul temelli müdahaleler</vt:lpstr>
      <vt:lpstr>PowerPoint Sunusu</vt:lpstr>
      <vt:lpstr>İşlevsel davranış değerlendirme</vt:lpstr>
      <vt:lpstr>Davranışsal müdahale planı</vt:lpstr>
      <vt:lpstr>DEHB’li öğrenciyle iletişim</vt:lpstr>
      <vt:lpstr>PowerPoint Sunusu</vt:lpstr>
      <vt:lpstr>DEHB’li öğrenciyle çalışırken yapılmaması gerekenler</vt:lpstr>
      <vt:lpstr>Öğretmenler için ipuçları </vt:lpstr>
      <vt:lpstr>PowerPoint Sunusu</vt:lpstr>
      <vt:lpstr>PowerPoint Sunusu</vt:lpstr>
      <vt:lpstr>PowerPoint Sunusu</vt:lpstr>
      <vt:lpstr>PowerPoint Sunusu</vt:lpstr>
      <vt:lpstr>PowerPoint Sunusu</vt:lpstr>
      <vt:lpstr>PowerPoint Sunusu</vt:lpstr>
      <vt:lpstr>PowerPoint Sunusu</vt:lpstr>
      <vt:lpstr>PowerPoint Sunusu</vt:lpstr>
      <vt:lpstr> Anne Babalara Öneriler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DİKKAT EKSİKLİĞİ VE HİPERAKTİVİTE BOZUKLUĞU</dc:title>
  <dc:creator>Kullanıcı</dc:creator>
  <cp:lastModifiedBy>ram1</cp:lastModifiedBy>
  <cp:revision>36</cp:revision>
  <dcterms:created xsi:type="dcterms:W3CDTF">2014-01-29T13:28:40Z</dcterms:created>
  <dcterms:modified xsi:type="dcterms:W3CDTF">2021-12-02T12:28:20Z</dcterms:modified>
</cp:coreProperties>
</file>