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7" r:id="rId4"/>
    <p:sldId id="259" r:id="rId5"/>
    <p:sldId id="285" r:id="rId6"/>
    <p:sldId id="260" r:id="rId7"/>
    <p:sldId id="258" r:id="rId8"/>
    <p:sldId id="267" r:id="rId9"/>
    <p:sldId id="262" r:id="rId10"/>
    <p:sldId id="263" r:id="rId11"/>
    <p:sldId id="264" r:id="rId12"/>
    <p:sldId id="265" r:id="rId13"/>
    <p:sldId id="266" r:id="rId14"/>
    <p:sldId id="268" r:id="rId15"/>
    <p:sldId id="282" r:id="rId16"/>
    <p:sldId id="269" r:id="rId17"/>
    <p:sldId id="283" r:id="rId18"/>
    <p:sldId id="270" r:id="rId19"/>
    <p:sldId id="284" r:id="rId20"/>
    <p:sldId id="271" r:id="rId21"/>
    <p:sldId id="286" r:id="rId22"/>
    <p:sldId id="281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884931B-B514-4AF8-A195-8E7BC0ADBD13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9F1FA9-317A-407E-AD3D-244BB38C5A11}" type="datetimeFigureOut">
              <a:rPr lang="tr-TR" smtClean="0"/>
              <a:t>2.12.2021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03648" y="620689"/>
            <a:ext cx="7091965" cy="2880320"/>
          </a:xfrm>
        </p:spPr>
        <p:txBody>
          <a:bodyPr/>
          <a:lstStyle/>
          <a:p>
            <a:pPr algn="ctr"/>
            <a:r>
              <a:rPr lang="tr-TR" sz="10000" dirty="0" smtClean="0">
                <a:solidFill>
                  <a:schemeClr val="accent6">
                    <a:lumMod val="50000"/>
                  </a:schemeClr>
                </a:solidFill>
              </a:rPr>
              <a:t>DAVRANIM BOZUKLUĞU</a:t>
            </a:r>
            <a:endParaRPr lang="tr-TR" sz="1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Alt Başlık 2"/>
          <p:cNvSpPr>
            <a:spLocks noGrp="1"/>
          </p:cNvSpPr>
          <p:nvPr/>
        </p:nvSpPr>
        <p:spPr>
          <a:xfrm>
            <a:off x="1907704" y="5661248"/>
            <a:ext cx="5973559" cy="11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3474032"/>
            <a:ext cx="2016224" cy="200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1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5903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		Literatürde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davranım bozukluğu için iki kat risk faktörü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		olarak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belirlenen etkenler şu şekilde ele alınmaktadır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Biyolojik 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etmenler,</a:t>
            </a:r>
          </a:p>
          <a:p>
            <a:pPr lvl="0"/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Elverişsiz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çevre özellikleri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Üvey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anne ya da babaya sahip olma,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Ailede suç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işlemiş, sabıka kaydı olan 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bireylerinin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olması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Erkek çocuk ve tek ebeveynli olma,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Çocuk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istismarının ve eş istismarının yaşandığı aileler,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Eşler arasında evlilik uyuşmazlığı, </a:t>
            </a:r>
          </a:p>
          <a:p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19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476672"/>
            <a:ext cx="7067128" cy="5615136"/>
          </a:xfrm>
        </p:spPr>
        <p:txBody>
          <a:bodyPr>
            <a:noAutofit/>
          </a:bodyPr>
          <a:lstStyle/>
          <a:p>
            <a:pPr lvl="0"/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Olumsuz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anne-baba tutumları,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Annede depresyon olması, 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 err="1">
                <a:solidFill>
                  <a:schemeClr val="accent6">
                    <a:lumMod val="50000"/>
                  </a:schemeClr>
                </a:solidFill>
              </a:rPr>
              <a:t>Sosyo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-ekonomik düzeyin düşük olması,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İşsizlik,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Ebeveyn stres düzeyinin yüksek ve öz yeterlilik düzeyinin düşük olması,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Sosyal destek yetersizliği,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Geniş aileler, yetersiz meskenler,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Madde kullanımı.</a:t>
            </a:r>
          </a:p>
          <a:p>
            <a:endParaRPr lang="tr-TR" sz="2000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6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764704"/>
            <a:ext cx="7776864" cy="53991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altLang="tr-TR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Davranım </a:t>
            </a:r>
            <a:r>
              <a:rPr lang="tr-TR" altLang="tr-TR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bozukluğunda psikolojik yaklaşımlar ve </a:t>
            </a:r>
            <a:r>
              <a:rPr lang="tr-TR" altLang="tr-TR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tedavi:</a:t>
            </a:r>
          </a:p>
          <a:p>
            <a:pPr marL="0" indent="0">
              <a:buNone/>
            </a:pPr>
            <a:endParaRPr lang="tr-TR" altLang="tr-TR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Bilişsel-davranışsal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tedavi</a:t>
            </a:r>
          </a:p>
          <a:p>
            <a:pPr marL="0" lvl="0" indent="0">
              <a:buNone/>
            </a:pPr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Aile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odaklı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müdahaleler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Ebeveyn yönetimi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eğitimi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Çok sistemli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tedavi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tr-TR" dirty="0" err="1" smtClean="0">
                <a:solidFill>
                  <a:schemeClr val="accent6">
                    <a:lumMod val="50000"/>
                  </a:schemeClr>
                </a:solidFill>
              </a:rPr>
              <a:t>Psikofarmakolojik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müdahale</a:t>
            </a:r>
            <a:endParaRPr lang="tr-TR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37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836712"/>
            <a:ext cx="7467600" cy="4419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OKUL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TEMELLİ MÜDAHALELER</a:t>
            </a:r>
          </a:p>
          <a:p>
            <a:pPr marL="0" indent="0" algn="just">
              <a:buNone/>
            </a:pP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Davranım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bozukluğu çocuk ve ergenlik döneminde sıkça görülür. Davranım bozukluğu olan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öğrenciler okul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talimatlarına uymayı, sosyal olarak kabul gören davranışlar sergilemeyi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reddeden çocuklardır.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Bu öğrenciler çoğu zaman başı sürekli olarak belaya giren “kötü çocuklar” olarak bilinir. 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17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60648"/>
            <a:ext cx="8003232" cy="59766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ÖĞRETMENLERE 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ÖNERİLER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Bilgi sahibi olma ve destek alma.</a:t>
            </a:r>
          </a:p>
          <a:p>
            <a:pPr algn="just"/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Farklılıkları kabul etme.</a:t>
            </a:r>
          </a:p>
          <a:p>
            <a:pPr algn="just"/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Öğrencinin kişisel ve sosyal özelliklerini bilme.</a:t>
            </a:r>
          </a:p>
          <a:p>
            <a:pPr algn="just"/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Kararlara dahil etme.</a:t>
            </a:r>
          </a:p>
          <a:p>
            <a:pPr algn="just"/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Öğrenci bilgi kartlarının titizlikle doldurulması ve güncellenmesi.</a:t>
            </a:r>
          </a:p>
          <a:p>
            <a:pPr algn="just"/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Öğrenme isteğini ve motivasyonunu arttırma.</a:t>
            </a:r>
          </a:p>
          <a:p>
            <a:pPr lvl="1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Kendilerine verilen görevi-ödevi tamamlayabileceklerini hissetmeleri gerekir.</a:t>
            </a:r>
            <a:endParaRPr lang="tr-TR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Verilen görevi/ödevi yapmaya değer bulmalıdırlar.</a:t>
            </a:r>
            <a:endParaRPr lang="tr-TR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Bu görev/ödevi temel ihtiyaçlarını destekleyen bir ortamda tamamlayabilirler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082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692696"/>
            <a:ext cx="8003232" cy="5112568"/>
          </a:xfrm>
        </p:spPr>
        <p:txBody>
          <a:bodyPr>
            <a:normAutofit fontScale="85000" lnSpcReduction="10000"/>
          </a:bodyPr>
          <a:lstStyle/>
          <a:p>
            <a:pPr algn="just"/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Öğrencinin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“başarılı bir öğrencinin”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nasıl olduğunu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net bir biçimde anlaması sağlanmalıdır</a:t>
            </a:r>
          </a:p>
          <a:p>
            <a:pPr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Davranım bozukluğu olan bir öğrencinin katılım ve etkin öğrenmeyi içselleştirebilmesi gerekmektedir. </a:t>
            </a:r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1900" b="1" dirty="0" smtClean="0">
                <a:solidFill>
                  <a:schemeClr val="accent6">
                    <a:lumMod val="50000"/>
                  </a:schemeClr>
                </a:solidFill>
              </a:rPr>
              <a:t>Gözlerin </a:t>
            </a:r>
            <a:r>
              <a:rPr lang="tr-TR" sz="1900" b="1" dirty="0">
                <a:solidFill>
                  <a:schemeClr val="accent6">
                    <a:lumMod val="50000"/>
                  </a:schemeClr>
                </a:solidFill>
              </a:rPr>
              <a:t>konuşmacıya odaklanması, </a:t>
            </a:r>
            <a:endParaRPr lang="tr-TR" sz="1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1900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tr-TR" sz="1900" b="1" dirty="0" smtClean="0">
                <a:solidFill>
                  <a:schemeClr val="accent6">
                    <a:lumMod val="50000"/>
                  </a:schemeClr>
                </a:solidFill>
              </a:rPr>
              <a:t>oru </a:t>
            </a:r>
            <a:r>
              <a:rPr lang="tr-TR" sz="1900" b="1" dirty="0">
                <a:solidFill>
                  <a:schemeClr val="accent6">
                    <a:lumMod val="50000"/>
                  </a:schemeClr>
                </a:solidFill>
              </a:rPr>
              <a:t>sorabilmek, </a:t>
            </a:r>
            <a:endParaRPr lang="tr-TR" sz="1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1900" b="1" dirty="0">
                <a:solidFill>
                  <a:schemeClr val="accent6">
                    <a:lumMod val="50000"/>
                  </a:schemeClr>
                </a:solidFill>
              </a:rPr>
              <a:t>İ</a:t>
            </a:r>
            <a:r>
              <a:rPr lang="tr-TR" sz="1900" b="1" dirty="0" smtClean="0">
                <a:solidFill>
                  <a:schemeClr val="accent6">
                    <a:lumMod val="50000"/>
                  </a:schemeClr>
                </a:solidFill>
              </a:rPr>
              <a:t>htiyaç </a:t>
            </a:r>
            <a:r>
              <a:rPr lang="tr-TR" sz="1900" b="1" dirty="0">
                <a:solidFill>
                  <a:schemeClr val="accent6">
                    <a:lumMod val="50000"/>
                  </a:schemeClr>
                </a:solidFill>
              </a:rPr>
              <a:t>duyduğunda yardım istemek, </a:t>
            </a:r>
            <a:endParaRPr lang="tr-TR" sz="1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1900" b="1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tr-TR" sz="1900" b="1" dirty="0" smtClean="0">
                <a:solidFill>
                  <a:schemeClr val="accent6">
                    <a:lumMod val="50000"/>
                  </a:schemeClr>
                </a:solidFill>
              </a:rPr>
              <a:t>aşkaları </a:t>
            </a:r>
            <a:r>
              <a:rPr lang="tr-TR" sz="1900" b="1" dirty="0">
                <a:solidFill>
                  <a:schemeClr val="accent6">
                    <a:lumMod val="50000"/>
                  </a:schemeClr>
                </a:solidFill>
              </a:rPr>
              <a:t>ile işbirliği yapmak gibi davranışları kazanması önemlidir.</a:t>
            </a:r>
          </a:p>
          <a:p>
            <a:pPr marL="0" indent="0" algn="just">
              <a:buNone/>
            </a:pP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Öğrencinin bireysel öğrenme güçlüklerini ve aynı zamanda yetenekli olduğu alanları fark etmelerine yardımcı olma.</a:t>
            </a:r>
          </a:p>
          <a:p>
            <a:pPr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77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620688"/>
            <a:ext cx="7931224" cy="5327104"/>
          </a:xfrm>
        </p:spPr>
        <p:txBody>
          <a:bodyPr>
            <a:noAutofit/>
          </a:bodyPr>
          <a:lstStyle/>
          <a:p>
            <a:pPr lvl="0" algn="just"/>
            <a:endParaRPr lang="tr-TR" sz="2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Davranış </a:t>
            </a:r>
            <a:r>
              <a:rPr lang="tr-TR" sz="2600" dirty="0">
                <a:solidFill>
                  <a:schemeClr val="accent6">
                    <a:lumMod val="50000"/>
                  </a:schemeClr>
                </a:solidFill>
              </a:rPr>
              <a:t>problemleri olan öğrencilere doğru öğrenme stratejilerinin </a:t>
            </a:r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anlatılması…</a:t>
            </a:r>
          </a:p>
          <a:p>
            <a:pPr marL="0" lvl="0" indent="0" algn="just">
              <a:buNone/>
            </a:pPr>
            <a:r>
              <a:rPr lang="tr-TR" sz="2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    Örneğin</a:t>
            </a:r>
            <a:r>
              <a:rPr lang="tr-TR" sz="26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lvl="2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Önemli yerleri vurgulama, altını çizme</a:t>
            </a:r>
          </a:p>
          <a:p>
            <a:pPr lvl="2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Anımsatıcılar kullanma</a:t>
            </a:r>
          </a:p>
          <a:p>
            <a:pPr lvl="2" algn="just"/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Ana hatları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belirleme</a:t>
            </a:r>
          </a:p>
          <a:p>
            <a:pPr lvl="2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Özetleme gibi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2" algn="just"/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2600" dirty="0">
                <a:solidFill>
                  <a:schemeClr val="accent6">
                    <a:lumMod val="50000"/>
                  </a:schemeClr>
                </a:solidFill>
              </a:rPr>
              <a:t>G</a:t>
            </a:r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erçek </a:t>
            </a:r>
            <a:r>
              <a:rPr lang="tr-TR" sz="2600" dirty="0">
                <a:solidFill>
                  <a:schemeClr val="accent6">
                    <a:lumMod val="50000"/>
                  </a:schemeClr>
                </a:solidFill>
              </a:rPr>
              <a:t>dünyada problem çözme </a:t>
            </a:r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çalışması.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Kral </a:t>
            </a:r>
            <a:r>
              <a:rPr lang="tr-TR" sz="2600" dirty="0">
                <a:solidFill>
                  <a:schemeClr val="accent6">
                    <a:lumMod val="50000"/>
                  </a:schemeClr>
                </a:solidFill>
              </a:rPr>
              <a:t>ve </a:t>
            </a:r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Kraliçe etkinliği</a:t>
            </a:r>
          </a:p>
          <a:p>
            <a:pPr lvl="2" algn="just">
              <a:buFont typeface="Wingdings" panose="05000000000000000000" pitchFamily="2" charset="2"/>
              <a:buChar char="v"/>
            </a:pPr>
            <a:endParaRPr lang="tr-TR" sz="2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Öğrencilere </a:t>
            </a:r>
            <a:r>
              <a:rPr lang="tr-TR" sz="2600" dirty="0">
                <a:solidFill>
                  <a:schemeClr val="accent6">
                    <a:lumMod val="50000"/>
                  </a:schemeClr>
                </a:solidFill>
              </a:rPr>
              <a:t>etkili bir dil bilgisi öğretimi </a:t>
            </a:r>
            <a:r>
              <a:rPr lang="tr-TR" sz="2600" dirty="0" smtClean="0">
                <a:solidFill>
                  <a:schemeClr val="accent6">
                    <a:lumMod val="50000"/>
                  </a:schemeClr>
                </a:solidFill>
              </a:rPr>
              <a:t>sağlanması.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62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4624"/>
            <a:ext cx="8219256" cy="6192688"/>
          </a:xfrm>
        </p:spPr>
        <p:txBody>
          <a:bodyPr>
            <a:noAutofit/>
          </a:bodyPr>
          <a:lstStyle/>
          <a:p>
            <a:pPr algn="just"/>
            <a:endParaRPr lang="tr-TR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tr-TR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tr-TR" sz="1600" b="1" dirty="0" smtClean="0">
                <a:solidFill>
                  <a:schemeClr val="accent6">
                    <a:lumMod val="50000"/>
                  </a:schemeClr>
                </a:solidFill>
              </a:rPr>
              <a:t>Uyum </a:t>
            </a: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sağlama, uyma ve biçimlendirmenin </a:t>
            </a:r>
            <a:r>
              <a:rPr lang="tr-TR" sz="1600" b="1" dirty="0" smtClean="0">
                <a:solidFill>
                  <a:schemeClr val="accent6">
                    <a:lumMod val="50000"/>
                  </a:schemeClr>
                </a:solidFill>
              </a:rPr>
              <a:t>sağlanması.</a:t>
            </a:r>
          </a:p>
          <a:p>
            <a:pPr marL="0" indent="0" algn="just">
              <a:buNone/>
            </a:pPr>
            <a:endParaRPr lang="tr-TR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Uyum çalışmasına elverişli olan özel alanlar şunları içerir</a:t>
            </a:r>
            <a:r>
              <a:rPr lang="tr-TR" sz="16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Görevin büyüklüğü (ör. Aşırı çalışma yoğunluğundan kaynaklanan bıkkınlığı ve baskıyı en aza indirmek için ödevler azaltılabilir</a:t>
            </a:r>
            <a:r>
              <a:rPr lang="tr-TR" sz="1600" b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Öğrenme, uygulama ve analiz etme için verilen süre arttırılabilir</a:t>
            </a:r>
            <a:r>
              <a:rPr lang="tr-TR" sz="1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Öğrenciye çalışmalarında diğer arkadaşlarından yardım almaları ya da öğretmenden destek alması için daha fazla olanak sağlanabilir</a:t>
            </a:r>
            <a:r>
              <a:rPr lang="tr-TR" sz="1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Öğrencilere daha çok örnek verilebilir ya da ders konusu tekrarlanarak pekiştirme sağlanabilir</a:t>
            </a:r>
            <a:r>
              <a:rPr lang="tr-TR" sz="1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Öğrenciler daha kolay izleyebilecekleri adımlardan oluşan görev ve becerileri yerine getirebilirler.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Öğrenciler proje, grafik modeli, uygulama ve raporlama gibi araçları kullanabilirler</a:t>
            </a:r>
            <a:r>
              <a:rPr lang="tr-TR" sz="1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Derse geleneksel yollarla katılım sağlayamayan öğrenciler için farklı yollar geliştirilebilir. </a:t>
            </a:r>
            <a:r>
              <a:rPr lang="tr-TR" sz="1600" b="1" dirty="0" err="1">
                <a:solidFill>
                  <a:schemeClr val="accent6">
                    <a:lumMod val="50000"/>
                  </a:schemeClr>
                </a:solidFill>
              </a:rPr>
              <a:t>Örn</a:t>
            </a:r>
            <a:r>
              <a:rPr lang="tr-TR" sz="1600" b="1" dirty="0">
                <a:solidFill>
                  <a:schemeClr val="accent6">
                    <a:lumMod val="50000"/>
                  </a:schemeClr>
                </a:solidFill>
              </a:rPr>
              <a:t>. Rapor yazmak yerine model geliştirmek gibi.</a:t>
            </a:r>
          </a:p>
          <a:p>
            <a:pPr algn="just"/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tr-TR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532173" y="6555646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61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35696" y="620688"/>
            <a:ext cx="6851104" cy="5831160"/>
          </a:xfrm>
        </p:spPr>
        <p:txBody>
          <a:bodyPr>
            <a:noAutofit/>
          </a:bodyPr>
          <a:lstStyle/>
          <a:p>
            <a:endParaRPr lang="tr-TR" sz="2200" dirty="0" smtClean="0"/>
          </a:p>
          <a:p>
            <a:r>
              <a:rPr lang="tr-TR" sz="2200" dirty="0" smtClean="0"/>
              <a:t>Sınıfta </a:t>
            </a:r>
            <a:r>
              <a:rPr lang="tr-TR" sz="2200" dirty="0"/>
              <a:t>olumlu hava </a:t>
            </a:r>
            <a:r>
              <a:rPr lang="tr-TR" sz="2200" dirty="0" smtClean="0"/>
              <a:t>yaratma.</a:t>
            </a:r>
          </a:p>
          <a:p>
            <a:endParaRPr lang="tr-TR" sz="2200" dirty="0" smtClean="0"/>
          </a:p>
          <a:p>
            <a:r>
              <a:rPr lang="tr-TR" sz="2200" dirty="0"/>
              <a:t>Büyük beklentiler </a:t>
            </a:r>
            <a:r>
              <a:rPr lang="tr-TR" sz="2200" dirty="0" smtClean="0"/>
              <a:t>yaratma.</a:t>
            </a:r>
          </a:p>
          <a:p>
            <a:endParaRPr lang="tr-TR" sz="2200" dirty="0" smtClean="0"/>
          </a:p>
          <a:p>
            <a:r>
              <a:rPr lang="tr-TR" sz="2200" dirty="0"/>
              <a:t>Yapılandırılmış öğrenme </a:t>
            </a:r>
            <a:r>
              <a:rPr lang="tr-TR" sz="2200" dirty="0" smtClean="0"/>
              <a:t>ortamı.</a:t>
            </a:r>
          </a:p>
          <a:p>
            <a:endParaRPr lang="tr-TR" sz="2200" dirty="0" smtClean="0"/>
          </a:p>
          <a:p>
            <a:r>
              <a:rPr lang="tr-TR" sz="2200" dirty="0"/>
              <a:t>İşbirlikçi </a:t>
            </a:r>
            <a:r>
              <a:rPr lang="tr-TR" sz="2200" dirty="0" smtClean="0"/>
              <a:t>Öğrenme.</a:t>
            </a:r>
          </a:p>
          <a:p>
            <a:endParaRPr lang="tr-TR" sz="2200" dirty="0" smtClean="0"/>
          </a:p>
          <a:p>
            <a:r>
              <a:rPr lang="tr-TR" sz="2200" dirty="0"/>
              <a:t>Pozitif </a:t>
            </a:r>
            <a:r>
              <a:rPr lang="tr-TR" sz="2200" dirty="0" err="1" smtClean="0"/>
              <a:t>pekiştireç</a:t>
            </a:r>
            <a:r>
              <a:rPr lang="tr-TR" sz="2200" dirty="0" smtClean="0"/>
              <a:t>.</a:t>
            </a:r>
          </a:p>
          <a:p>
            <a:endParaRPr lang="tr-TR" sz="2200" dirty="0" smtClean="0"/>
          </a:p>
          <a:p>
            <a:r>
              <a:rPr lang="tr-TR" sz="2200" dirty="0"/>
              <a:t>Sosyal beceri </a:t>
            </a:r>
            <a:r>
              <a:rPr lang="tr-TR" sz="2200" dirty="0" smtClean="0"/>
              <a:t>eğitimi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b="1" dirty="0"/>
              <a:t>Koçluk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b="1" dirty="0"/>
              <a:t>Model olma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b="1" dirty="0"/>
              <a:t>Davranış </a:t>
            </a:r>
            <a:r>
              <a:rPr lang="tr-TR" b="1" dirty="0" smtClean="0"/>
              <a:t>provası</a:t>
            </a:r>
            <a:endParaRPr lang="tr-TR" dirty="0" smtClean="0"/>
          </a:p>
          <a:p>
            <a:pPr marL="0" indent="0">
              <a:buNone/>
            </a:pPr>
            <a:endParaRPr lang="tr-TR" sz="2200" b="1" dirty="0" smtClean="0"/>
          </a:p>
          <a:p>
            <a:pPr marL="457200" lvl="1" indent="0">
              <a:buNone/>
            </a:pPr>
            <a:endParaRPr lang="tr-TR" sz="2200" dirty="0" smtClean="0"/>
          </a:p>
          <a:p>
            <a:pPr marL="457200" lvl="1" indent="0">
              <a:buNone/>
            </a:pPr>
            <a:endParaRPr lang="tr-TR" sz="2200" dirty="0" smtClean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tr-TR" sz="2200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tr-TR" sz="2200" dirty="0" smtClean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tr-TR" sz="2200" dirty="0" smtClean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tr-TR" sz="2200" dirty="0">
              <a:solidFill>
                <a:schemeClr val="accent5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5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836712"/>
            <a:ext cx="7467600" cy="4419600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Alışkın </a:t>
            </a:r>
            <a:r>
              <a:rPr lang="tr-TR" dirty="0"/>
              <a:t>oldukları şey başarısız olmak ve başlarını belaya sokmaktır. Bu nedenle bu davranışlarını ve duygularını değiştirmek oldukça önemlidir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Kısa sürede başarılabilir hedefler belirlemek ve hedeflere ulaşıldığında ise somut, olumlu ödüllendirmenin kullanılması. </a:t>
            </a:r>
            <a:endParaRPr lang="tr-TR" b="1" dirty="0"/>
          </a:p>
          <a:p>
            <a:pPr algn="just"/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3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2276872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2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Davranım bozukluğu(DB), karşı gelme/karşı olma bozukluğu(KGB) ve dikkat eksikliği </a:t>
            </a:r>
            <a:r>
              <a:rPr lang="tr-TR" altLang="tr-TR" sz="2600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hiperaktivite</a:t>
            </a:r>
            <a:r>
              <a:rPr lang="tr-TR" altLang="tr-TR" sz="2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bozukluğu (DEHB) ile birlikte çocuklukta ve ergenlikte yıkıcı davranış bozuklukları(YDB) içinde ele alınır.</a:t>
            </a:r>
          </a:p>
        </p:txBody>
      </p:sp>
      <p:sp>
        <p:nvSpPr>
          <p:cNvPr id="3" name="Alt Başlık 2"/>
          <p:cNvSpPr txBox="1">
            <a:spLocks/>
          </p:cNvSpPr>
          <p:nvPr/>
        </p:nvSpPr>
        <p:spPr>
          <a:xfrm>
            <a:off x="179513" y="6525344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20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548680"/>
            <a:ext cx="8280920" cy="47525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</a:rPr>
              <a:t>ÖĞRETMENLER İÇİN KISA </a:t>
            </a:r>
            <a:r>
              <a:rPr lang="tr-TR" sz="2200" b="1" dirty="0" smtClean="0">
                <a:solidFill>
                  <a:schemeClr val="accent1">
                    <a:lumMod val="50000"/>
                  </a:schemeClr>
                </a:solidFill>
              </a:rPr>
              <a:t>İPUÇLARI</a:t>
            </a:r>
          </a:p>
          <a:p>
            <a:pPr marL="0" indent="0" algn="ctr">
              <a:buNone/>
            </a:pPr>
            <a:endParaRPr lang="tr-TR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tr-TR" sz="1700" b="1" dirty="0" smtClean="0"/>
              <a:t>Sınıfınızda </a:t>
            </a:r>
            <a:r>
              <a:rPr lang="tr-TR" sz="1700" b="1" dirty="0"/>
              <a:t>her öğrenciyi kapsayacak şekilde topluluk ve ait olma anlayışı geliştirin.</a:t>
            </a:r>
          </a:p>
          <a:p>
            <a:pPr algn="just"/>
            <a:r>
              <a:rPr lang="tr-TR" sz="1700" b="1" dirty="0" smtClean="0"/>
              <a:t>Sınıf </a:t>
            </a:r>
            <a:r>
              <a:rPr lang="tr-TR" sz="1700" b="1" dirty="0"/>
              <a:t>olarak davranış kuralları belirleyin ve kendinizi ve sizden beklentileri de tartışmaya dahil edin. </a:t>
            </a:r>
            <a:endParaRPr lang="tr-TR" sz="1700" b="1" dirty="0" smtClean="0"/>
          </a:p>
          <a:p>
            <a:pPr algn="just"/>
            <a:endParaRPr lang="tr-TR" sz="1700" b="1" dirty="0"/>
          </a:p>
          <a:p>
            <a:pPr algn="just"/>
            <a:r>
              <a:rPr lang="tr-TR" sz="1700" b="1" dirty="0" smtClean="0"/>
              <a:t>Kayda </a:t>
            </a:r>
            <a:r>
              <a:rPr lang="tr-TR" sz="1700" b="1" dirty="0"/>
              <a:t>değer ve doğru seçim olanakları sağlayın</a:t>
            </a:r>
            <a:r>
              <a:rPr lang="tr-TR" sz="1700" b="1" dirty="0" smtClean="0"/>
              <a:t>.</a:t>
            </a:r>
          </a:p>
          <a:p>
            <a:pPr algn="just"/>
            <a:endParaRPr lang="tr-TR" sz="1700" b="1" dirty="0"/>
          </a:p>
          <a:p>
            <a:pPr algn="just"/>
            <a:r>
              <a:rPr lang="tr-TR" sz="1700" b="1" dirty="0" smtClean="0"/>
              <a:t>Ortaya </a:t>
            </a:r>
            <a:r>
              <a:rPr lang="tr-TR" sz="1700" b="1" dirty="0"/>
              <a:t>çıkan krizleri öncelik sırasıyla halledin. Örneğin yumruk kavgası gibi bazı sorunların derhal halledilmesi gerekirken sözlü tartışmalar sonraya </a:t>
            </a:r>
            <a:r>
              <a:rPr lang="tr-TR" sz="1700" b="1" dirty="0" smtClean="0"/>
              <a:t>bırakılabilir.</a:t>
            </a:r>
          </a:p>
          <a:p>
            <a:pPr algn="just"/>
            <a:endParaRPr lang="tr-TR" sz="1700" b="1" dirty="0" smtClean="0"/>
          </a:p>
          <a:p>
            <a:pPr algn="just"/>
            <a:r>
              <a:rPr lang="tr-TR" sz="1700" b="1" dirty="0" smtClean="0"/>
              <a:t>Değerli </a:t>
            </a:r>
            <a:r>
              <a:rPr lang="tr-TR" sz="1700" b="1" dirty="0"/>
              <a:t>övgülerde ve olumlu teşviklerde bulunun. Belirsiz ya da gelecekteki bir olasılığı değil de somut bir başarıyı ya da davranışı övün</a:t>
            </a:r>
            <a:r>
              <a:rPr lang="tr-TR" sz="1700" b="1" dirty="0" smtClean="0"/>
              <a:t>.</a:t>
            </a:r>
          </a:p>
          <a:p>
            <a:pPr algn="just"/>
            <a:endParaRPr lang="tr-TR" sz="1700" b="1" dirty="0" smtClean="0"/>
          </a:p>
          <a:p>
            <a:pPr algn="just"/>
            <a:r>
              <a:rPr lang="tr-TR" sz="1700" b="1" dirty="0" smtClean="0"/>
              <a:t>Sınıftaki </a:t>
            </a:r>
            <a:r>
              <a:rPr lang="tr-TR" sz="1700" b="1" dirty="0"/>
              <a:t>her öğrenciyi övmek için bir sebep bulun. Her öğrencinin olumlu ya da güçlü olarak görülebilecek bir özelliği mutlaka vardır.</a:t>
            </a:r>
          </a:p>
          <a:p>
            <a:pPr algn="just"/>
            <a:endParaRPr lang="tr-TR" sz="2200" b="1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61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692696"/>
            <a:ext cx="79208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ÖĞRETMENLER İÇİN KISA İPUÇLARI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/>
              <a:t>Öğrencilerinizin </a:t>
            </a:r>
            <a:r>
              <a:rPr lang="tr-TR" b="1" dirty="0"/>
              <a:t>hoşlandıkları, hoşlanmadıkları şeyleri, hobilerini, zaman geçirdikleri aktivitelerini ve hayallerini öğrenin. Bu ilişkinizin gelişmesini sağlayacaktır. Kimse gerçek ilişkiler kurmadıkça yardım sağlayamaz. </a:t>
            </a:r>
            <a:r>
              <a:rPr lang="tr-TR" b="1" i="1" dirty="0">
                <a:solidFill>
                  <a:schemeClr val="accent1">
                    <a:lumMod val="50000"/>
                  </a:schemeClr>
                </a:solidFill>
              </a:rPr>
              <a:t>Davranış bozukluğu öğrencisi olan bir öğretmen hem umursamaz hem de etkili olamaz</a:t>
            </a:r>
            <a:r>
              <a:rPr lang="tr-TR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/>
              <a:t>Öğrencileriniz için kayda değer öğrenme deneyimleri sağlayın. Dersi gerçek yaşam uygulamaları ile birleştirmeye çalışın</a:t>
            </a:r>
            <a:r>
              <a:rPr lang="tr-TR" b="1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/>
              <a:t>Rahatsız edici, küçük, önemsiz şeyleri ve aksamaları görmezden gelin. Davranış bozukluğu olan öğrenciler öğretmenlerinin sinirlendirmeyi denerler, sevilmemeyi isterler. Onlarla kesinlikle güç savaşına girmeyin</a:t>
            </a:r>
            <a:r>
              <a:rPr lang="tr-TR" b="1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/>
              <a:t>Her öğrencinize karşı adil ve tutarlı olun.</a:t>
            </a: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02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276872"/>
            <a:ext cx="7772400" cy="154076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tr-TR" sz="7000" b="1" i="1" dirty="0" smtClean="0"/>
              <a:t>TEŞEKKÜRLER</a:t>
            </a:r>
            <a:endParaRPr lang="tr-TR" sz="7000" b="1" i="1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448467" y="5739882"/>
            <a:ext cx="26642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Hazırlayan: Şermin Pınar </a:t>
            </a:r>
            <a:r>
              <a:rPr lang="tr-TR" sz="1400" b="1" dirty="0" err="1" smtClean="0">
                <a:solidFill>
                  <a:schemeClr val="accent6">
                    <a:lumMod val="50000"/>
                  </a:schemeClr>
                </a:solidFill>
              </a:rPr>
              <a:t>Yogev</a:t>
            </a:r>
            <a:endParaRPr lang="tr-TR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1200" b="1" dirty="0" smtClean="0">
                <a:solidFill>
                  <a:schemeClr val="accent6">
                    <a:lumMod val="50000"/>
                  </a:schemeClr>
                </a:solidFill>
              </a:rPr>
              <a:t>Bilgi ve Değerlendirme Birimi</a:t>
            </a:r>
          </a:p>
          <a:p>
            <a:r>
              <a:rPr lang="tr-TR" sz="1200" dirty="0">
                <a:solidFill>
                  <a:schemeClr val="accent6">
                    <a:lumMod val="50000"/>
                  </a:schemeClr>
                </a:solidFill>
              </a:rPr>
              <a:t>Şermin Pınar </a:t>
            </a:r>
            <a:r>
              <a:rPr lang="tr-TR" sz="1200" dirty="0" err="1" smtClean="0">
                <a:solidFill>
                  <a:schemeClr val="accent6">
                    <a:lumMod val="50000"/>
                  </a:schemeClr>
                </a:solidFill>
              </a:rPr>
              <a:t>Yogev</a:t>
            </a:r>
            <a:endParaRPr lang="tr-TR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1200" dirty="0" smtClean="0">
                <a:solidFill>
                  <a:schemeClr val="accent6">
                    <a:lumMod val="50000"/>
                  </a:schemeClr>
                </a:solidFill>
              </a:rPr>
              <a:t>Günsu Ertunç</a:t>
            </a:r>
          </a:p>
          <a:p>
            <a:r>
              <a:rPr lang="tr-TR" sz="1200" dirty="0" smtClean="0">
                <a:solidFill>
                  <a:schemeClr val="accent6">
                    <a:lumMod val="50000"/>
                  </a:schemeClr>
                </a:solidFill>
              </a:rPr>
              <a:t>Gökçen Kılıç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573016"/>
            <a:ext cx="2016224" cy="200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9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124744"/>
            <a:ext cx="7467600" cy="3556992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Davranım Bozukluğu …</a:t>
            </a:r>
          </a:p>
          <a:p>
            <a:pPr marL="0" indent="0" algn="ctr">
              <a:buNone/>
            </a:pPr>
            <a:endParaRPr lang="tr-T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tr-TR" b="1" i="1" dirty="0" smtClean="0">
                <a:solidFill>
                  <a:schemeClr val="accent6">
                    <a:lumMod val="50000"/>
                  </a:schemeClr>
                </a:solidFill>
              </a:rPr>
              <a:t>Bireyi</a:t>
            </a:r>
            <a:r>
              <a:rPr lang="tr-TR" b="1" i="1" dirty="0">
                <a:solidFill>
                  <a:schemeClr val="accent6">
                    <a:lumMod val="50000"/>
                  </a:schemeClr>
                </a:solidFill>
              </a:rPr>
              <a:t>, aileyi ve toplumu olumsuz yönde etkileyen, diğer insanların temel haklarının çiğnendiği, yaşa uygun toplumsal norm ve kuralların hiçe sayıldığı davranışlardan oluşan bir bozukluktur. </a:t>
            </a:r>
            <a:endParaRPr lang="tr-TR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25344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377752" y="332656"/>
            <a:ext cx="7370712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DSM-4-TR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Davranım Bozukluğuna İlişkin Tanısal Kriterler ise şu şekildedir: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Genellikle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kaba davranır, başkalarını tehdit eder, gözlerini korkutur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Genellikle kavga başlatır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Başkalarına ciddi bedensel zarar verebilecek silah kullanmıştır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Diğer insanlara fiziksel şiddet uygulamıştır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Hayvanlara fiziksel şiddet uygulamıştır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Kurbanını rahatsız ederek hırsızlık yapmıştır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Birini cinsel davranışa zorlamıştır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5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039072"/>
          </a:xfrm>
        </p:spPr>
        <p:txBody>
          <a:bodyPr>
            <a:normAutofit fontScale="62500" lnSpcReduction="20000"/>
          </a:bodyPr>
          <a:lstStyle/>
          <a:p>
            <a:pPr lvl="0" algn="just"/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Büyük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çapta zarar vermek için kasten kundakçılık yapmıştır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Birinin evine, dairesine ya da arabasına izinsiz girmiştir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Bir şeyleri ya da birilerinin desteğini kazanmak veya mecburiyetlerden kaçmak için sıklıkla yalan söylemiştir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Mağdurla yüz yüze gelmeden değerli eşyaları çalmıştır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13 yaşından itibaren ailesinin yasaklarına rağmen çoğunlukla geceleri dışarda geçirmiştir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Ailesiyle yaşarken evden en az iki kere birer geceliğine ya da bir kez uzun süreliğine kaçmıştır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13 yaşına gelmeden sık sık okuldan kaçmaya başlar.</a:t>
            </a:r>
          </a:p>
          <a:p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204864"/>
            <a:ext cx="7467600" cy="18002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Yukarıda belirtilen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kriterlerden üç veya daha fazlasının 12 ay boyunca ya da sadece bir kriterin en  azından 6 ay boyunca sergilenmesi gerekir.</a:t>
            </a:r>
          </a:p>
          <a:p>
            <a:pPr algn="just"/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1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i="1" dirty="0">
                <a:solidFill>
                  <a:schemeClr val="accent6">
                    <a:lumMod val="50000"/>
                  </a:schemeClr>
                </a:solidFill>
              </a:rPr>
              <a:t>Başlangıç yaşı, süreci ve sonucu görmek açısından </a:t>
            </a:r>
            <a:r>
              <a:rPr lang="tr-TR" b="1" i="1" dirty="0" smtClean="0">
                <a:solidFill>
                  <a:schemeClr val="accent6">
                    <a:lumMod val="50000"/>
                  </a:schemeClr>
                </a:solidFill>
              </a:rPr>
              <a:t>önemlidir.</a:t>
            </a:r>
          </a:p>
          <a:p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914400" y="1916832"/>
            <a:ext cx="7772400" cy="4102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Ergenlik başlangıcı türü 10 yaştan sonra ve genellikle buluğ çağının başlangıcıyla birlikte görülür.</a:t>
            </a:r>
          </a:p>
          <a:p>
            <a:pPr algn="just">
              <a:defRPr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Erken başlangıç yaşı 8 yaş ve öncesidir.</a:t>
            </a:r>
          </a:p>
          <a:p>
            <a:pPr algn="just">
              <a:defRPr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Ergenlik başlangıç türünde 20 yaşından sonra %85’inde </a:t>
            </a:r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antisosyal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davranışların yok olduğu görülmektedir.</a:t>
            </a:r>
          </a:p>
          <a:p>
            <a:pPr algn="just">
              <a:defRPr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Erken başlangıç yaşayanların %50’sinden fazlasında erişkinlik döneminde;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Uygunsuz ve kötü ilişkiler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Mesleki problemler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Madde bağımlılığı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Antisosyal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kişilik bozukluğu görülmektedir. </a:t>
            </a:r>
            <a:endParaRPr lang="tr-TR" sz="20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2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9670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altLang="tr-TR" sz="2000" dirty="0" smtClean="0">
                <a:solidFill>
                  <a:schemeClr val="accent6">
                    <a:lumMod val="50000"/>
                  </a:schemeClr>
                </a:solidFill>
              </a:rPr>
              <a:t>DAVRANIM BOZUKLUĞU…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tr-TR" alt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tr-TR" altLang="tr-TR" sz="2000" dirty="0" smtClean="0">
                <a:solidFill>
                  <a:schemeClr val="accent6">
                    <a:lumMod val="50000"/>
                  </a:schemeClr>
                </a:solidFill>
              </a:rPr>
              <a:t>Erkekler</a:t>
            </a:r>
            <a:r>
              <a:rPr lang="en-US" altLang="tr-TR" sz="20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Kavga</a:t>
            </a: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Çalma</a:t>
            </a: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Mala zarar verme</a:t>
            </a: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Saldırganlık çok</a:t>
            </a:r>
          </a:p>
          <a:p>
            <a:pPr marL="914400" lvl="2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Kızlar</a:t>
            </a:r>
            <a:r>
              <a:rPr lang="en-US" altLang="tr-TR" sz="20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Yalan söyleme</a:t>
            </a: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Okuldan kaçma</a:t>
            </a: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Evden kaçma</a:t>
            </a: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Madde kullanımı</a:t>
            </a: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accent6">
                    <a:lumMod val="50000"/>
                  </a:schemeClr>
                </a:solidFill>
              </a:rPr>
              <a:t>Saldırganlık az</a:t>
            </a:r>
            <a:endParaRPr lang="en-US" altLang="tr-TR" sz="2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2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492896"/>
            <a:ext cx="7467600" cy="86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>
                <a:solidFill>
                  <a:schemeClr val="accent6">
                    <a:lumMod val="50000"/>
                  </a:schemeClr>
                </a:solidFill>
              </a:rPr>
              <a:t>RİSK ETKENLERİ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9513" y="6583030"/>
            <a:ext cx="3600400" cy="302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chemeClr val="accent6">
                    <a:lumMod val="50000"/>
                  </a:schemeClr>
                </a:solidFill>
              </a:rPr>
              <a:t>ÇANKAYA REHBERLİK VE ARAŞTIRMA MERKEZİ</a:t>
            </a:r>
            <a:endParaRPr lang="tr-T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08"/>
            <a:ext cx="1198240" cy="11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8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Sıcaklık</Template>
  <TotalTime>288</TotalTime>
  <Words>996</Words>
  <Application>Microsoft Office PowerPoint</Application>
  <PresentationFormat>Ekran Gösterisi (4:3)</PresentationFormat>
  <Paragraphs>232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Thermal</vt:lpstr>
      <vt:lpstr>DAVRANIM BOZUKLUĞU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DAVRANIM BOZUKLUĞU</dc:title>
  <dc:creator>MEB</dc:creator>
  <cp:lastModifiedBy>ram1</cp:lastModifiedBy>
  <cp:revision>26</cp:revision>
  <dcterms:created xsi:type="dcterms:W3CDTF">2014-05-16T12:16:49Z</dcterms:created>
  <dcterms:modified xsi:type="dcterms:W3CDTF">2021-12-02T12:21:40Z</dcterms:modified>
</cp:coreProperties>
</file>