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5"/>
  </p:notesMasterIdLst>
  <p:sldIdLst>
    <p:sldId id="256" r:id="rId2"/>
    <p:sldId id="257" r:id="rId3"/>
    <p:sldId id="331" r:id="rId4"/>
    <p:sldId id="274" r:id="rId5"/>
    <p:sldId id="275" r:id="rId6"/>
    <p:sldId id="278" r:id="rId7"/>
    <p:sldId id="311" r:id="rId8"/>
    <p:sldId id="313" r:id="rId9"/>
    <p:sldId id="279" r:id="rId10"/>
    <p:sldId id="320" r:id="rId11"/>
    <p:sldId id="280" r:id="rId12"/>
    <p:sldId id="281" r:id="rId13"/>
    <p:sldId id="283" r:id="rId14"/>
    <p:sldId id="332" r:id="rId15"/>
    <p:sldId id="328" r:id="rId16"/>
    <p:sldId id="317" r:id="rId17"/>
    <p:sldId id="310" r:id="rId18"/>
    <p:sldId id="318" r:id="rId19"/>
    <p:sldId id="285" r:id="rId20"/>
    <p:sldId id="286" r:id="rId21"/>
    <p:sldId id="334" r:id="rId22"/>
    <p:sldId id="329" r:id="rId23"/>
    <p:sldId id="322" r:id="rId24"/>
    <p:sldId id="289" r:id="rId25"/>
    <p:sldId id="336" r:id="rId26"/>
    <p:sldId id="290" r:id="rId27"/>
    <p:sldId id="294" r:id="rId28"/>
    <p:sldId id="292" r:id="rId29"/>
    <p:sldId id="293" r:id="rId30"/>
    <p:sldId id="295" r:id="rId31"/>
    <p:sldId id="296" r:id="rId32"/>
    <p:sldId id="314" r:id="rId33"/>
    <p:sldId id="297" r:id="rId34"/>
    <p:sldId id="324" r:id="rId35"/>
    <p:sldId id="298" r:id="rId36"/>
    <p:sldId id="299" r:id="rId37"/>
    <p:sldId id="338" r:id="rId38"/>
    <p:sldId id="303" r:id="rId39"/>
    <p:sldId id="304" r:id="rId40"/>
    <p:sldId id="273" r:id="rId41"/>
    <p:sldId id="339" r:id="rId42"/>
    <p:sldId id="315" r:id="rId43"/>
    <p:sldId id="326"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5559BA-BA15-498D-BB13-267E91F36734}" type="datetimeFigureOut">
              <a:rPr lang="tr-TR" smtClean="0"/>
              <a:t>2.12.2021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FFAD5-A860-4F9A-82AA-2E2C77A35262}" type="slidenum">
              <a:rPr lang="tr-TR" smtClean="0"/>
              <a:t>‹#›</a:t>
            </a:fld>
            <a:endParaRPr lang="tr-TR"/>
          </a:p>
        </p:txBody>
      </p:sp>
    </p:spTree>
    <p:extLst>
      <p:ext uri="{BB962C8B-B14F-4D97-AF65-F5344CB8AC3E}">
        <p14:creationId xmlns:p14="http://schemas.microsoft.com/office/powerpoint/2010/main" val="33290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8FFAD5-A860-4F9A-82AA-2E2C77A35262}" type="slidenum">
              <a:rPr lang="tr-TR" smtClean="0"/>
              <a:t>5</a:t>
            </a:fld>
            <a:endParaRPr lang="tr-TR"/>
          </a:p>
        </p:txBody>
      </p:sp>
    </p:spTree>
    <p:extLst>
      <p:ext uri="{BB962C8B-B14F-4D97-AF65-F5344CB8AC3E}">
        <p14:creationId xmlns:p14="http://schemas.microsoft.com/office/powerpoint/2010/main" val="728401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1B736BC-8F28-40B5-AF01-1EFDF34C39BE}"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normAutofit/>
          </a:bodyPr>
          <a:lstStyle/>
          <a:p>
            <a:fld id="{F0DB3F8F-DAEC-4CD7-91C1-974D73273FFB}"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1B736BC-8F28-40B5-AF01-1EFDF34C39BE}"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1B736BC-8F28-40B5-AF01-1EFDF34C39BE}"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a:xfrm>
            <a:off x="685800" y="1600201"/>
            <a:ext cx="7772400" cy="3733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1B736BC-8F28-40B5-AF01-1EFDF34C39BE}"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1B736BC-8F28-40B5-AF01-1EFDF34C39BE}"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B736BC-8F28-40B5-AF01-1EFDF34C39BE}" type="datetimeFigureOut">
              <a:rPr lang="tr-TR" smtClean="0"/>
              <a:t>2.12.2021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DB3F8F-DAEC-4CD7-91C1-974D73273FFB}" type="slidenum">
              <a:rPr lang="tr-TR" smtClean="0"/>
              <a:t>‹#›</a:t>
            </a:fld>
            <a:endParaRPr lang="tr-TR"/>
          </a:p>
        </p:txBody>
      </p:sp>
      <p:sp>
        <p:nvSpPr>
          <p:cNvPr id="13" name="Content Placeholder 12"/>
          <p:cNvSpPr>
            <a:spLocks noGrp="1"/>
          </p:cNvSpPr>
          <p:nvPr>
            <p:ph sz="quarter" idx="13"/>
          </p:nvPr>
        </p:nvSpPr>
        <p:spPr>
          <a:xfrm>
            <a:off x="685800" y="1536192"/>
            <a:ext cx="3657600"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1B736BC-8F28-40B5-AF01-1EFDF34C39BE}" type="datetimeFigureOut">
              <a:rPr lang="tr-TR" smtClean="0"/>
              <a:t>2.12.2021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0DB3F8F-DAEC-4CD7-91C1-974D73273FFB}" type="slidenum">
              <a:rPr lang="tr-TR" smtClean="0"/>
              <a:t>‹#›</a:t>
            </a:fld>
            <a:endParaRPr lang="tr-TR"/>
          </a:p>
        </p:txBody>
      </p:sp>
      <p:sp>
        <p:nvSpPr>
          <p:cNvPr id="15" name="Content Placeholder 14"/>
          <p:cNvSpPr>
            <a:spLocks noGrp="1"/>
          </p:cNvSpPr>
          <p:nvPr>
            <p:ph sz="quarter" idx="13"/>
          </p:nvPr>
        </p:nvSpPr>
        <p:spPr>
          <a:xfrm>
            <a:off x="685800" y="2209800"/>
            <a:ext cx="3657600" cy="3200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1B736BC-8F28-40B5-AF01-1EFDF34C39BE}" type="datetimeFigureOut">
              <a:rPr lang="tr-TR" smtClean="0"/>
              <a:t>2.12.2021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1B736BC-8F28-40B5-AF01-1EFDF34C39BE}" type="datetimeFigureOut">
              <a:rPr lang="tr-TR" smtClean="0"/>
              <a:t>2.12.2021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tr-TR" smtClean="0"/>
              <a:t>Asıl başlık stili için tıklatın</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B736BC-8F28-40B5-AF01-1EFDF34C39BE}" type="datetimeFigureOut">
              <a:rPr lang="tr-TR" smtClean="0"/>
              <a:t>2.12.2021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DB3F8F-DAEC-4CD7-91C1-974D73273FFB}" type="slidenum">
              <a:rPr lang="tr-TR" smtClean="0"/>
              <a:t>‹#›</a:t>
            </a:fld>
            <a:endParaRPr lang="tr-TR"/>
          </a:p>
        </p:txBody>
      </p:sp>
      <p:sp>
        <p:nvSpPr>
          <p:cNvPr id="13" name="Content Placeholder 12"/>
          <p:cNvSpPr>
            <a:spLocks noGrp="1"/>
          </p:cNvSpPr>
          <p:nvPr>
            <p:ph sz="quarter" idx="13"/>
          </p:nvPr>
        </p:nvSpPr>
        <p:spPr>
          <a:xfrm>
            <a:off x="4572000" y="609600"/>
            <a:ext cx="3886200"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B736BC-8F28-40B5-AF01-1EFDF34C39BE}" type="datetimeFigureOut">
              <a:rPr lang="tr-TR" smtClean="0"/>
              <a:t>2.12.2021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DB3F8F-DAEC-4CD7-91C1-974D73273FFB}" type="slidenum">
              <a:rPr lang="tr-TR" smtClean="0"/>
              <a:t>‹#›</a:t>
            </a:fld>
            <a:endParaRPr lang="tr-T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tr-TR" smtClean="0"/>
              <a:t>Asıl başlık stili için tıklatın</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E1B736BC-8F28-40B5-AF01-1EFDF34C39BE}" type="datetimeFigureOut">
              <a:rPr lang="tr-TR" smtClean="0"/>
              <a:t>2.12.2021</a:t>
            </a:fld>
            <a:endParaRPr lang="tr-T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tr-T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F0DB3F8F-DAEC-4CD7-91C1-974D73273FFB}"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rpsib.com/whatissi.asp" TargetMode="External"/><Relationship Id="rId2" Type="http://schemas.openxmlformats.org/officeDocument/2006/relationships/hyperlink" Target="http://www.isssweb.org/" TargetMode="External"/><Relationship Id="rId1" Type="http://schemas.openxmlformats.org/officeDocument/2006/relationships/slideLayout" Target="../slideLayouts/slideLayout2.xml"/><Relationship Id="rId5" Type="http://schemas.openxmlformats.org/officeDocument/2006/relationships/hyperlink" Target="http://www.crpsib.com/userfiles/File/Parent.pdf" TargetMode="External"/><Relationship Id="rId4" Type="http://schemas.openxmlformats.org/officeDocument/2006/relationships/hyperlink" Target="http://www.actforyouth.net/resources/rf/rf_nssi_1209.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escapeandreport.com/?page_id=4" TargetMode="External"/><Relationship Id="rId13" Type="http://schemas.openxmlformats.org/officeDocument/2006/relationships/hyperlink" Target="http://yaymicro.com/vector/happy-family/70984" TargetMode="External"/><Relationship Id="rId3" Type="http://schemas.openxmlformats.org/officeDocument/2006/relationships/hyperlink" Target="http://www.bilinclitercih.com/?id=258" TargetMode="External"/><Relationship Id="rId7" Type="http://schemas.openxmlformats.org/officeDocument/2006/relationships/hyperlink" Target="http://www.resimlerfrm.com/yalnizlik-resimleri.html" TargetMode="External"/><Relationship Id="rId12" Type="http://schemas.openxmlformats.org/officeDocument/2006/relationships/hyperlink" Target="http://www.customerexperienceservices.com/108/customer-effort-score-conference" TargetMode="External"/><Relationship Id="rId2" Type="http://schemas.openxmlformats.org/officeDocument/2006/relationships/hyperlink" Target="http://alwayslonliness.blogspot.com/2012/06/sometimes-when-one-person-is-missing.html" TargetMode="External"/><Relationship Id="rId1" Type="http://schemas.openxmlformats.org/officeDocument/2006/relationships/slideLayout" Target="../slideLayouts/slideLayout2.xml"/><Relationship Id="rId6" Type="http://schemas.openxmlformats.org/officeDocument/2006/relationships/hyperlink" Target="http://kidsroomzoom.wordpress.com/2011/08/02/belle-boo" TargetMode="External"/><Relationship Id="rId11" Type="http://schemas.openxmlformats.org/officeDocument/2006/relationships/hyperlink" Target="http://mdarena.blogspot.com/2009/05/cartoon-classics_14.html" TargetMode="External"/><Relationship Id="rId5" Type="http://schemas.openxmlformats.org/officeDocument/2006/relationships/hyperlink" Target="http://fotogaleri.stargazete.com/album/haber/686132/12/Guncel" TargetMode="External"/><Relationship Id="rId10" Type="http://schemas.openxmlformats.org/officeDocument/2006/relationships/hyperlink" Target="http://www.dusunvebasar.com/yusuf-ozkan-ozburun-aile-ici-iletisim-seminerleri/index.html" TargetMode="External"/><Relationship Id="rId4" Type="http://schemas.openxmlformats.org/officeDocument/2006/relationships/hyperlink" Target="http://www.fotosearch.com/photos-images/family-problems.html" TargetMode="External"/><Relationship Id="rId9" Type="http://schemas.openxmlformats.org/officeDocument/2006/relationships/hyperlink" Target="http://www.popscreen.com/tagged/d&#252;nyal&#305;k" TargetMode="External"/><Relationship Id="rId14" Type="http://schemas.openxmlformats.org/officeDocument/2006/relationships/hyperlink" Target="http://www.malatya.gov.tr/?modul=detay&amp;k_id=339&amp;m_id=2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076056" y="2564904"/>
            <a:ext cx="3886200" cy="2388096"/>
          </a:xfrm>
        </p:spPr>
        <p:txBody>
          <a:bodyPr>
            <a:noAutofit/>
          </a:bodyPr>
          <a:lstStyle/>
          <a:p>
            <a:pPr algn="ctr"/>
            <a:r>
              <a:rPr lang="tr-TR" sz="4800" dirty="0" smtClean="0">
                <a:latin typeface="Arial Black" pitchFamily="34" charset="0"/>
              </a:rPr>
              <a:t>KENDİNE ZARAR VERME DAVRANIŞI</a:t>
            </a:r>
            <a:endParaRPr lang="tr-TR" sz="4800" dirty="0">
              <a:latin typeface="Arial Black" pitchFamily="34" charset="0"/>
            </a:endParaRPr>
          </a:p>
        </p:txBody>
      </p:sp>
      <p:pic>
        <p:nvPicPr>
          <p:cNvPr id="1026" name="Picture 2" descr="PH02074U"/>
          <p:cNvPicPr>
            <a:picLocks noChangeAspect="1" noChangeArrowheads="1"/>
          </p:cNvPicPr>
          <p:nvPr/>
        </p:nvPicPr>
        <p:blipFill>
          <a:blip r:embed="rId2">
            <a:extLst>
              <a:ext uri="{28A0092B-C50C-407E-A947-70E740481C1C}">
                <a14:useLocalDpi xmlns:a14="http://schemas.microsoft.com/office/drawing/2010/main" val="0"/>
              </a:ext>
            </a:extLst>
          </a:blip>
          <a:srcRect l="511" r="511"/>
          <a:stretch>
            <a:fillRect/>
          </a:stretch>
        </p:blipFill>
        <p:spPr bwMode="auto">
          <a:xfrm>
            <a:off x="0" y="29344"/>
            <a:ext cx="4906025" cy="5199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Metin kutusu 2"/>
          <p:cNvSpPr txBox="1"/>
          <p:nvPr/>
        </p:nvSpPr>
        <p:spPr>
          <a:xfrm>
            <a:off x="1259632" y="6525344"/>
            <a:ext cx="6336704" cy="338554"/>
          </a:xfrm>
          <a:prstGeom prst="rect">
            <a:avLst/>
          </a:prstGeom>
          <a:noFill/>
        </p:spPr>
        <p:txBody>
          <a:bodyPr wrap="square" rtlCol="0">
            <a:spAutoFit/>
          </a:bodyPr>
          <a:lstStyle/>
          <a:p>
            <a:pPr algn="ctr"/>
            <a:r>
              <a:rPr lang="tr-TR" sz="1600" b="1" dirty="0" smtClean="0">
                <a:solidFill>
                  <a:schemeClr val="bg1"/>
                </a:solidFill>
                <a:latin typeface="Times New Roman" panose="02020603050405020304" pitchFamily="18" charset="0"/>
                <a:cs typeface="Times New Roman" panose="02020603050405020304" pitchFamily="18" charset="0"/>
              </a:rPr>
              <a:t>ÇANKAYA REHBERLİK VE ARAŞTIRMA MERKEZİ</a:t>
            </a:r>
            <a:endParaRPr lang="tr-TR" sz="1600" b="1"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3"/>
          <a:stretch>
            <a:fillRect/>
          </a:stretch>
        </p:blipFill>
        <p:spPr>
          <a:xfrm>
            <a:off x="5796136" y="48749"/>
            <a:ext cx="2016224" cy="2003783"/>
          </a:xfrm>
          <a:prstGeom prst="rect">
            <a:avLst/>
          </a:prstGeom>
        </p:spPr>
      </p:pic>
    </p:spTree>
    <p:extLst>
      <p:ext uri="{BB962C8B-B14F-4D97-AF65-F5344CB8AC3E}">
        <p14:creationId xmlns:p14="http://schemas.microsoft.com/office/powerpoint/2010/main" val="44937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err="1" smtClean="0">
                <a:latin typeface="Arial" pitchFamily="34" charset="0"/>
                <a:cs typeface="Arial" pitchFamily="34" charset="0"/>
              </a:rPr>
              <a:t>Rİsk</a:t>
            </a:r>
            <a:r>
              <a:rPr lang="tr-TR" dirty="0" smtClean="0">
                <a:latin typeface="Arial" pitchFamily="34" charset="0"/>
                <a:cs typeface="Arial" pitchFamily="34" charset="0"/>
              </a:rPr>
              <a:t> </a:t>
            </a:r>
            <a:r>
              <a:rPr lang="tr-TR" dirty="0" err="1" smtClean="0">
                <a:latin typeface="Arial" pitchFamily="34" charset="0"/>
                <a:cs typeface="Arial" pitchFamily="34" charset="0"/>
              </a:rPr>
              <a:t>faktörlerİ</a:t>
            </a:r>
            <a:endParaRPr lang="tr-TR" dirty="0"/>
          </a:p>
        </p:txBody>
      </p:sp>
      <p:sp>
        <p:nvSpPr>
          <p:cNvPr id="3" name="İçerik Yer Tutucusu 2"/>
          <p:cNvSpPr>
            <a:spLocks noGrp="1"/>
          </p:cNvSpPr>
          <p:nvPr>
            <p:ph idx="1"/>
          </p:nvPr>
        </p:nvSpPr>
        <p:spPr>
          <a:xfrm>
            <a:off x="611560" y="1484784"/>
            <a:ext cx="7772400" cy="3733800"/>
          </a:xfrm>
        </p:spPr>
        <p:txBody>
          <a:bodyPr>
            <a:normAutofit/>
          </a:bodyPr>
          <a:lstStyle/>
          <a:p>
            <a:pPr marL="68580" indent="0">
              <a:buNone/>
            </a:pPr>
            <a:r>
              <a:rPr lang="tr-TR" dirty="0" smtClean="0">
                <a:latin typeface="Arial" pitchFamily="34" charset="0"/>
                <a:cs typeface="Arial" pitchFamily="34" charset="0"/>
              </a:rPr>
              <a:t>7. Olumsuz </a:t>
            </a:r>
            <a:r>
              <a:rPr lang="tr-TR" dirty="0">
                <a:latin typeface="Arial" pitchFamily="34" charset="0"/>
                <a:cs typeface="Arial" pitchFamily="34" charset="0"/>
              </a:rPr>
              <a:t>aile </a:t>
            </a:r>
            <a:r>
              <a:rPr lang="tr-TR" dirty="0" smtClean="0">
                <a:latin typeface="Arial" pitchFamily="34" charset="0"/>
                <a:cs typeface="Arial" pitchFamily="34" charset="0"/>
              </a:rPr>
              <a:t>tutumları</a:t>
            </a:r>
          </a:p>
          <a:p>
            <a:pPr marL="525780" indent="-457200">
              <a:buAutoNum type="arabicPeriod"/>
            </a:pPr>
            <a:endParaRPr lang="tr-TR" dirty="0">
              <a:latin typeface="Arial" pitchFamily="34" charset="0"/>
              <a:cs typeface="Arial" pitchFamily="34" charset="0"/>
            </a:endParaRPr>
          </a:p>
          <a:p>
            <a:pPr marL="68580" indent="0">
              <a:buNone/>
            </a:pPr>
            <a:r>
              <a:rPr lang="tr-TR" dirty="0" smtClean="0">
                <a:latin typeface="Arial" pitchFamily="34" charset="0"/>
                <a:cs typeface="Arial" pitchFamily="34" charset="0"/>
              </a:rPr>
              <a:t>8 Duygusal izolasyon</a:t>
            </a:r>
          </a:p>
          <a:p>
            <a:pPr marL="525780" indent="-457200">
              <a:buAutoNum type="arabicPeriod"/>
            </a:pPr>
            <a:endParaRPr lang="tr-TR" dirty="0">
              <a:latin typeface="Arial" pitchFamily="34" charset="0"/>
              <a:cs typeface="Arial" pitchFamily="34" charset="0"/>
            </a:endParaRPr>
          </a:p>
          <a:p>
            <a:pPr marL="68580" indent="0">
              <a:buNone/>
            </a:pPr>
            <a:r>
              <a:rPr lang="tr-TR" dirty="0" smtClean="0">
                <a:latin typeface="Arial" pitchFamily="34" charset="0"/>
                <a:cs typeface="Arial" pitchFamily="34" charset="0"/>
              </a:rPr>
              <a:t>9. Yeme bozuklukları</a:t>
            </a:r>
          </a:p>
          <a:p>
            <a:pPr marL="525780" indent="-457200">
              <a:buAutoNum type="arabicPeriod"/>
            </a:pPr>
            <a:endParaRPr lang="tr-TR" dirty="0">
              <a:latin typeface="Arial" pitchFamily="34" charset="0"/>
              <a:cs typeface="Arial" pitchFamily="34" charset="0"/>
            </a:endParaRPr>
          </a:p>
          <a:p>
            <a:pPr marL="68580" indent="0">
              <a:buNone/>
            </a:pPr>
            <a:r>
              <a:rPr lang="tr-TR" dirty="0" smtClean="0">
                <a:latin typeface="Arial" pitchFamily="34" charset="0"/>
                <a:cs typeface="Arial" pitchFamily="34" charset="0"/>
              </a:rPr>
              <a:t>10 Depresyon</a:t>
            </a:r>
          </a:p>
          <a:p>
            <a:pPr marL="68580" indent="0">
              <a:buNone/>
            </a:pPr>
            <a:endParaRPr lang="tr-TR" dirty="0">
              <a:latin typeface="Arial" pitchFamily="34" charset="0"/>
              <a:cs typeface="Arial" pitchFamily="34" charset="0"/>
            </a:endParaRPr>
          </a:p>
          <a:p>
            <a:pPr marL="68580" indent="0">
              <a:buNone/>
            </a:pPr>
            <a:r>
              <a:rPr lang="tr-TR" dirty="0" smtClean="0">
                <a:latin typeface="Arial" pitchFamily="34" charset="0"/>
                <a:cs typeface="Arial" pitchFamily="34" charset="0"/>
              </a:rPr>
              <a:t>11. Çeşitli </a:t>
            </a:r>
            <a:r>
              <a:rPr lang="tr-TR" dirty="0">
                <a:latin typeface="Arial" pitchFamily="34" charset="0"/>
                <a:cs typeface="Arial" pitchFamily="34" charset="0"/>
              </a:rPr>
              <a:t>kişilik bozuklukları ya da psikolojik rahatsızlıklar gibi.</a:t>
            </a:r>
          </a:p>
          <a:p>
            <a:endParaRPr lang="tr-TR" dirty="0"/>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538255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err="1" smtClean="0">
                <a:latin typeface="Arial" pitchFamily="34" charset="0"/>
                <a:cs typeface="Arial" pitchFamily="34" charset="0"/>
              </a:rPr>
              <a:t>Rİsk</a:t>
            </a:r>
            <a:r>
              <a:rPr lang="tr-TR" dirty="0" smtClean="0">
                <a:latin typeface="Arial" pitchFamily="34" charset="0"/>
                <a:cs typeface="Arial" pitchFamily="34" charset="0"/>
              </a:rPr>
              <a:t> </a:t>
            </a:r>
            <a:r>
              <a:rPr lang="tr-TR" dirty="0" err="1" smtClean="0">
                <a:latin typeface="Arial" pitchFamily="34" charset="0"/>
                <a:cs typeface="Arial" pitchFamily="34" charset="0"/>
              </a:rPr>
              <a:t>faktörlerİ</a:t>
            </a:r>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İSTİSMAR</a:t>
            </a:r>
            <a:endParaRPr lang="tr-TR" dirty="0">
              <a:latin typeface="Arial" pitchFamily="34" charset="0"/>
              <a:cs typeface="Arial" pitchFamily="34" charset="0"/>
            </a:endParaRPr>
          </a:p>
        </p:txBody>
      </p:sp>
      <p:sp>
        <p:nvSpPr>
          <p:cNvPr id="3" name="İçerik Yer Tutucusu 2"/>
          <p:cNvSpPr>
            <a:spLocks noGrp="1"/>
          </p:cNvSpPr>
          <p:nvPr>
            <p:ph idx="1"/>
          </p:nvPr>
        </p:nvSpPr>
        <p:spPr>
          <a:xfrm>
            <a:off x="323528" y="1600201"/>
            <a:ext cx="8352928" cy="3733800"/>
          </a:xfrm>
        </p:spPr>
        <p:txBody>
          <a:bodyPr>
            <a:normAutofit/>
          </a:bodyPr>
          <a:lstStyle/>
          <a:p>
            <a:pPr marL="68580" indent="0" algn="just">
              <a:buNone/>
            </a:pPr>
            <a:r>
              <a:rPr lang="tr-TR" sz="3000" dirty="0" smtClean="0">
                <a:latin typeface="Arial" pitchFamily="34" charset="0"/>
                <a:cs typeface="Arial" pitchFamily="34" charset="0"/>
              </a:rPr>
              <a:t>	</a:t>
            </a:r>
          </a:p>
          <a:p>
            <a:pPr marL="68580" indent="0" algn="just">
              <a:buNone/>
            </a:pPr>
            <a:r>
              <a:rPr lang="tr-TR" sz="3000" dirty="0" smtClean="0">
                <a:latin typeface="Arial" pitchFamily="34" charset="0"/>
                <a:cs typeface="Arial" pitchFamily="34" charset="0"/>
              </a:rPr>
              <a:t>	Çocukluk </a:t>
            </a:r>
            <a:r>
              <a:rPr lang="tr-TR" sz="3000" dirty="0">
                <a:latin typeface="Arial" pitchFamily="34" charset="0"/>
                <a:cs typeface="Arial" pitchFamily="34" charset="0"/>
              </a:rPr>
              <a:t>çağında fiziksel ve cinsel </a:t>
            </a:r>
            <a:r>
              <a:rPr lang="tr-TR" sz="3000" dirty="0" smtClean="0">
                <a:latin typeface="Arial" pitchFamily="34" charset="0"/>
                <a:cs typeface="Arial" pitchFamily="34" charset="0"/>
              </a:rPr>
              <a:t>istismara </a:t>
            </a:r>
            <a:r>
              <a:rPr lang="tr-TR" sz="3000" dirty="0">
                <a:latin typeface="Arial" pitchFamily="34" charset="0"/>
                <a:cs typeface="Arial" pitchFamily="34" charset="0"/>
              </a:rPr>
              <a:t>maruz kalmak ilerleyen yaşlarda kişilik bozukluklarına ve kendine zarar verme davranışına </a:t>
            </a:r>
            <a:r>
              <a:rPr lang="tr-TR" sz="3000" dirty="0" smtClean="0">
                <a:latin typeface="Arial" pitchFamily="34" charset="0"/>
                <a:cs typeface="Arial" pitchFamily="34" charset="0"/>
              </a:rPr>
              <a:t>sebep olabilir.</a:t>
            </a:r>
          </a:p>
          <a:p>
            <a:pPr marL="68580" indent="0" algn="just">
              <a:buNone/>
            </a:pPr>
            <a:r>
              <a:rPr lang="tr-TR" sz="3000" dirty="0">
                <a:latin typeface="Arial" pitchFamily="34" charset="0"/>
                <a:cs typeface="Arial" pitchFamily="34" charset="0"/>
              </a:rPr>
              <a:t>	</a:t>
            </a: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943307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95736" y="274638"/>
            <a:ext cx="6262464" cy="1143000"/>
          </a:xfrm>
        </p:spPr>
        <p:txBody>
          <a:bodyPr>
            <a:noAutofit/>
          </a:bodyPr>
          <a:lstStyle/>
          <a:p>
            <a:pPr algn="ctr"/>
            <a:r>
              <a:rPr lang="tr-TR" sz="2600" dirty="0" smtClean="0">
                <a:latin typeface="Arial" pitchFamily="34" charset="0"/>
                <a:cs typeface="Arial" pitchFamily="34" charset="0"/>
              </a:rPr>
              <a:t/>
            </a:r>
            <a:br>
              <a:rPr lang="tr-TR" sz="2600" dirty="0" smtClean="0">
                <a:latin typeface="Arial" pitchFamily="34" charset="0"/>
                <a:cs typeface="Arial" pitchFamily="34" charset="0"/>
              </a:rPr>
            </a:br>
            <a:r>
              <a:rPr lang="tr-TR" sz="2600" dirty="0" err="1" smtClean="0">
                <a:latin typeface="Arial" pitchFamily="34" charset="0"/>
                <a:cs typeface="Arial" pitchFamily="34" charset="0"/>
              </a:rPr>
              <a:t>İstİsmara</a:t>
            </a:r>
            <a:r>
              <a:rPr lang="tr-TR" sz="2600" dirty="0" smtClean="0">
                <a:latin typeface="Arial" pitchFamily="34" charset="0"/>
                <a:cs typeface="Arial" pitchFamily="34" charset="0"/>
              </a:rPr>
              <a:t> </a:t>
            </a:r>
            <a:r>
              <a:rPr lang="tr-TR" sz="2600" dirty="0">
                <a:latin typeface="Arial" pitchFamily="34" charset="0"/>
                <a:cs typeface="Arial" pitchFamily="34" charset="0"/>
              </a:rPr>
              <a:t>uğrayan </a:t>
            </a:r>
            <a:r>
              <a:rPr lang="tr-TR" sz="2600" dirty="0" err="1" smtClean="0">
                <a:latin typeface="Arial" pitchFamily="34" charset="0"/>
                <a:cs typeface="Arial" pitchFamily="34" charset="0"/>
              </a:rPr>
              <a:t>kİşİlerİn</a:t>
            </a:r>
            <a:r>
              <a:rPr lang="tr-TR" sz="2600" dirty="0" smtClean="0">
                <a:latin typeface="Arial" pitchFamily="34" charset="0"/>
                <a:cs typeface="Arial" pitchFamily="34" charset="0"/>
              </a:rPr>
              <a:t> </a:t>
            </a:r>
            <a:r>
              <a:rPr lang="tr-TR" sz="2600" dirty="0" err="1" smtClean="0">
                <a:latin typeface="Arial" pitchFamily="34" charset="0"/>
                <a:cs typeface="Arial" pitchFamily="34" charset="0"/>
              </a:rPr>
              <a:t>kendİlerİNE</a:t>
            </a:r>
            <a:r>
              <a:rPr lang="tr-TR" sz="2600" dirty="0" smtClean="0">
                <a:latin typeface="Arial" pitchFamily="34" charset="0"/>
                <a:cs typeface="Arial" pitchFamily="34" charset="0"/>
              </a:rPr>
              <a:t> ZARAR VERMELERİNİN </a:t>
            </a:r>
            <a:r>
              <a:rPr lang="tr-TR" sz="2600" dirty="0" err="1" smtClean="0">
                <a:latin typeface="Arial" pitchFamily="34" charset="0"/>
                <a:cs typeface="Arial" pitchFamily="34" charset="0"/>
              </a:rPr>
              <a:t>nedenlerİ</a:t>
            </a:r>
            <a:r>
              <a:rPr lang="tr-TR" sz="2600" dirty="0">
                <a:latin typeface="Arial" pitchFamily="34" charset="0"/>
                <a:cs typeface="Arial" pitchFamily="34" charset="0"/>
              </a:rPr>
              <a:t/>
            </a:r>
            <a:br>
              <a:rPr lang="tr-TR" sz="2600" dirty="0">
                <a:latin typeface="Arial" pitchFamily="34" charset="0"/>
                <a:cs typeface="Arial" pitchFamily="34" charset="0"/>
              </a:rPr>
            </a:br>
            <a:endParaRPr lang="tr-TR" sz="2600" dirty="0">
              <a:latin typeface="Arial" pitchFamily="34" charset="0"/>
              <a:cs typeface="Arial" pitchFamily="34" charset="0"/>
            </a:endParaRPr>
          </a:p>
        </p:txBody>
      </p:sp>
      <p:sp>
        <p:nvSpPr>
          <p:cNvPr id="3" name="İçerik Yer Tutucusu 2"/>
          <p:cNvSpPr>
            <a:spLocks noGrp="1"/>
          </p:cNvSpPr>
          <p:nvPr>
            <p:ph idx="1"/>
          </p:nvPr>
        </p:nvSpPr>
        <p:spPr>
          <a:xfrm>
            <a:off x="683568" y="1412776"/>
            <a:ext cx="7772400" cy="4421087"/>
          </a:xfrm>
        </p:spPr>
        <p:txBody>
          <a:bodyPr>
            <a:noAutofit/>
          </a:bodyPr>
          <a:lstStyle/>
          <a:p>
            <a:r>
              <a:rPr lang="tr-TR" sz="2600" dirty="0" smtClean="0">
                <a:latin typeface="Arial" pitchFamily="34" charset="0"/>
                <a:cs typeface="Arial" pitchFamily="34" charset="0"/>
              </a:rPr>
              <a:t>Kendilerini cezalandırma,</a:t>
            </a:r>
          </a:p>
          <a:p>
            <a:r>
              <a:rPr lang="tr-TR" sz="2600" dirty="0" smtClean="0">
                <a:latin typeface="Arial" pitchFamily="34" charset="0"/>
                <a:cs typeface="Arial" pitchFamily="34" charset="0"/>
              </a:rPr>
              <a:t>Duyguları </a:t>
            </a:r>
            <a:r>
              <a:rPr lang="tr-TR" sz="2600" dirty="0">
                <a:latin typeface="Arial" pitchFamily="34" charset="0"/>
                <a:cs typeface="Arial" pitchFamily="34" charset="0"/>
              </a:rPr>
              <a:t>bastırmadaki </a:t>
            </a:r>
            <a:r>
              <a:rPr lang="tr-TR" sz="2600" dirty="0" smtClean="0">
                <a:latin typeface="Arial" pitchFamily="34" charset="0"/>
                <a:cs typeface="Arial" pitchFamily="34" charset="0"/>
              </a:rPr>
              <a:t>yetersizlik,</a:t>
            </a:r>
            <a:endParaRPr lang="tr-TR" sz="2600" dirty="0">
              <a:latin typeface="Arial" pitchFamily="34" charset="0"/>
              <a:cs typeface="Arial" pitchFamily="34" charset="0"/>
            </a:endParaRPr>
          </a:p>
          <a:p>
            <a:r>
              <a:rPr lang="tr-TR" sz="2600" dirty="0" smtClean="0">
                <a:latin typeface="Arial" pitchFamily="34" charset="0"/>
                <a:cs typeface="Arial" pitchFamily="34" charset="0"/>
              </a:rPr>
              <a:t>Başa </a:t>
            </a:r>
            <a:r>
              <a:rPr lang="tr-TR" sz="2600" dirty="0">
                <a:latin typeface="Arial" pitchFamily="34" charset="0"/>
                <a:cs typeface="Arial" pitchFamily="34" charset="0"/>
              </a:rPr>
              <a:t>çıkmada </a:t>
            </a:r>
            <a:r>
              <a:rPr lang="tr-TR" sz="2600" dirty="0" smtClean="0">
                <a:latin typeface="Arial" pitchFamily="34" charset="0"/>
                <a:cs typeface="Arial" pitchFamily="34" charset="0"/>
              </a:rPr>
              <a:t>yetersizlik</a:t>
            </a:r>
            <a:r>
              <a:rPr lang="tr-TR" sz="2600" dirty="0">
                <a:latin typeface="Arial" pitchFamily="34" charset="0"/>
                <a:cs typeface="Arial" pitchFamily="34" charset="0"/>
              </a:rPr>
              <a:t>,</a:t>
            </a:r>
            <a:endParaRPr lang="tr-TR" sz="2600" dirty="0" smtClean="0">
              <a:latin typeface="Arial" pitchFamily="34" charset="0"/>
              <a:cs typeface="Arial" pitchFamily="34" charset="0"/>
            </a:endParaRPr>
          </a:p>
          <a:p>
            <a:r>
              <a:rPr lang="tr-TR" sz="2600" dirty="0" smtClean="0">
                <a:latin typeface="Arial" pitchFamily="34" charset="0"/>
                <a:cs typeface="Arial" pitchFamily="34" charset="0"/>
              </a:rPr>
              <a:t>Kendilik </a:t>
            </a:r>
            <a:r>
              <a:rPr lang="tr-TR" sz="2600" dirty="0">
                <a:latin typeface="Arial" pitchFamily="34" charset="0"/>
                <a:cs typeface="Arial" pitchFamily="34" charset="0"/>
              </a:rPr>
              <a:t>kontrollerini </a:t>
            </a:r>
            <a:r>
              <a:rPr lang="tr-TR" sz="2600" dirty="0" smtClean="0">
                <a:latin typeface="Arial" pitchFamily="34" charset="0"/>
                <a:cs typeface="Arial" pitchFamily="34" charset="0"/>
              </a:rPr>
              <a:t>sağlamak</a:t>
            </a:r>
            <a:r>
              <a:rPr lang="tr-TR" sz="2600" dirty="0">
                <a:latin typeface="Arial" pitchFamily="34" charset="0"/>
                <a:cs typeface="Arial" pitchFamily="34" charset="0"/>
              </a:rPr>
              <a:t>,</a:t>
            </a:r>
          </a:p>
          <a:p>
            <a:r>
              <a:rPr lang="tr-TR" sz="2600" dirty="0" smtClean="0">
                <a:latin typeface="Arial" pitchFamily="34" charset="0"/>
                <a:cs typeface="Arial" pitchFamily="34" charset="0"/>
              </a:rPr>
              <a:t>İntikam almak,</a:t>
            </a:r>
          </a:p>
          <a:p>
            <a:r>
              <a:rPr lang="tr-TR" sz="2600" dirty="0" smtClean="0">
                <a:latin typeface="Arial" pitchFamily="34" charset="0"/>
                <a:cs typeface="Arial" pitchFamily="34" charset="0"/>
              </a:rPr>
              <a:t>Yaşadıklarını </a:t>
            </a:r>
            <a:r>
              <a:rPr lang="tr-TR" sz="2600" dirty="0">
                <a:latin typeface="Arial" pitchFamily="34" charset="0"/>
                <a:cs typeface="Arial" pitchFamily="34" charset="0"/>
              </a:rPr>
              <a:t>kendilerine </a:t>
            </a:r>
            <a:r>
              <a:rPr lang="tr-TR" sz="2600" dirty="0" smtClean="0">
                <a:latin typeface="Arial" pitchFamily="34" charset="0"/>
                <a:cs typeface="Arial" pitchFamily="34" charset="0"/>
              </a:rPr>
              <a:t>göstermek</a:t>
            </a:r>
            <a:r>
              <a:rPr lang="tr-TR" sz="2600" dirty="0">
                <a:latin typeface="Arial" pitchFamily="34" charset="0"/>
                <a:cs typeface="Arial" pitchFamily="34" charset="0"/>
              </a:rPr>
              <a:t>,</a:t>
            </a:r>
            <a:endParaRPr lang="tr-TR" sz="2600" dirty="0" smtClean="0">
              <a:latin typeface="Arial" pitchFamily="34" charset="0"/>
              <a:cs typeface="Arial" pitchFamily="34" charset="0"/>
            </a:endParaRPr>
          </a:p>
          <a:p>
            <a:r>
              <a:rPr lang="tr-TR" sz="2600" dirty="0" smtClean="0">
                <a:latin typeface="Arial" pitchFamily="34" charset="0"/>
                <a:cs typeface="Arial" pitchFamily="34" charset="0"/>
              </a:rPr>
              <a:t>Öfkenin </a:t>
            </a:r>
            <a:r>
              <a:rPr lang="tr-TR" sz="2600" dirty="0">
                <a:latin typeface="Arial" pitchFamily="34" charset="0"/>
                <a:cs typeface="Arial" pitchFamily="34" charset="0"/>
              </a:rPr>
              <a:t>farkına </a:t>
            </a:r>
            <a:r>
              <a:rPr lang="tr-TR" sz="2600" dirty="0" smtClean="0">
                <a:latin typeface="Arial" pitchFamily="34" charset="0"/>
                <a:cs typeface="Arial" pitchFamily="34" charset="0"/>
              </a:rPr>
              <a:t>varmak, </a:t>
            </a:r>
          </a:p>
          <a:p>
            <a:r>
              <a:rPr lang="tr-TR" sz="2600" dirty="0" smtClean="0">
                <a:latin typeface="Arial" pitchFamily="34" charset="0"/>
                <a:cs typeface="Arial" pitchFamily="34" charset="0"/>
              </a:rPr>
              <a:t>Sembolleştirme</a:t>
            </a:r>
            <a:r>
              <a:rPr lang="tr-TR" sz="2600" dirty="0">
                <a:latin typeface="Arial" pitchFamily="34" charset="0"/>
                <a:cs typeface="Arial" pitchFamily="34" charset="0"/>
              </a:rPr>
              <a:t>.</a:t>
            </a: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451463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764704"/>
            <a:ext cx="6836296" cy="850106"/>
          </a:xfrm>
        </p:spPr>
        <p:txBody>
          <a:bodyPr>
            <a:noAutofit/>
          </a:bodyPr>
          <a:lstStyle/>
          <a:p>
            <a:pPr algn="ctr"/>
            <a:r>
              <a:rPr lang="tr-TR" sz="2400" dirty="0" smtClean="0">
                <a:latin typeface="Arial" pitchFamily="34" charset="0"/>
                <a:cs typeface="Arial" pitchFamily="34" charset="0"/>
              </a:rPr>
              <a:t/>
            </a:r>
            <a:br>
              <a:rPr lang="tr-TR" sz="2400" dirty="0" smtClean="0">
                <a:latin typeface="Arial" pitchFamily="34" charset="0"/>
                <a:cs typeface="Arial" pitchFamily="34" charset="0"/>
              </a:rPr>
            </a:br>
            <a:r>
              <a:rPr lang="tr-TR" sz="2400" dirty="0" smtClean="0">
                <a:latin typeface="Arial" pitchFamily="34" charset="0"/>
                <a:cs typeface="Arial" pitchFamily="34" charset="0"/>
              </a:rPr>
              <a:t>NEDEN BİREYLER </a:t>
            </a:r>
            <a:r>
              <a:rPr lang="tr-TR" sz="2400" dirty="0">
                <a:latin typeface="Arial" pitchFamily="34" charset="0"/>
                <a:cs typeface="Arial" pitchFamily="34" charset="0"/>
              </a:rPr>
              <a:t>KENDİNLERİNE ZARAR VEREN DAVRANIŞLAR SERGİLER?</a:t>
            </a:r>
            <a:br>
              <a:rPr lang="tr-TR" sz="2400" dirty="0">
                <a:latin typeface="Arial" pitchFamily="34" charset="0"/>
                <a:cs typeface="Arial" pitchFamily="34" charset="0"/>
              </a:rPr>
            </a:br>
            <a:endParaRPr lang="tr-TR" sz="2400" dirty="0">
              <a:latin typeface="Arial" pitchFamily="34" charset="0"/>
              <a:cs typeface="Arial" pitchFamily="34" charset="0"/>
            </a:endParaRPr>
          </a:p>
        </p:txBody>
      </p:sp>
      <p:sp>
        <p:nvSpPr>
          <p:cNvPr id="3" name="İçerik Yer Tutucusu 2"/>
          <p:cNvSpPr>
            <a:spLocks noGrp="1"/>
          </p:cNvSpPr>
          <p:nvPr>
            <p:ph idx="1"/>
          </p:nvPr>
        </p:nvSpPr>
        <p:spPr>
          <a:xfrm>
            <a:off x="179512" y="1340768"/>
            <a:ext cx="8712968" cy="4392488"/>
          </a:xfrm>
        </p:spPr>
        <p:txBody>
          <a:bodyPr>
            <a:noAutofit/>
          </a:bodyPr>
          <a:lstStyle/>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a:p>
            <a:r>
              <a:rPr lang="tr-TR" sz="2400" dirty="0" smtClean="0">
                <a:latin typeface="Arial" pitchFamily="34" charset="0"/>
                <a:cs typeface="Arial" pitchFamily="34" charset="0"/>
              </a:rPr>
              <a:t>Kendine </a:t>
            </a:r>
            <a:r>
              <a:rPr lang="tr-TR" sz="2400" dirty="0">
                <a:latin typeface="Arial" pitchFamily="34" charset="0"/>
                <a:cs typeface="Arial" pitchFamily="34" charset="0"/>
              </a:rPr>
              <a:t>acı veren duyguları hafifletme ve gerilimi </a:t>
            </a:r>
            <a:r>
              <a:rPr lang="tr-TR" sz="2400" dirty="0" smtClean="0">
                <a:latin typeface="Arial" pitchFamily="34" charset="0"/>
                <a:cs typeface="Arial" pitchFamily="34" charset="0"/>
              </a:rPr>
              <a:t>azaltma</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Yaşadıkları </a:t>
            </a:r>
            <a:r>
              <a:rPr lang="tr-TR" sz="2400" dirty="0">
                <a:latin typeface="Arial" pitchFamily="34" charset="0"/>
                <a:cs typeface="Arial" pitchFamily="34" charset="0"/>
              </a:rPr>
              <a:t>duygusal acıyı fiziksel acıyla unutmaya </a:t>
            </a:r>
            <a:r>
              <a:rPr lang="tr-TR" sz="2400" dirty="0" smtClean="0">
                <a:latin typeface="Arial" pitchFamily="34" charset="0"/>
                <a:cs typeface="Arial" pitchFamily="34" charset="0"/>
              </a:rPr>
              <a:t>çalışma</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Yoğun ve başa çıkılamayan olumsuz duygularla baş edebilme</a:t>
            </a:r>
          </a:p>
          <a:p>
            <a:pPr marL="68580" indent="0">
              <a:buNone/>
            </a:pPr>
            <a:endParaRPr lang="tr-TR" sz="24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6" name="Resim 5"/>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389563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556792"/>
            <a:ext cx="7844408" cy="2941712"/>
          </a:xfrm>
        </p:spPr>
        <p:txBody>
          <a:bodyPr>
            <a:noAutofit/>
          </a:bodyPr>
          <a:lstStyle/>
          <a:p>
            <a:r>
              <a:rPr lang="tr-TR" sz="2800" dirty="0">
                <a:latin typeface="Arial" panose="020B0604020202020204" pitchFamily="34" charset="0"/>
                <a:cs typeface="Arial" panose="020B0604020202020204" pitchFamily="34" charset="0"/>
              </a:rPr>
              <a:t>Kendine zarar verdikten sonra ise bireyler bir süre rahat ve huzurlu hissettiklerini dile getirmişlerdir</a:t>
            </a:r>
            <a:r>
              <a:rPr lang="tr-TR" sz="2800" b="1" dirty="0">
                <a:latin typeface="Arial" panose="020B0604020202020204" pitchFamily="34" charset="0"/>
                <a:cs typeface="Arial" panose="020B0604020202020204" pitchFamily="34" charset="0"/>
              </a:rPr>
              <a:t>. </a:t>
            </a:r>
            <a:endParaRPr lang="tr-TR" sz="2800" b="1" dirty="0" smtClean="0">
              <a:latin typeface="Arial" panose="020B0604020202020204" pitchFamily="34" charset="0"/>
              <a:cs typeface="Arial" panose="020B0604020202020204" pitchFamily="34" charset="0"/>
            </a:endParaRPr>
          </a:p>
          <a:p>
            <a:r>
              <a:rPr lang="tr-TR" sz="2800" b="1" dirty="0" smtClean="0">
                <a:latin typeface="Arial" panose="020B0604020202020204" pitchFamily="34" charset="0"/>
                <a:cs typeface="Arial" panose="020B0604020202020204" pitchFamily="34" charset="0"/>
              </a:rPr>
              <a:t>Ancak </a:t>
            </a:r>
            <a:r>
              <a:rPr lang="tr-TR" sz="2800" b="1" dirty="0">
                <a:latin typeface="Arial" panose="020B0604020202020204" pitchFamily="34" charset="0"/>
                <a:cs typeface="Arial" panose="020B0604020202020204" pitchFamily="34" charset="0"/>
              </a:rPr>
              <a:t>bu hisler geçicidir ve muhtemelen kişiler bu davranışın altında yatan problemleri fark edip, olanlarla yüzleşinceye ve sağlıklı başa çıkma mekanizmaları oluşturuncaya kadar kendilerine zarar vermeye devam edeceklerdir. </a:t>
            </a:r>
            <a:endParaRPr lang="tr-TR" sz="2800" dirty="0">
              <a:latin typeface="Arial" panose="020B0604020202020204" pitchFamily="34" charset="0"/>
              <a:cs typeface="Arial" panose="020B0604020202020204"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31430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27784" y="354448"/>
            <a:ext cx="5686400" cy="3733800"/>
          </a:xfrm>
        </p:spPr>
        <p:txBody>
          <a:bodyPr>
            <a:normAutofit lnSpcReduction="10000"/>
          </a:bodyPr>
          <a:lstStyle/>
          <a:p>
            <a:endParaRPr lang="tr-TR" dirty="0" smtClean="0">
              <a:latin typeface="Arial" pitchFamily="34" charset="0"/>
              <a:cs typeface="Arial" pitchFamily="34" charset="0"/>
            </a:endParaRPr>
          </a:p>
          <a:p>
            <a:endParaRPr lang="tr-TR" dirty="0">
              <a:latin typeface="Arial" pitchFamily="34" charset="0"/>
              <a:cs typeface="Arial" pitchFamily="34" charset="0"/>
            </a:endParaRPr>
          </a:p>
          <a:p>
            <a:pPr marL="68580" indent="0">
              <a:buNone/>
            </a:pPr>
            <a:r>
              <a:rPr lang="tr-TR" dirty="0" smtClean="0">
                <a:latin typeface="Arial" pitchFamily="34" charset="0"/>
                <a:cs typeface="Arial" pitchFamily="34" charset="0"/>
              </a:rPr>
              <a:t>	</a:t>
            </a:r>
          </a:p>
          <a:p>
            <a:pPr algn="just"/>
            <a:r>
              <a:rPr lang="tr-TR" dirty="0" smtClean="0">
                <a:latin typeface="Arial" pitchFamily="34" charset="0"/>
                <a:cs typeface="Arial" pitchFamily="34" charset="0"/>
              </a:rPr>
              <a:t>Kendine </a:t>
            </a:r>
            <a:r>
              <a:rPr lang="tr-TR" dirty="0">
                <a:latin typeface="Arial" pitchFamily="34" charset="0"/>
                <a:cs typeface="Arial" pitchFamily="34" charset="0"/>
              </a:rPr>
              <a:t>zarar verme, bilinçli, seçilmiş, kasıtlı bir </a:t>
            </a:r>
            <a:r>
              <a:rPr lang="tr-TR" dirty="0" err="1" smtClean="0">
                <a:latin typeface="Arial" pitchFamily="34" charset="0"/>
                <a:cs typeface="Arial" pitchFamily="34" charset="0"/>
              </a:rPr>
              <a:t>İNTiHAR</a:t>
            </a:r>
            <a:r>
              <a:rPr lang="tr-TR" dirty="0" smtClean="0">
                <a:latin typeface="Arial" pitchFamily="34" charset="0"/>
                <a:cs typeface="Arial" pitchFamily="34" charset="0"/>
              </a:rPr>
              <a:t> DENEMESİ DEGİLDİR</a:t>
            </a:r>
            <a:r>
              <a:rPr lang="tr-TR" dirty="0">
                <a:latin typeface="Arial" pitchFamily="34" charset="0"/>
                <a:cs typeface="Arial" pitchFamily="34" charset="0"/>
              </a:rPr>
              <a:t>. </a:t>
            </a:r>
            <a:endParaRPr lang="tr-TR" dirty="0" smtClean="0">
              <a:latin typeface="Arial" pitchFamily="34" charset="0"/>
              <a:cs typeface="Arial" pitchFamily="34" charset="0"/>
            </a:endParaRP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Bu </a:t>
            </a:r>
            <a:r>
              <a:rPr lang="tr-TR" dirty="0">
                <a:latin typeface="Arial" pitchFamily="34" charset="0"/>
                <a:cs typeface="Arial" pitchFamily="34" charset="0"/>
              </a:rPr>
              <a:t>konuda özel eğitimli uzmanlarca tedavisi gerekir. Gerekli tedavi adımları atılmazsa, gerekli başka alternatifler, daha sağlıklı basa çıkmak metotları terapilerle öğretilmezse çok daha ciddi sonuçlar ortaya çıkabilir.</a:t>
            </a:r>
          </a:p>
          <a:p>
            <a:endParaRPr lang="tr-TR" dirty="0">
              <a:latin typeface="Arial" pitchFamily="34" charset="0"/>
              <a:cs typeface="Arial" pitchFamily="34" charset="0"/>
            </a:endParaRPr>
          </a:p>
        </p:txBody>
      </p:sp>
      <p:pic>
        <p:nvPicPr>
          <p:cNvPr id="3076" name="Picture 4" descr="http://t2.gstatic.com/images?q=tbn:ANd9GcT7jI8rr8pMVs3EbwGTJ2_0viE0LdwGijiBBhjk9BHKiayzZYTe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65" y="1412776"/>
            <a:ext cx="1944216"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834491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340768"/>
            <a:ext cx="7772400" cy="3733800"/>
          </a:xfrm>
        </p:spPr>
        <p:txBody>
          <a:bodyPr>
            <a:normAutofit lnSpcReduction="10000"/>
          </a:bodyPr>
          <a:lstStyle/>
          <a:p>
            <a:r>
              <a:rPr lang="tr-TR" dirty="0" smtClean="0">
                <a:latin typeface="Arial" pitchFamily="34" charset="0"/>
                <a:cs typeface="Arial" pitchFamily="34" charset="0"/>
              </a:rPr>
              <a:t>Üzüntü</a:t>
            </a:r>
          </a:p>
          <a:p>
            <a:r>
              <a:rPr lang="tr-TR" dirty="0" smtClean="0">
                <a:latin typeface="Arial" pitchFamily="34" charset="0"/>
                <a:cs typeface="Arial" pitchFamily="34" charset="0"/>
              </a:rPr>
              <a:t>Öfke</a:t>
            </a:r>
          </a:p>
          <a:p>
            <a:r>
              <a:rPr lang="tr-TR" dirty="0" smtClean="0">
                <a:latin typeface="Arial" pitchFamily="34" charset="0"/>
                <a:cs typeface="Arial" pitchFamily="34" charset="0"/>
              </a:rPr>
              <a:t>Korku</a:t>
            </a:r>
          </a:p>
          <a:p>
            <a:r>
              <a:rPr lang="tr-TR" dirty="0" smtClean="0">
                <a:latin typeface="Arial" pitchFamily="34" charset="0"/>
                <a:cs typeface="Arial" pitchFamily="34" charset="0"/>
              </a:rPr>
              <a:t>Utanma</a:t>
            </a:r>
          </a:p>
          <a:p>
            <a:r>
              <a:rPr lang="tr-TR" dirty="0" smtClean="0">
                <a:latin typeface="Arial" pitchFamily="34" charset="0"/>
                <a:cs typeface="Arial" pitchFamily="34" charset="0"/>
              </a:rPr>
              <a:t>Suçluluk</a:t>
            </a:r>
          </a:p>
          <a:p>
            <a:r>
              <a:rPr lang="tr-TR" dirty="0" smtClean="0">
                <a:latin typeface="Arial" pitchFamily="34" charset="0"/>
                <a:cs typeface="Arial" pitchFamily="34" charset="0"/>
              </a:rPr>
              <a:t>Yalnızlık</a:t>
            </a:r>
          </a:p>
          <a:p>
            <a:r>
              <a:rPr lang="tr-TR" dirty="0" smtClean="0">
                <a:latin typeface="Arial" pitchFamily="34" charset="0"/>
                <a:cs typeface="Arial" pitchFamily="34" charset="0"/>
              </a:rPr>
              <a:t>Boşluk hissi</a:t>
            </a:r>
          </a:p>
          <a:p>
            <a:r>
              <a:rPr lang="tr-TR" dirty="0" smtClean="0">
                <a:latin typeface="Arial" pitchFamily="34" charset="0"/>
                <a:cs typeface="Arial" pitchFamily="34" charset="0"/>
              </a:rPr>
              <a:t>Nefret </a:t>
            </a:r>
          </a:p>
          <a:p>
            <a:r>
              <a:rPr lang="tr-TR" dirty="0" smtClean="0">
                <a:latin typeface="Arial" pitchFamily="34" charset="0"/>
                <a:cs typeface="Arial" pitchFamily="34" charset="0"/>
              </a:rPr>
              <a:t>Çaresizlik</a:t>
            </a:r>
          </a:p>
          <a:p>
            <a:r>
              <a:rPr lang="tr-TR" dirty="0" smtClean="0">
                <a:latin typeface="Arial" pitchFamily="34" charset="0"/>
                <a:cs typeface="Arial" pitchFamily="34" charset="0"/>
              </a:rPr>
              <a:t>Duygusal hissizlik ya da </a:t>
            </a:r>
            <a:r>
              <a:rPr lang="tr-TR" dirty="0" err="1" smtClean="0">
                <a:latin typeface="Arial" pitchFamily="34" charset="0"/>
                <a:cs typeface="Arial" pitchFamily="34" charset="0"/>
              </a:rPr>
              <a:t>uyuşmuşluk</a:t>
            </a:r>
            <a:r>
              <a:rPr lang="tr-TR" dirty="0" smtClean="0">
                <a:latin typeface="Arial" pitchFamily="34" charset="0"/>
                <a:cs typeface="Arial" pitchFamily="34" charset="0"/>
              </a:rPr>
              <a:t> hissi</a:t>
            </a:r>
            <a:endParaRPr lang="tr-TR" dirty="0">
              <a:latin typeface="Arial" pitchFamily="34" charset="0"/>
              <a:cs typeface="Arial" pitchFamily="34" charset="0"/>
            </a:endParaRPr>
          </a:p>
        </p:txBody>
      </p:sp>
      <p:sp>
        <p:nvSpPr>
          <p:cNvPr id="2" name="Başlık 1"/>
          <p:cNvSpPr>
            <a:spLocks noGrp="1"/>
          </p:cNvSpPr>
          <p:nvPr>
            <p:ph type="title"/>
          </p:nvPr>
        </p:nvSpPr>
        <p:spPr/>
        <p:txBody>
          <a:bodyPr>
            <a:noAutofit/>
          </a:bodyPr>
          <a:lstStyle/>
          <a:p>
            <a:pPr algn="ctr"/>
            <a:r>
              <a:rPr lang="tr-TR" sz="3800" dirty="0" smtClean="0">
                <a:latin typeface="Arial" pitchFamily="34" charset="0"/>
                <a:cs typeface="Arial" pitchFamily="34" charset="0"/>
              </a:rPr>
              <a:t/>
            </a:r>
            <a:br>
              <a:rPr lang="tr-TR" sz="3800" dirty="0" smtClean="0">
                <a:latin typeface="Arial" pitchFamily="34" charset="0"/>
                <a:cs typeface="Arial" pitchFamily="34" charset="0"/>
              </a:rPr>
            </a:br>
            <a:r>
              <a:rPr lang="tr-TR" sz="3800" dirty="0" smtClean="0">
                <a:latin typeface="Arial" pitchFamily="34" charset="0"/>
                <a:cs typeface="Arial" pitchFamily="34" charset="0"/>
              </a:rPr>
              <a:t>duygular</a:t>
            </a:r>
            <a:r>
              <a:rPr lang="tr-TR" sz="3800" dirty="0">
                <a:latin typeface="Arial" pitchFamily="34" charset="0"/>
                <a:cs typeface="Arial" pitchFamily="34" charset="0"/>
              </a:rPr>
              <a:t/>
            </a:r>
            <a:br>
              <a:rPr lang="tr-TR" sz="3800" dirty="0">
                <a:latin typeface="Arial" pitchFamily="34" charset="0"/>
                <a:cs typeface="Arial" pitchFamily="34" charset="0"/>
              </a:rPr>
            </a:br>
            <a:endParaRPr lang="tr-TR" sz="38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70840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62510" y="692696"/>
            <a:ext cx="5595689" cy="4641305"/>
          </a:xfrm>
        </p:spPr>
        <p:txBody>
          <a:bodyPr/>
          <a:lstStyle/>
          <a:p>
            <a:pPr marL="68580" indent="0" algn="ctr">
              <a:buNone/>
            </a:pPr>
            <a:r>
              <a:rPr lang="tr-TR" b="1" dirty="0" smtClean="0">
                <a:latin typeface="Arial" pitchFamily="34" charset="0"/>
                <a:cs typeface="Arial" pitchFamily="34" charset="0"/>
              </a:rPr>
              <a:t>KENDİNE ZARAR VEREN BİR GENÇ DUYGULARINI ŞU ŞEKİLDE İFADE ETMİŞTİR:</a:t>
            </a:r>
          </a:p>
          <a:p>
            <a:pPr marL="68580" indent="0" algn="ctr">
              <a:buNone/>
            </a:pPr>
            <a:endParaRPr lang="tr-TR" b="1" dirty="0">
              <a:latin typeface="Arial" pitchFamily="34" charset="0"/>
              <a:cs typeface="Arial" pitchFamily="34" charset="0"/>
            </a:endParaRPr>
          </a:p>
          <a:p>
            <a:pPr marL="68580" indent="0">
              <a:buNone/>
            </a:pPr>
            <a:r>
              <a:rPr lang="tr-TR" b="1" dirty="0" smtClean="0">
                <a:latin typeface="Arial" pitchFamily="34" charset="0"/>
                <a:cs typeface="Arial" pitchFamily="34" charset="0"/>
              </a:rPr>
              <a:t>‘….</a:t>
            </a:r>
            <a:r>
              <a:rPr lang="tr-TR" b="1" dirty="0">
                <a:latin typeface="Arial" pitchFamily="34" charset="0"/>
                <a:cs typeface="Arial" pitchFamily="34" charset="0"/>
              </a:rPr>
              <a:t>Duygusal acılar gerçek değildir ve bunu iyileştiremezsin, eğer onu dışsallaştırırsan o zaman gerçek olur, onu görebilirsin… bu acıyı içimden atmam ve başka bir yere taşımam gerekiyor </a:t>
            </a:r>
            <a:endParaRPr lang="tr-TR"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5" y="1484784"/>
            <a:ext cx="246697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3794037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YANLIŞ </a:t>
            </a:r>
            <a:r>
              <a:rPr lang="tr-TR" dirty="0" err="1" smtClean="0">
                <a:latin typeface="Arial" pitchFamily="34" charset="0"/>
                <a:cs typeface="Arial" pitchFamily="34" charset="0"/>
              </a:rPr>
              <a:t>bİlİnenler</a:t>
            </a:r>
            <a:r>
              <a:rPr lang="tr-TR" dirty="0">
                <a:latin typeface="Arial" pitchFamily="34" charset="0"/>
                <a:cs typeface="Arial" pitchFamily="34" charset="0"/>
              </a:rPr>
              <a:t/>
            </a:r>
            <a:br>
              <a:rPr lang="tr-TR" dirty="0">
                <a:latin typeface="Arial" pitchFamily="34" charset="0"/>
                <a:cs typeface="Arial" pitchFamily="34" charset="0"/>
              </a:rPr>
            </a:br>
            <a:endParaRPr lang="tr-TR" dirty="0">
              <a:latin typeface="Arial" pitchFamily="34" charset="0"/>
              <a:cs typeface="Arial" pitchFamily="34" charset="0"/>
            </a:endParaRPr>
          </a:p>
        </p:txBody>
      </p:sp>
      <p:sp>
        <p:nvSpPr>
          <p:cNvPr id="3" name="İçerik Yer Tutucusu 2"/>
          <p:cNvSpPr>
            <a:spLocks noGrp="1"/>
          </p:cNvSpPr>
          <p:nvPr>
            <p:ph idx="1"/>
          </p:nvPr>
        </p:nvSpPr>
        <p:spPr>
          <a:xfrm>
            <a:off x="683568" y="1700808"/>
            <a:ext cx="7772400" cy="3733800"/>
          </a:xfrm>
        </p:spPr>
        <p:txBody>
          <a:bodyPr>
            <a:normAutofit/>
          </a:bodyPr>
          <a:lstStyle/>
          <a:p>
            <a:pPr lvl="0"/>
            <a:r>
              <a:rPr lang="tr-TR" dirty="0" smtClean="0">
                <a:latin typeface="Arial" pitchFamily="34" charset="0"/>
                <a:cs typeface="Arial" pitchFamily="34" charset="0"/>
              </a:rPr>
              <a:t>Kendine </a:t>
            </a:r>
            <a:r>
              <a:rPr lang="tr-TR" dirty="0">
                <a:latin typeface="Arial" pitchFamily="34" charset="0"/>
                <a:cs typeface="Arial" pitchFamily="34" charset="0"/>
              </a:rPr>
              <a:t>zarar vermek başarılmamış bir </a:t>
            </a:r>
            <a:r>
              <a:rPr lang="tr-TR" dirty="0" smtClean="0">
                <a:latin typeface="Arial" pitchFamily="34" charset="0"/>
                <a:cs typeface="Arial" pitchFamily="34" charset="0"/>
              </a:rPr>
              <a:t>intihardır</a:t>
            </a:r>
          </a:p>
          <a:p>
            <a:pPr lvl="0"/>
            <a:endParaRPr lang="tr-TR" dirty="0" smtClean="0">
              <a:latin typeface="Arial" pitchFamily="34" charset="0"/>
              <a:cs typeface="Arial" pitchFamily="34" charset="0"/>
            </a:endParaRPr>
          </a:p>
          <a:p>
            <a:pPr lvl="0"/>
            <a:r>
              <a:rPr lang="tr-TR" dirty="0" smtClean="0">
                <a:latin typeface="Arial" pitchFamily="34" charset="0"/>
                <a:cs typeface="Arial" pitchFamily="34" charset="0"/>
              </a:rPr>
              <a:t>Kendine </a:t>
            </a:r>
            <a:r>
              <a:rPr lang="tr-TR" dirty="0">
                <a:latin typeface="Arial" pitchFamily="34" charset="0"/>
                <a:cs typeface="Arial" pitchFamily="34" charset="0"/>
              </a:rPr>
              <a:t>zarar vermek sadece dikkat çekmek için </a:t>
            </a:r>
            <a:r>
              <a:rPr lang="tr-TR" dirty="0" smtClean="0">
                <a:latin typeface="Arial" pitchFamily="34" charset="0"/>
                <a:cs typeface="Arial" pitchFamily="34" charset="0"/>
              </a:rPr>
              <a:t>yapılır</a:t>
            </a:r>
          </a:p>
          <a:p>
            <a:pPr lvl="0"/>
            <a:endParaRPr lang="tr-TR" dirty="0" smtClean="0">
              <a:latin typeface="Arial" pitchFamily="34" charset="0"/>
              <a:cs typeface="Arial" pitchFamily="34" charset="0"/>
            </a:endParaRPr>
          </a:p>
          <a:p>
            <a:pPr lvl="0"/>
            <a:r>
              <a:rPr lang="tr-TR" dirty="0" smtClean="0">
                <a:latin typeface="Arial" pitchFamily="34" charset="0"/>
                <a:cs typeface="Arial" pitchFamily="34" charset="0"/>
              </a:rPr>
              <a:t>Kendine </a:t>
            </a:r>
            <a:r>
              <a:rPr lang="tr-TR" dirty="0">
                <a:latin typeface="Arial" pitchFamily="34" charset="0"/>
                <a:cs typeface="Arial" pitchFamily="34" charset="0"/>
              </a:rPr>
              <a:t>zarar vermek çılgınlık </a:t>
            </a:r>
            <a:r>
              <a:rPr lang="tr-TR" dirty="0" smtClean="0">
                <a:latin typeface="Arial" pitchFamily="34" charset="0"/>
                <a:cs typeface="Arial" pitchFamily="34" charset="0"/>
              </a:rPr>
              <a:t>işaretidir</a:t>
            </a:r>
            <a:endParaRPr lang="tr-TR" dirty="0">
              <a:latin typeface="Arial" pitchFamily="34" charset="0"/>
              <a:cs typeface="Arial" pitchFamily="34" charset="0"/>
            </a:endParaRPr>
          </a:p>
          <a:p>
            <a:pPr lvl="0"/>
            <a:endParaRPr lang="tr-TR" dirty="0">
              <a:latin typeface="Arial" pitchFamily="34" charset="0"/>
              <a:cs typeface="Arial" pitchFamily="34" charset="0"/>
            </a:endParaRPr>
          </a:p>
          <a:p>
            <a:pPr lvl="0"/>
            <a:r>
              <a:rPr lang="tr-TR" dirty="0">
                <a:latin typeface="Arial" pitchFamily="34" charset="0"/>
                <a:cs typeface="Arial" pitchFamily="34" charset="0"/>
              </a:rPr>
              <a:t>Kendine zarar veren kişi başkaları için de </a:t>
            </a:r>
            <a:r>
              <a:rPr lang="tr-TR" dirty="0" smtClean="0">
                <a:latin typeface="Arial" pitchFamily="34" charset="0"/>
                <a:cs typeface="Arial" pitchFamily="34" charset="0"/>
              </a:rPr>
              <a:t>tehlikelidir</a:t>
            </a:r>
            <a:endParaRPr lang="tr-TR"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792092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764704"/>
            <a:ext cx="7772400" cy="4569297"/>
          </a:xfrm>
        </p:spPr>
        <p:txBody>
          <a:bodyPr>
            <a:normAutofit/>
          </a:bodyPr>
          <a:lstStyle/>
          <a:p>
            <a:pPr marL="68580" indent="0" algn="ctr">
              <a:buNone/>
            </a:pPr>
            <a:endParaRPr lang="tr-TR" sz="4000" dirty="0" smtClean="0">
              <a:latin typeface="Arial" pitchFamily="34" charset="0"/>
              <a:cs typeface="Arial" pitchFamily="34" charset="0"/>
            </a:endParaRPr>
          </a:p>
          <a:p>
            <a:pPr marL="68580" indent="0" algn="ctr">
              <a:buNone/>
            </a:pPr>
            <a:r>
              <a:rPr lang="tr-TR" sz="4000" dirty="0" smtClean="0">
                <a:latin typeface="Arial" pitchFamily="34" charset="0"/>
                <a:cs typeface="Arial" pitchFamily="34" charset="0"/>
              </a:rPr>
              <a:t>KENDİNE </a:t>
            </a:r>
            <a:r>
              <a:rPr lang="tr-TR" sz="4000" dirty="0">
                <a:latin typeface="Arial" pitchFamily="34" charset="0"/>
                <a:cs typeface="Arial" pitchFamily="34" charset="0"/>
              </a:rPr>
              <a:t>ZARAR VEREN ÇOCUĞA NASIL YAKLAŞMALIYIZ</a:t>
            </a:r>
            <a:br>
              <a:rPr lang="tr-TR" sz="4000" dirty="0">
                <a:latin typeface="Arial" pitchFamily="34" charset="0"/>
                <a:cs typeface="Arial" pitchFamily="34" charset="0"/>
              </a:rPr>
            </a:br>
            <a:endParaRPr lang="tr-TR" sz="4000" dirty="0" smtClean="0">
              <a:latin typeface="Arial" pitchFamily="34" charset="0"/>
              <a:cs typeface="Arial" pitchFamily="34" charset="0"/>
            </a:endParaRPr>
          </a:p>
          <a:p>
            <a:pPr marL="68580" indent="0" algn="ctr">
              <a:buNone/>
            </a:pPr>
            <a:r>
              <a:rPr lang="tr-TR" sz="4000" dirty="0" smtClean="0">
                <a:latin typeface="Arial" pitchFamily="34" charset="0"/>
                <a:cs typeface="Arial" pitchFamily="34" charset="0"/>
              </a:rPr>
              <a:t>AİLELERE </a:t>
            </a:r>
            <a:r>
              <a:rPr lang="tr-TR" sz="4000" dirty="0">
                <a:latin typeface="Arial" pitchFamily="34" charset="0"/>
                <a:cs typeface="Arial" pitchFamily="34" charset="0"/>
              </a:rPr>
              <a:t>ÖNERİLER</a:t>
            </a: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3932715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692696"/>
            <a:ext cx="7024744" cy="745152"/>
          </a:xfrm>
        </p:spPr>
        <p:txBody>
          <a:bodyPr>
            <a:normAutofit/>
          </a:bodyPr>
          <a:lstStyle/>
          <a:p>
            <a:pPr algn="ctr"/>
            <a:r>
              <a:rPr lang="tr-TR" dirty="0" smtClean="0">
                <a:latin typeface="Arial" pitchFamily="34" charset="0"/>
                <a:cs typeface="Arial" pitchFamily="34" charset="0"/>
              </a:rPr>
              <a:t>TANIM</a:t>
            </a:r>
            <a:endParaRPr lang="tr-TR" dirty="0">
              <a:latin typeface="Arial" pitchFamily="34" charset="0"/>
              <a:cs typeface="Arial" pitchFamily="34" charset="0"/>
            </a:endParaRPr>
          </a:p>
        </p:txBody>
      </p:sp>
      <p:sp>
        <p:nvSpPr>
          <p:cNvPr id="3" name="İçerik Yer Tutucusu 2"/>
          <p:cNvSpPr>
            <a:spLocks noGrp="1"/>
          </p:cNvSpPr>
          <p:nvPr>
            <p:ph idx="1"/>
          </p:nvPr>
        </p:nvSpPr>
        <p:spPr>
          <a:xfrm>
            <a:off x="1043492" y="1556792"/>
            <a:ext cx="6777317" cy="4275837"/>
          </a:xfrm>
        </p:spPr>
        <p:txBody>
          <a:bodyPr>
            <a:normAutofit/>
          </a:bodyPr>
          <a:lstStyle/>
          <a:p>
            <a:pPr algn="just"/>
            <a:r>
              <a:rPr lang="tr-TR" sz="3000" dirty="0">
                <a:latin typeface="Arial" pitchFamily="34" charset="0"/>
                <a:cs typeface="Arial" pitchFamily="34" charset="0"/>
              </a:rPr>
              <a:t>Kendine zarar verme </a:t>
            </a:r>
            <a:r>
              <a:rPr lang="tr-TR" sz="3000" dirty="0" smtClean="0">
                <a:latin typeface="Arial" pitchFamily="34" charset="0"/>
                <a:cs typeface="Arial" pitchFamily="34" charset="0"/>
              </a:rPr>
              <a:t>davranışı:</a:t>
            </a:r>
          </a:p>
          <a:p>
            <a:pPr marL="68580" indent="0">
              <a:buNone/>
            </a:pPr>
            <a:r>
              <a:rPr lang="tr-TR" sz="3000" dirty="0" smtClean="0">
                <a:latin typeface="Arial" pitchFamily="34" charset="0"/>
                <a:cs typeface="Arial" pitchFamily="34" charset="0"/>
              </a:rPr>
              <a:t>Yaşamını </a:t>
            </a:r>
            <a:r>
              <a:rPr lang="tr-TR" sz="3000" dirty="0">
                <a:latin typeface="Arial" pitchFamily="34" charset="0"/>
                <a:cs typeface="Arial" pitchFamily="34" charset="0"/>
              </a:rPr>
              <a:t>sonlandırma amacı olmaksızın kişinin bilinçli bir şekilde kendi beden dokularına zarar vermesi olarak tanımlanmıştır. </a:t>
            </a: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1874910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latin typeface="Arial" pitchFamily="34" charset="0"/>
                <a:cs typeface="Arial" pitchFamily="34" charset="0"/>
              </a:rPr>
              <a:t>ÇOCUĞUMUN KENDİNE ZARAR VERDİĞİNİ NASIL ANLARIM</a:t>
            </a:r>
            <a:endParaRPr lang="tr-TR" dirty="0">
              <a:latin typeface="Arial" pitchFamily="34" charset="0"/>
              <a:cs typeface="Arial" pitchFamily="34" charset="0"/>
            </a:endParaRPr>
          </a:p>
        </p:txBody>
      </p:sp>
      <p:sp>
        <p:nvSpPr>
          <p:cNvPr id="3" name="İçerik Yer Tutucusu 2"/>
          <p:cNvSpPr>
            <a:spLocks noGrp="1"/>
          </p:cNvSpPr>
          <p:nvPr>
            <p:ph idx="1"/>
          </p:nvPr>
        </p:nvSpPr>
        <p:spPr>
          <a:xfrm>
            <a:off x="323528" y="1600200"/>
            <a:ext cx="8496944" cy="4061047"/>
          </a:xfrm>
        </p:spPr>
        <p:txBody>
          <a:bodyPr>
            <a:noAutofit/>
          </a:bodyPr>
          <a:lstStyle/>
          <a:p>
            <a:pPr lvl="0"/>
            <a:r>
              <a:rPr lang="tr-TR" dirty="0">
                <a:latin typeface="Arial" pitchFamily="34" charset="0"/>
                <a:cs typeface="Arial" pitchFamily="34" charset="0"/>
              </a:rPr>
              <a:t>Kollarda, bacaklarda, karında kesik ya da yanık </a:t>
            </a:r>
            <a:r>
              <a:rPr lang="tr-TR" dirty="0" smtClean="0">
                <a:latin typeface="Arial" pitchFamily="34" charset="0"/>
                <a:cs typeface="Arial" pitchFamily="34" charset="0"/>
              </a:rPr>
              <a:t>izleri olması.</a:t>
            </a:r>
          </a:p>
          <a:p>
            <a:pPr lvl="0"/>
            <a:endParaRPr lang="tr-TR" dirty="0">
              <a:latin typeface="Arial" pitchFamily="34" charset="0"/>
              <a:cs typeface="Arial" pitchFamily="34" charset="0"/>
            </a:endParaRPr>
          </a:p>
          <a:p>
            <a:pPr lvl="0"/>
            <a:r>
              <a:rPr lang="tr-TR" dirty="0">
                <a:latin typeface="Arial" pitchFamily="34" charset="0"/>
                <a:cs typeface="Arial" pitchFamily="34" charset="0"/>
              </a:rPr>
              <a:t>Gizlenmiş jilet, bıçak ya da başka kesici aletler ve paket lastiği (kan akışını arttırmak ya da yaralanan bölgeyi uyuşturmak için</a:t>
            </a:r>
            <a:r>
              <a:rPr lang="tr-TR" dirty="0" smtClean="0">
                <a:latin typeface="Arial" pitchFamily="34" charset="0"/>
                <a:cs typeface="Arial" pitchFamily="34" charset="0"/>
              </a:rPr>
              <a:t>).</a:t>
            </a:r>
          </a:p>
          <a:p>
            <a:pPr lvl="0"/>
            <a:endParaRPr lang="tr-TR" dirty="0">
              <a:latin typeface="Arial" pitchFamily="34" charset="0"/>
              <a:cs typeface="Arial" pitchFamily="34" charset="0"/>
            </a:endParaRPr>
          </a:p>
          <a:p>
            <a:pPr lvl="0"/>
            <a:r>
              <a:rPr lang="tr-TR" dirty="0">
                <a:latin typeface="Arial" pitchFamily="34" charset="0"/>
                <a:cs typeface="Arial" pitchFamily="34" charset="0"/>
              </a:rPr>
              <a:t>Yatak odasında ya da banyoda uzun süre yalnız kalma</a:t>
            </a:r>
            <a:r>
              <a:rPr lang="tr-TR" dirty="0" smtClean="0">
                <a:latin typeface="Arial" pitchFamily="34" charset="0"/>
                <a:cs typeface="Arial" pitchFamily="34" charset="0"/>
              </a:rPr>
              <a:t>.</a:t>
            </a:r>
          </a:p>
          <a:p>
            <a:pPr lvl="0"/>
            <a:endParaRPr lang="tr-TR" dirty="0">
              <a:latin typeface="Arial" pitchFamily="34" charset="0"/>
              <a:cs typeface="Arial" pitchFamily="34" charset="0"/>
            </a:endParaRPr>
          </a:p>
          <a:p>
            <a:pPr lvl="0"/>
            <a:r>
              <a:rPr lang="tr-TR" dirty="0">
                <a:latin typeface="Arial" pitchFamily="34" charset="0"/>
                <a:cs typeface="Arial" pitchFamily="34" charset="0"/>
              </a:rPr>
              <a:t>Mevsime uymayan kıyafetler giyinme. Yaz mevsiminde </a:t>
            </a:r>
            <a:r>
              <a:rPr lang="tr-TR" dirty="0" smtClean="0">
                <a:latin typeface="Arial" pitchFamily="34" charset="0"/>
                <a:cs typeface="Arial" pitchFamily="34" charset="0"/>
              </a:rPr>
              <a:t>uzun </a:t>
            </a:r>
            <a:r>
              <a:rPr lang="tr-TR" dirty="0">
                <a:latin typeface="Arial" pitchFamily="34" charset="0"/>
                <a:cs typeface="Arial" pitchFamily="34" charset="0"/>
              </a:rPr>
              <a:t>kollu giysiler giyinme gibi.</a:t>
            </a:r>
          </a:p>
          <a:p>
            <a:endParaRPr lang="tr-TR"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4056601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16632"/>
            <a:ext cx="7342584" cy="1301006"/>
          </a:xfrm>
        </p:spPr>
        <p:txBody>
          <a:bodyPr>
            <a:noAutofit/>
          </a:bodyPr>
          <a:lstStyle/>
          <a:p>
            <a:pPr algn="ctr"/>
            <a:r>
              <a:rPr lang="tr-TR" sz="2400" dirty="0" smtClean="0">
                <a:latin typeface="Arial" pitchFamily="34" charset="0"/>
                <a:cs typeface="Arial" pitchFamily="34" charset="0"/>
              </a:rPr>
              <a:t/>
            </a:r>
            <a:br>
              <a:rPr lang="tr-TR" sz="2400" dirty="0" smtClean="0">
                <a:latin typeface="Arial" pitchFamily="34" charset="0"/>
                <a:cs typeface="Arial" pitchFamily="34" charset="0"/>
              </a:rPr>
            </a:br>
            <a:r>
              <a:rPr lang="tr-TR" sz="2400" dirty="0" err="1" smtClean="0">
                <a:latin typeface="Arial" pitchFamily="34" charset="0"/>
                <a:cs typeface="Arial" pitchFamily="34" charset="0"/>
              </a:rPr>
              <a:t>ÇOCUĞUnuzUN</a:t>
            </a:r>
            <a:r>
              <a:rPr lang="tr-TR" sz="2400" dirty="0" smtClean="0">
                <a:latin typeface="Arial" pitchFamily="34" charset="0"/>
                <a:cs typeface="Arial" pitchFamily="34" charset="0"/>
              </a:rPr>
              <a:t> </a:t>
            </a:r>
            <a:r>
              <a:rPr lang="tr-TR" sz="2400" dirty="0">
                <a:latin typeface="Arial" pitchFamily="34" charset="0"/>
                <a:cs typeface="Arial" pitchFamily="34" charset="0"/>
              </a:rPr>
              <a:t>KENDİNE ZARAR VERDİĞİNİ </a:t>
            </a:r>
            <a:r>
              <a:rPr lang="tr-TR" sz="2400" dirty="0" err="1" smtClean="0">
                <a:latin typeface="Arial" pitchFamily="34" charset="0"/>
                <a:cs typeface="Arial" pitchFamily="34" charset="0"/>
              </a:rPr>
              <a:t>ÖĞRENDİĞİnizde</a:t>
            </a:r>
            <a:r>
              <a:rPr lang="tr-TR" sz="2400" dirty="0" smtClean="0">
                <a:latin typeface="Arial" pitchFamily="34" charset="0"/>
                <a:cs typeface="Arial" pitchFamily="34" charset="0"/>
              </a:rPr>
              <a:t>…</a:t>
            </a:r>
            <a:r>
              <a:rPr lang="tr-TR" sz="2400" dirty="0">
                <a:latin typeface="Arial" pitchFamily="34" charset="0"/>
                <a:cs typeface="Arial" pitchFamily="34" charset="0"/>
              </a:rPr>
              <a:t/>
            </a:r>
            <a:br>
              <a:rPr lang="tr-TR" sz="2400" dirty="0">
                <a:latin typeface="Arial" pitchFamily="34" charset="0"/>
                <a:cs typeface="Arial" pitchFamily="34" charset="0"/>
              </a:rPr>
            </a:br>
            <a:endParaRPr lang="tr-TR" sz="2400" dirty="0">
              <a:latin typeface="Arial" pitchFamily="34" charset="0"/>
              <a:cs typeface="Arial" pitchFamily="34" charset="0"/>
            </a:endParaRPr>
          </a:p>
        </p:txBody>
      </p:sp>
      <p:sp>
        <p:nvSpPr>
          <p:cNvPr id="3" name="İçerik Yer Tutucusu 2"/>
          <p:cNvSpPr>
            <a:spLocks noGrp="1"/>
          </p:cNvSpPr>
          <p:nvPr>
            <p:ph idx="1"/>
          </p:nvPr>
        </p:nvSpPr>
        <p:spPr>
          <a:xfrm>
            <a:off x="685800" y="1412776"/>
            <a:ext cx="7772400" cy="3921225"/>
          </a:xfrm>
        </p:spPr>
        <p:txBody>
          <a:bodyPr>
            <a:normAutofit/>
          </a:bodyPr>
          <a:lstStyle/>
          <a:p>
            <a:pPr marL="68580" indent="0" algn="just">
              <a:buNone/>
            </a:pPr>
            <a:r>
              <a:rPr lang="tr-TR" sz="2600" dirty="0" smtClean="0">
                <a:latin typeface="Arial" pitchFamily="34" charset="0"/>
                <a:cs typeface="Arial" pitchFamily="34" charset="0"/>
              </a:rPr>
              <a:t>	Böyle bir durumda oldukça </a:t>
            </a:r>
            <a:r>
              <a:rPr lang="tr-TR" sz="2600" dirty="0">
                <a:latin typeface="Arial" pitchFamily="34" charset="0"/>
                <a:cs typeface="Arial" pitchFamily="34" charset="0"/>
              </a:rPr>
              <a:t>karışık duygular yaşamaya hazırlıklı olmalısınız. </a:t>
            </a:r>
            <a:endParaRPr lang="tr-TR" sz="2600" dirty="0" smtClean="0">
              <a:latin typeface="Arial" pitchFamily="34" charset="0"/>
              <a:cs typeface="Arial" pitchFamily="34" charset="0"/>
            </a:endParaRPr>
          </a:p>
          <a:p>
            <a:pPr marL="68580" indent="0" algn="just">
              <a:buNone/>
            </a:pPr>
            <a:endParaRPr lang="tr-TR" sz="2600" dirty="0" smtClean="0">
              <a:latin typeface="Arial" pitchFamily="34" charset="0"/>
              <a:cs typeface="Arial" pitchFamily="34" charset="0"/>
            </a:endParaRPr>
          </a:p>
          <a:p>
            <a:r>
              <a:rPr lang="tr-TR" sz="2600" dirty="0">
                <a:latin typeface="Arial" pitchFamily="34" charset="0"/>
                <a:cs typeface="Arial" pitchFamily="34" charset="0"/>
              </a:rPr>
              <a:t>Şok ve reddetme</a:t>
            </a:r>
          </a:p>
          <a:p>
            <a:endParaRPr lang="tr-TR" sz="2600" dirty="0">
              <a:latin typeface="Arial" pitchFamily="34" charset="0"/>
              <a:cs typeface="Arial" pitchFamily="34" charset="0"/>
            </a:endParaRPr>
          </a:p>
          <a:p>
            <a:r>
              <a:rPr lang="tr-TR" sz="2600" dirty="0">
                <a:latin typeface="Arial" pitchFamily="34" charset="0"/>
                <a:cs typeface="Arial" pitchFamily="34" charset="0"/>
              </a:rPr>
              <a:t>Öfke ve hayal kırıklığı</a:t>
            </a:r>
          </a:p>
          <a:p>
            <a:endParaRPr lang="tr-TR" sz="2600" dirty="0">
              <a:latin typeface="Arial" pitchFamily="34" charset="0"/>
              <a:cs typeface="Arial" pitchFamily="34" charset="0"/>
            </a:endParaRPr>
          </a:p>
          <a:p>
            <a:r>
              <a:rPr lang="tr-TR" sz="2600" dirty="0">
                <a:latin typeface="Arial" pitchFamily="34" charset="0"/>
                <a:cs typeface="Arial" pitchFamily="34" charset="0"/>
              </a:rPr>
              <a:t>Suçluluk</a:t>
            </a:r>
          </a:p>
          <a:p>
            <a:pPr marL="68580" indent="0" algn="just">
              <a:buNone/>
            </a:pPr>
            <a:endParaRPr lang="tr-TR" sz="26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490588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274638"/>
            <a:ext cx="6910536" cy="1143000"/>
          </a:xfrm>
        </p:spPr>
        <p:txBody>
          <a:bodyPr>
            <a:noAutofit/>
          </a:bodyPr>
          <a:lstStyle/>
          <a:p>
            <a:pPr algn="ctr"/>
            <a:r>
              <a:rPr lang="tr-TR" sz="2400" dirty="0"/>
              <a:t>KENDİNE ZARAR VERME (ÖRNEĞİN KESME) ANINDA ÇOCUĞUNUZU GÖRDÜYSENİZ…</a:t>
            </a:r>
            <a:br>
              <a:rPr lang="tr-TR" sz="2400" dirty="0"/>
            </a:br>
            <a:endParaRPr lang="tr-TR" sz="2400" dirty="0"/>
          </a:p>
        </p:txBody>
      </p:sp>
      <p:sp>
        <p:nvSpPr>
          <p:cNvPr id="3" name="İçerik Yer Tutucusu 2"/>
          <p:cNvSpPr>
            <a:spLocks noGrp="1"/>
          </p:cNvSpPr>
          <p:nvPr>
            <p:ph idx="1"/>
          </p:nvPr>
        </p:nvSpPr>
        <p:spPr/>
        <p:txBody>
          <a:bodyPr>
            <a:normAutofit/>
          </a:bodyPr>
          <a:lstStyle/>
          <a:p>
            <a:r>
              <a:rPr lang="tr-TR" dirty="0" smtClean="0"/>
              <a:t>Mümkün </a:t>
            </a:r>
            <a:r>
              <a:rPr lang="tr-TR" dirty="0"/>
              <a:t>olduğunca sakin olmaya çalışın, aşırı tepkiler vermeyin</a:t>
            </a:r>
            <a:r>
              <a:rPr lang="tr-TR" dirty="0" smtClean="0"/>
              <a:t>.</a:t>
            </a:r>
          </a:p>
          <a:p>
            <a:pPr lvl="0"/>
            <a:endParaRPr lang="tr-TR" dirty="0"/>
          </a:p>
          <a:p>
            <a:pPr lvl="0"/>
            <a:r>
              <a:rPr lang="tr-TR" dirty="0"/>
              <a:t>Çocuğun etrafını güvenli hale getirin, </a:t>
            </a:r>
            <a:endParaRPr lang="tr-TR" dirty="0" smtClean="0"/>
          </a:p>
          <a:p>
            <a:pPr lvl="0"/>
            <a:endParaRPr lang="tr-TR" dirty="0"/>
          </a:p>
          <a:p>
            <a:pPr lvl="0"/>
            <a:r>
              <a:rPr lang="tr-TR" dirty="0"/>
              <a:t>Kesiler, yaralar çok derin değilse ya da ağır değilse önlemeye çalışmayın. Aksi halde çocuk/ergen kendisine daha ciddi zarar verebilir</a:t>
            </a:r>
            <a:r>
              <a:rPr lang="tr-TR" dirty="0" smtClean="0"/>
              <a:t>.</a:t>
            </a:r>
          </a:p>
          <a:p>
            <a:pPr lvl="0"/>
            <a:endParaRPr lang="tr-TR" dirty="0"/>
          </a:p>
          <a:p>
            <a:pPr lvl="0"/>
            <a:r>
              <a:rPr lang="tr-TR" dirty="0"/>
              <a:t>Kesiler/yaralar derinse/ağırsa çocuğu durdurun ve hemen bir hastaneye götürün.</a:t>
            </a:r>
          </a:p>
          <a:p>
            <a:endParaRPr lang="tr-TR" dirty="0"/>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17446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274638"/>
            <a:ext cx="6910536" cy="706090"/>
          </a:xfrm>
        </p:spPr>
        <p:txBody>
          <a:bodyPr>
            <a:noAutofit/>
          </a:bodyPr>
          <a:lstStyle/>
          <a:p>
            <a:pPr algn="ctr"/>
            <a:r>
              <a:rPr lang="tr-TR" sz="2600" dirty="0" smtClean="0">
                <a:latin typeface="Arial" pitchFamily="34" charset="0"/>
                <a:cs typeface="Arial" pitchFamily="34" charset="0"/>
              </a:rPr>
              <a:t>Çocuğunuzun </a:t>
            </a:r>
            <a:r>
              <a:rPr lang="tr-TR" sz="2600" dirty="0" err="1" smtClean="0">
                <a:latin typeface="Arial" pitchFamily="34" charset="0"/>
                <a:cs typeface="Arial" pitchFamily="34" charset="0"/>
              </a:rPr>
              <a:t>yaralarINI</a:t>
            </a:r>
            <a:r>
              <a:rPr lang="tr-TR" sz="2600" dirty="0" smtClean="0">
                <a:latin typeface="Arial" pitchFamily="34" charset="0"/>
                <a:cs typeface="Arial" pitchFamily="34" charset="0"/>
              </a:rPr>
              <a:t> (DAVRANIŞTAN SONRA) İlk gördüğünüzde</a:t>
            </a:r>
            <a:endParaRPr lang="tr-TR" sz="2600" dirty="0">
              <a:latin typeface="Arial" pitchFamily="34" charset="0"/>
              <a:cs typeface="Arial" pitchFamily="34" charset="0"/>
            </a:endParaRPr>
          </a:p>
        </p:txBody>
      </p:sp>
      <p:sp>
        <p:nvSpPr>
          <p:cNvPr id="3" name="İçerik Yer Tutucusu 2"/>
          <p:cNvSpPr>
            <a:spLocks noGrp="1"/>
          </p:cNvSpPr>
          <p:nvPr>
            <p:ph idx="1"/>
          </p:nvPr>
        </p:nvSpPr>
        <p:spPr>
          <a:xfrm>
            <a:off x="323528" y="1124744"/>
            <a:ext cx="8424936" cy="5040560"/>
          </a:xfrm>
        </p:spPr>
        <p:txBody>
          <a:bodyPr>
            <a:noAutofit/>
          </a:bodyPr>
          <a:lstStyle/>
          <a:p>
            <a:r>
              <a:rPr lang="tr-TR" sz="1800" dirty="0" smtClean="0">
                <a:latin typeface="Arial" pitchFamily="34" charset="0"/>
                <a:cs typeface="Arial" pitchFamily="34" charset="0"/>
              </a:rPr>
              <a:t>Şok olabilir ya da öfkelenebilirsiniz. Ama bu duygularınızı olabildiğince göstermemeye çalışın. Aşırı tepkiler vermeyin. Sakin olmaya çalışın.</a:t>
            </a:r>
          </a:p>
          <a:p>
            <a:endParaRPr lang="tr-TR" sz="1800" dirty="0">
              <a:latin typeface="Arial" pitchFamily="34" charset="0"/>
              <a:cs typeface="Arial" pitchFamily="34" charset="0"/>
            </a:endParaRPr>
          </a:p>
          <a:p>
            <a:r>
              <a:rPr lang="tr-TR" sz="1800" dirty="0">
                <a:latin typeface="Arial" pitchFamily="34" charset="0"/>
                <a:cs typeface="Arial" pitchFamily="34" charset="0"/>
              </a:rPr>
              <a:t>O anki duygularınızı dürüst bir biçimde paylaşın. </a:t>
            </a:r>
            <a:endParaRPr lang="tr-TR" sz="1800" dirty="0" smtClean="0">
              <a:latin typeface="Arial" pitchFamily="34" charset="0"/>
              <a:cs typeface="Arial" pitchFamily="34" charset="0"/>
            </a:endParaRPr>
          </a:p>
          <a:p>
            <a:pPr marL="68580" indent="0">
              <a:buNone/>
            </a:pPr>
            <a:endParaRPr lang="tr-TR" sz="1800" dirty="0" smtClean="0">
              <a:latin typeface="Arial" pitchFamily="34" charset="0"/>
              <a:cs typeface="Arial" pitchFamily="34" charset="0"/>
            </a:endParaRPr>
          </a:p>
          <a:p>
            <a:pPr lvl="0"/>
            <a:r>
              <a:rPr lang="tr-TR" sz="1800" dirty="0"/>
              <a:t>Kesi ister derin olsun ister hafif olsun mutlaka pansuman yapılmasını sağlayın</a:t>
            </a:r>
            <a:r>
              <a:rPr lang="tr-TR" sz="1800" dirty="0" smtClean="0"/>
              <a:t>.</a:t>
            </a:r>
            <a:endParaRPr lang="tr-TR" sz="1800" dirty="0" smtClean="0">
              <a:latin typeface="Arial" pitchFamily="34" charset="0"/>
              <a:cs typeface="Arial" pitchFamily="34" charset="0"/>
            </a:endParaRPr>
          </a:p>
          <a:p>
            <a:endParaRPr lang="tr-TR" sz="1800" dirty="0" smtClean="0">
              <a:latin typeface="Arial" pitchFamily="34" charset="0"/>
              <a:cs typeface="Arial" pitchFamily="34" charset="0"/>
            </a:endParaRPr>
          </a:p>
          <a:p>
            <a:r>
              <a:rPr lang="tr-TR" sz="1800" dirty="0" smtClean="0">
                <a:latin typeface="Arial" pitchFamily="34" charset="0"/>
                <a:cs typeface="Arial" pitchFamily="34" charset="0"/>
              </a:rPr>
              <a:t>O anda ya da o gün konunun üstüne fazla gitmeyin. Bu süreçte okul rehber öğretmeninden konuyla ilgili bilgi alın.</a:t>
            </a:r>
          </a:p>
          <a:p>
            <a:endParaRPr lang="tr-TR" sz="1800" dirty="0">
              <a:latin typeface="Arial" pitchFamily="34" charset="0"/>
              <a:cs typeface="Arial" pitchFamily="34" charset="0"/>
            </a:endParaRPr>
          </a:p>
          <a:p>
            <a:pPr lvl="0"/>
            <a:r>
              <a:rPr lang="tr-TR" sz="1800" dirty="0">
                <a:latin typeface="Arial" pitchFamily="34" charset="0"/>
                <a:cs typeface="Arial" pitchFamily="34" charset="0"/>
              </a:rPr>
              <a:t>Daha sonra konuşarak onu bir </a:t>
            </a:r>
            <a:r>
              <a:rPr lang="tr-TR" sz="1800" dirty="0" smtClean="0">
                <a:latin typeface="Arial" pitchFamily="34" charset="0"/>
                <a:cs typeface="Arial" pitchFamily="34" charset="0"/>
              </a:rPr>
              <a:t>uzmandan </a:t>
            </a:r>
            <a:r>
              <a:rPr lang="tr-TR" sz="1800" dirty="0">
                <a:latin typeface="Arial" pitchFamily="34" charset="0"/>
                <a:cs typeface="Arial" pitchFamily="34" charset="0"/>
              </a:rPr>
              <a:t>yardım almaya ikna etmeye </a:t>
            </a:r>
            <a:r>
              <a:rPr lang="tr-TR" sz="1800" dirty="0" smtClean="0">
                <a:latin typeface="Arial" pitchFamily="34" charset="0"/>
                <a:cs typeface="Arial" pitchFamily="34" charset="0"/>
              </a:rPr>
              <a:t>çalışın.</a:t>
            </a:r>
          </a:p>
          <a:p>
            <a:pPr lvl="0"/>
            <a:endParaRPr lang="tr-TR" sz="1800" dirty="0" smtClean="0">
              <a:latin typeface="Arial" pitchFamily="34" charset="0"/>
              <a:cs typeface="Arial" pitchFamily="34" charset="0"/>
            </a:endParaRPr>
          </a:p>
          <a:p>
            <a:pPr lvl="0"/>
            <a:r>
              <a:rPr lang="tr-TR" sz="1800" dirty="0" smtClean="0">
                <a:solidFill>
                  <a:schemeClr val="bg1"/>
                </a:solidFill>
                <a:latin typeface="Arial" pitchFamily="34" charset="0"/>
                <a:cs typeface="Arial" pitchFamily="34" charset="0"/>
              </a:rPr>
              <a:t>Çocuğunuz yardım almaya başladıysa sonraki süreçte mutlaka uzmanla işbirliği yapın ve çocuğunuzu izlemeye devam edin.</a:t>
            </a:r>
          </a:p>
          <a:p>
            <a:pPr lvl="0"/>
            <a:endParaRPr lang="tr-TR" sz="1800" dirty="0">
              <a:latin typeface="Arial" pitchFamily="34" charset="0"/>
              <a:cs typeface="Arial" pitchFamily="34" charset="0"/>
            </a:endParaRPr>
          </a:p>
          <a:p>
            <a:pPr lvl="0"/>
            <a:endParaRPr lang="tr-TR" sz="1800" dirty="0">
              <a:latin typeface="Arial" pitchFamily="34" charset="0"/>
              <a:cs typeface="Arial" pitchFamily="34" charset="0"/>
            </a:endParaRPr>
          </a:p>
          <a:p>
            <a:pPr lvl="0"/>
            <a:endParaRPr lang="tr-TR" sz="1800" dirty="0" smtClean="0">
              <a:latin typeface="Arial" pitchFamily="34" charset="0"/>
              <a:cs typeface="Arial" pitchFamily="34" charset="0"/>
            </a:endParaRPr>
          </a:p>
          <a:p>
            <a:pPr lvl="0"/>
            <a:endParaRPr lang="tr-TR" sz="1800" dirty="0">
              <a:latin typeface="Arial" pitchFamily="34" charset="0"/>
              <a:cs typeface="Arial" pitchFamily="34" charset="0"/>
            </a:endParaRPr>
          </a:p>
          <a:p>
            <a:pPr lvl="0"/>
            <a:endParaRPr lang="tr-TR" sz="1800" dirty="0">
              <a:latin typeface="Arial" pitchFamily="34" charset="0"/>
              <a:cs typeface="Arial" pitchFamily="34" charset="0"/>
            </a:endParaRPr>
          </a:p>
          <a:p>
            <a:pPr lvl="0"/>
            <a:endParaRPr lang="tr-TR" sz="1800" dirty="0">
              <a:latin typeface="Arial" pitchFamily="34" charset="0"/>
              <a:cs typeface="Arial" pitchFamily="34" charset="0"/>
            </a:endParaRPr>
          </a:p>
          <a:p>
            <a:endParaRPr lang="tr-TR" sz="1800" dirty="0" smtClean="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3975303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274638"/>
            <a:ext cx="7054552" cy="1143000"/>
          </a:xfrm>
        </p:spPr>
        <p:txBody>
          <a:bodyPr>
            <a:noAutofit/>
          </a:bodyPr>
          <a:lstStyle/>
          <a:p>
            <a:pPr algn="ctr"/>
            <a:r>
              <a:rPr lang="tr-TR" sz="2400" dirty="0" smtClean="0">
                <a:latin typeface="Arial" pitchFamily="34" charset="0"/>
                <a:cs typeface="Arial" pitchFamily="34" charset="0"/>
              </a:rPr>
              <a:t/>
            </a:r>
            <a:br>
              <a:rPr lang="tr-TR" sz="2400" dirty="0" smtClean="0">
                <a:latin typeface="Arial" pitchFamily="34" charset="0"/>
                <a:cs typeface="Arial" pitchFamily="34" charset="0"/>
              </a:rPr>
            </a:br>
            <a:r>
              <a:rPr lang="tr-TR" sz="2400" dirty="0" smtClean="0">
                <a:latin typeface="Arial" pitchFamily="34" charset="0"/>
                <a:cs typeface="Arial" pitchFamily="34" charset="0"/>
              </a:rPr>
              <a:t>ÇOCUĞUMLA </a:t>
            </a:r>
            <a:r>
              <a:rPr lang="tr-TR" sz="2400" dirty="0">
                <a:latin typeface="Arial" pitchFamily="34" charset="0"/>
                <a:cs typeface="Arial" pitchFamily="34" charset="0"/>
              </a:rPr>
              <a:t>KONUŞURKEN </a:t>
            </a:r>
            <a:r>
              <a:rPr lang="tr-TR" sz="2400" dirty="0" smtClean="0">
                <a:latin typeface="Arial" pitchFamily="34" charset="0"/>
                <a:cs typeface="Arial" pitchFamily="34" charset="0"/>
              </a:rPr>
              <a:t>Söylememem ve yapmamam GEREKEN </a:t>
            </a:r>
            <a:r>
              <a:rPr lang="tr-TR" sz="2400" dirty="0">
                <a:latin typeface="Arial" pitchFamily="34" charset="0"/>
                <a:cs typeface="Arial" pitchFamily="34" charset="0"/>
              </a:rPr>
              <a:t>ŞEYLER NELERDİR?</a:t>
            </a:r>
            <a:br>
              <a:rPr lang="tr-TR" sz="2400" dirty="0">
                <a:latin typeface="Arial" pitchFamily="34" charset="0"/>
                <a:cs typeface="Arial" pitchFamily="34" charset="0"/>
              </a:rPr>
            </a:br>
            <a:endParaRPr lang="tr-TR" sz="2400" dirty="0">
              <a:latin typeface="Arial" pitchFamily="34" charset="0"/>
              <a:cs typeface="Arial" pitchFamily="34" charset="0"/>
            </a:endParaRPr>
          </a:p>
        </p:txBody>
      </p:sp>
      <p:sp>
        <p:nvSpPr>
          <p:cNvPr id="3" name="İçerik Yer Tutucusu 2"/>
          <p:cNvSpPr>
            <a:spLocks noGrp="1"/>
          </p:cNvSpPr>
          <p:nvPr>
            <p:ph idx="1"/>
          </p:nvPr>
        </p:nvSpPr>
        <p:spPr>
          <a:xfrm>
            <a:off x="685800" y="1412776"/>
            <a:ext cx="7772400" cy="3921225"/>
          </a:xfrm>
        </p:spPr>
        <p:txBody>
          <a:bodyPr>
            <a:normAutofit/>
          </a:bodyPr>
          <a:lstStyle/>
          <a:p>
            <a:pPr marL="68580" indent="0">
              <a:buNone/>
            </a:pPr>
            <a:r>
              <a:rPr lang="tr-TR" dirty="0">
                <a:latin typeface="Arial" pitchFamily="34" charset="0"/>
                <a:cs typeface="Arial" pitchFamily="34" charset="0"/>
              </a:rPr>
              <a:t>	</a:t>
            </a:r>
            <a:r>
              <a:rPr lang="tr-TR" dirty="0" smtClean="0">
                <a:latin typeface="Arial" pitchFamily="34" charset="0"/>
                <a:cs typeface="Arial" pitchFamily="34" charset="0"/>
              </a:rPr>
              <a:t>Aşağıdaki davranışlar çocuğunuzun bu davranışının artmasına neden olabilir?</a:t>
            </a:r>
          </a:p>
          <a:p>
            <a:pPr marL="68580" indent="0">
              <a:buNone/>
            </a:pPr>
            <a:endParaRPr lang="tr-TR" dirty="0" smtClean="0">
              <a:latin typeface="Arial" pitchFamily="34" charset="0"/>
              <a:cs typeface="Arial" pitchFamily="34" charset="0"/>
            </a:endParaRPr>
          </a:p>
          <a:p>
            <a:pPr lvl="0"/>
            <a:r>
              <a:rPr lang="tr-TR" dirty="0" smtClean="0">
                <a:latin typeface="Arial" pitchFamily="34" charset="0"/>
                <a:cs typeface="Arial" pitchFamily="34" charset="0"/>
              </a:rPr>
              <a:t>Bağırmak</a:t>
            </a:r>
          </a:p>
          <a:p>
            <a:pPr lvl="0"/>
            <a:r>
              <a:rPr lang="tr-TR" dirty="0" smtClean="0">
                <a:latin typeface="Arial" pitchFamily="34" charset="0"/>
                <a:cs typeface="Arial" pitchFamily="34" charset="0"/>
              </a:rPr>
              <a:t>Nutuk </a:t>
            </a:r>
            <a:r>
              <a:rPr lang="tr-TR" dirty="0">
                <a:latin typeface="Arial" pitchFamily="34" charset="0"/>
                <a:cs typeface="Arial" pitchFamily="34" charset="0"/>
              </a:rPr>
              <a:t>çekmek</a:t>
            </a:r>
          </a:p>
          <a:p>
            <a:pPr lvl="0"/>
            <a:r>
              <a:rPr lang="tr-TR" dirty="0">
                <a:latin typeface="Arial" pitchFamily="34" charset="0"/>
                <a:cs typeface="Arial" pitchFamily="34" charset="0"/>
              </a:rPr>
              <a:t>Küçümsemek</a:t>
            </a:r>
          </a:p>
          <a:p>
            <a:pPr lvl="0"/>
            <a:r>
              <a:rPr lang="tr-TR" dirty="0">
                <a:latin typeface="Arial" pitchFamily="34" charset="0"/>
                <a:cs typeface="Arial" pitchFamily="34" charset="0"/>
              </a:rPr>
              <a:t>Sert ve uzun cezalar vermek</a:t>
            </a:r>
          </a:p>
          <a:p>
            <a:pPr lvl="0"/>
            <a:r>
              <a:rPr lang="tr-TR" dirty="0">
                <a:latin typeface="Arial" pitchFamily="34" charset="0"/>
                <a:cs typeface="Arial" pitchFamily="34" charset="0"/>
              </a:rPr>
              <a:t>Mahremiyetine saygı göstermemek</a:t>
            </a:r>
          </a:p>
          <a:p>
            <a:pPr lvl="0"/>
            <a:r>
              <a:rPr lang="tr-TR" dirty="0">
                <a:latin typeface="Arial" pitchFamily="34" charset="0"/>
                <a:cs typeface="Arial" pitchFamily="34" charset="0"/>
              </a:rPr>
              <a:t>Ültimatom/emir vermek</a:t>
            </a:r>
          </a:p>
          <a:p>
            <a:pPr lvl="0"/>
            <a:r>
              <a:rPr lang="tr-TR" dirty="0">
                <a:latin typeface="Arial" pitchFamily="34" charset="0"/>
                <a:cs typeface="Arial" pitchFamily="34" charset="0"/>
              </a:rPr>
              <a:t>Tehdit etmek</a:t>
            </a:r>
          </a:p>
          <a:p>
            <a:endParaRPr lang="tr-TR" dirty="0">
              <a:latin typeface="Arial" pitchFamily="34" charset="0"/>
              <a:cs typeface="Arial" pitchFamily="34" charset="0"/>
            </a:endParaRPr>
          </a:p>
        </p:txBody>
      </p:sp>
      <p:sp>
        <p:nvSpPr>
          <p:cNvPr id="4" name="AutoShape 4" descr="data:image/jpeg;base64,/9j/4AAQSkZJRgABAQAAAQABAAD/2wCEAAkGBhQSEBQUExQUFBQWFRUYFBUYFRcXFRcUFxgVFBUUFBQXHCYeFxokGRQUHy8gJCcpLCwsFR4xNTAqNSYrLCkBCQoKDgwOGg8PGiwkHyQsLCwqKSwsLCwsLCwsLCkpKSwpKSkpLCwsLCosKSwpLCwsKSwsLCksKSkpKSwsKSwsKf/AABEIAOAA4QMBIgACEQEDEQH/xAAcAAABBQEBAQAAAAAAAAAAAAAAAgMEBQYHAQj/xABBEAABAwEFBAYIBAQGAwEAAAABAAIRAwQFEiExBkFRYRMicYGRoQcUMkJSscHRI2Jy8BUWM+EkU4KSosJUY/EX/8QAGQEAAgMBAAAAAAAAAAAAAAAAAAMBAgQF/8QAJREAAgICAgICAgMBAAAAAAAAAAECEQMhEjETUQRBImEUMnHx/9oADAMBAAIRAxEAPwDsSEIQQCEIQAIQhAAhCEACEIQAIQhAAhCEACEIQAJ5miZTzNEAMleoIQgD0JQKotodraNjb1zifGVNvtdp+ELnN5+k+01XQwtpM4N173nPwhUlNIvGDZ1qpelJrsLqtMO+EvaD4SpLXAiRmOO5fOlpvWo55c44s+tIz7eavtntrqtmcDTeSw603ZsP27kj+RT2jR/GtaZ24rxV1xX9TtVLGwwfeadWngfurErSmmrRmaadMTWOSjNKfrHqlQ3VYBKkqPShQvXzwC8VOaGeORaIQhXFghCEACEIQAIQhAAhCEACEIQAIQhAAhCEACdZomk6zRACIXM9vvSgaDzRswlwkOfA10hv3XRbxd1CAYJynhO9cmsWxuG8z0zDgLKhM5jHIgg7wRmD2pOWbXQ/FBS7Mb66+q/G8lziZMkmTvknVHQE68cx9Vs9qtkBSBqUBLd7N45hYmpbMJg//eXIrE8jfRujjSWx3CIlM9PhOWk+B58ik+s6x2/dM1AMRG4jyOh+ncqDf8NZsztG6z1W1GzE4ajOU5g8uB3Fdts1pbUY17TLXAEHkV822OtBaTvxNcPzNyPi2D3LsPoyvEuoOpEzggt/SU748+MuHszfJgpR5r6NnX9kqtrHqnsVnUbLSFBq2RxBEea3vo567K7EvVI/hz+HmhZ+LNfJey2QhC0mMEIQgAQhCABCEIAEIQgAQhCABCEIAEIQgATzNEynmaIJKmtSkkHSUiszqmc45SVLczNN1jhaSlSWnZeL2qKe00G1GxMhYDarYwCXNkg7t4W6FOnTxOaILjnnlI3xoExaX4hC5cmkdWCZySps2+nSLy6YEhu/BoTP05Kq+HvB7N/0K6bflJjKTzOjHADjO9cvFTIDx7v7QiDcuxk4pVQtlXIjeHscPNp+QXQNgbzFK1MbMNfDP92Y84XM21IwniPqVobvrk1aIGRc9jZ4aQfFMaaaaFKpJpn0TVENKiAlKu+0mpZ2uOsQe1pLT5he4F01tHIemIxFCXgQpAlIQhSQCRVrNY0ucQ1oEknIAcSUolcf9Jm2NWsRRotcKQkuI1edM40A4KspJFoxbLjaH0sw7BZWtjOar/8AowfVZf8A/S7Y3P1guOZM02luW6I0WUsV31nuyYRxyzVo65KzSMTMuJmY7NEiWTfY+ON+jq2yfpEpWhrWVyKVc5aRTdwIPuzwPBbJfPVnshnhn3Lt2ydqx2OkTqBhP+lMhO3QucK2W6EITRQIQhAAhCEACEIQAJ5miZTzPZUEojEZrwtnXNenVCkDO3rZwH4YAmXCN4kSY3blXZjJaK9rFiGMAlwEZfD2Kmo2KpUMNae0ggDvK5OfE1PSOrhyrhtmT2waege4bgZ7N65e53VMdg8l363bOOZ1jFRsZ5acZG8Llm1myraDg6kD0b5neGv1AHAblEYuDqQzmpq4mauawmvUawZQ4Du4rrVyeixrajalWqXAQWhvVAjMRPBZ30Y7Nl9dtVzXNDZOYyOeWXiuydFu3fuVqxwUtsz5ZuCpBYqGGnA0kntxEuPmSlQpDGr1zJWta0YJK9kZCf6DmhW0VpiUIQgg8c2RCzdDZ+nQLgGgyZaSJ1/utKoF9lwoucxuJ7dGyBPecgk5o3G/Q3FKpUVNSi0aNA7AolaiHyCJHBM06tWrSd0kU3zHVMjuO9M3ddrmiXVars/ZkBscIAXNaOmloqb32eDWksEEmI4FaH0e2gspmjUyeSXNbrkAA4Tx0MJ4wdRknNn7sPTdKfZGIjOes6RA7k3C5KaoXljFwbkadCELpnLBCEIAEIQgAQhCAPJT7PZVPeF2Oc7pKbi143bj9inLuvsHqVBgf4AnnwKU8lOpD/FceUXfv9EsrxeuXiaJPQlhJC9lQB5VdCwNvt2O8KtBrG4GMaTl7+py0jPyW9qvABcdACT3Ll1wWk1bZaKx98z3ZQP3wWP5LVUdH4kdNm92csgawu3k+QyVtUcBJUSxHC1jB7UYncgfqUu0O67W9/2TYfjBIVP8pbJLeaca5Nkr0FNM7HZQkShADZKbdaQFDdXneolrtYY2SdEqWb0Xjh9li+29yg2u0BwzMjhuVG68n1PYgN4mc+YAUWvY6zoHSgSQB1OrO4EkzmqPyTWkMXjg9sYq3kaNQ0nODWnNhIJJb8LeMH6KVZrxDshjPEkQPBU21VF7WMLiw1KRxZSZbBxN4tkfJM3XtZTq0wKNFzZiZAGfPis0sbj2jaskZdPZqhVC1ViaBSZAywt+SwdkxmcQg8E8bTWZXa1pcGvYSHYuq0t3OHPcU34r/KjL8pPjZvULMG2WpjZJxZT1YJ8IlQ2bR1pcC5zIiJaM57RquhRz+Rs0LHnaapMYj4D7JB2jq/EfAIoLNmhYv+Yavxu8kn+YKse27xRQWbZELCO2hq/GfFNVL9qH3z2yUUFm8qVMjmJjj9Fmb3tgxDFBJGToHgVla15kODnPfk4E4TGW/Lerh970q4eGkwWn8TDIDuBbuPMLJ8m0kbvhU2y8ue95hj+wdvCVdFywF31OrDycQ3/IpVqtVRpye+DzOSnBl5aYfKw8XyRtatsIMBspIvWNWuCwvrtQ++fEpLbXUOWM6ganKeKa4TvTMinH0bbaG1RQgavy7tSs3cF0j1moAMsLXxuOKR8wrW9n4yRuYAO8RP75KTcNm/FdU/8AWG/8sQWaUec9nUg/HiLiy2YMHEnU7yVEtL/8QwcWu8s1YAqpvmpgLXj3XNn9Ljhd806WkZce5f6WYCUF5KFdCWKlepKFIGLG0lM+y4eK8xMdnUeHfl93+6gW6yU6jTLGzGR0cOwhY2w2GqbWaT6juj6paB7RBmZdyhZZ4JLdmnFmjJ1VHRqN40g8sBAAaHDxIMeSYvm1tw03CIbVYQZyknCPmrS7LrpU2jCxoy1iSe0nNSujYARhZEzGER35LTjy8YpMRkwcpNplZb7ppWgThBdkCYGKAZieEwY5KJZ9naQEtaGO5DKRkctytq1HPEzquHgeRH1S6Des4cc+9aITUkZcsHjZAbdj9xb25nyU6zXcffIPIBPkEfZe+stG+OM7u1TGMY/1SQuUpS/s2xVRsRG5ENeHNeMQmCDpoD3apeoyM81UiX1Xt93GSeeTQB5KaIujP39YugqgAy1zSW55gTEE71Cbale7XXY6pTFRgl1OcuLDrA3kRPisfTryFQsWnrSbfaFEFXJJdUQSSXV02a6jOqqNVroActdqDRJMKguK+KjbXUexwjJrh7pA1+atDZsWb9dw4f3VBYm4LRVa3kY7YVWk1TLxk4u0dPs95Nq4REO/ehUyozJY+hUcIhvDetNdN7dI3C4Q4eY4rBPDw3E6OP5HP8Zf9Ga9NNUaX4jc9SPCRI/fNWVopqG1mFzT+YJuPOmql2Ky/Fadw6NRRbimfeJ81Y3BTimTvmD/AKclX2J/VCsrpcMVQDfDo5xB+iiPY/J00WKq78ZipVB+R3yVmSoltbLXfpPyTJbQiGpJlfYb+BpMJa4nC2cxrESm6+0FT3WtHMy4/RVdi9hvYEpxXOlmn1ZuWGF3RK/jVf4m/wCwL1Q5QqeSftluEPSM7WeYMcOKzlkvGLcCfg85Wjeue3zacFrEfD9V2XtHGx6kjsl0XjjAEq2lYzZG0YgJ7lsA5YbOq0LDvFRLxvQUQ1zmuM5SBPjCfJG9M20ubTcWQXASGnQxu8E7FPjIz58fKJHp7UtI/p1SOIYU4y+aT/crDn0TvsodC+gYlrmHeHMMdzmyCO2FaU7W4CYBGsjgugclkRtuZjwseWkj2HNIPa0RkmritLi6oHsLSHnfMjccuIVl6w46R++aobTbHULUxpb1KrYZE5PaSXh50AggjtKLS7Cm9I01qZNMgZGMjvyz+iwe012ClVD2/wBOoJHAP94cp18VsWWgkSMPmfsufbR7dOc+pZH2cAtePxMZOmbXNBHA+aUssZaTGyxTjtoZa9JfUUelXlKc9SVB7140pBckGooJHX1FlwXet1IjMDLxjNXtSvAWZo1j60+Qcx90Emus9pcAJadP3mplO2EGYgjRVFC0HJS21lUk1t33kKjYPtbx9U9WbIWRp1yCCDBVvZr2kQdVhy4q2ujpYM/LT7NfdNolue/5jVSn27o3sdukh3YQVmrovEY8J35t/Vw/fBXduZipkb4nv1UwlcR04rkaelWDgCNDmOxNWv2XfpPyWf2VvScVN2gPV7d4V9aHZHsPyTU7RmlBwlRkbtH4Y7T80/VKasQgEcCU69cqS2dH7EZoSsSFBBm3Fc12rMWwfp+pXSqhyXM9tnRbG/p+q7hw12dC2Or5Nylb6k6QuZ7GWnqtXSrLU6ozWB9nYe4oeJhJMc0vCkOnkroWyq9WEkdIW56SpNCzFmYeXjfGf1lMWuq3GQ7lB3wd3PRIokTIyHmuhLPGEU2cqPx5yk0uvZYutIwkh2Ldhw5/NRbXSbUGHCQMQcZJxFzcxnw5L2vbG02YnkNA1JVQb86QxRaX8wMu9xyCw5PkTnqKNmP40IO2y3NUNCwW3tNnTUqgHWcC1x44Ywz4lX9e2GnhNYEtJhwZMtHEmM+5F87IUbThcypUbl1Y6zYOcwc/NRhxyjJNkZskJRcUYehaYT/rKtX+ju0B0NfSLfiJc2BzbB8kt2xjGuDXWkF3wsplxnxW7kkYaZRvtCafaFsbP6Nw4Sar29rGz4Aqysvo9oMIcXPqQZwmA08iAJjvUc0TxZzllnqPzDZHYXeQVHXBbausYluhEaTu3L6HpW5tNoBw0hIAbk1vIAgQnq1FlQfiU2PG7E1rh3EhRyJ4nC7NVUtr11e17J2SprQYDxYMB/4ws5eXo4zmhVgfDUE+Dhr4IsKMc2snGWpWVTYW1jRrHdlRufjCpbfYK1AxVpuZ2jI9hGRRYUWQvggCPaBBDt+Wa213Xu2rTa8b/aHB41nv8iuVetdiutmL1LXmnIAeMv1Dh2iQlSgkrRrxZpOSUmbazU8JkGDiLgtTStgfSxabiOB3hYmna4ac8gCe4Zz4Kwu/FBJJAdGXLdPNZnNRVnRnFTj3tEunTgu5uJXlQr0lIFKc1h/syyEYl6nOjHJCtwZOjN1lzHb3K1NP5fqun2kLl/pAH+Iafy/ZdpHBNJsTashmuq2B8tEriGxdsEgHiuy3PVBY3fksORVI62N8oFtKTJSm9kJL25HegDLbVE9LSIME4h3CCfIosV5Q0YtM47B7xVZ6S7YWNs4EhznvAjWIEqDdVoIaXvOIgCG+6OAA3md5UeNydhLNGEaZp7bZ2WoNZUxASHBrTGQ0c/gOStrBd9Om3CwuhsSCZ79FTXWY9oy52bz9OwaK7otJBI3wO7UrSqjpHOk3LbJXqDKjSCO8KJZrufTAYyq1zRoHMOIDgXAx5JL7bieKVM/rcNw4BWLXtpiEcitFJbLptTyZLQzfgdL3chMQp90WRtMQ1uHid883HNWXT5DJU16Wx1K0UTP4dU9GRuD9WHvzHgjsOi2x55r0FBZI5pnpYOfgrURY1baDXtcx7Q5pGYO/goez945OYJwNcACd2UkTvhWFonItE8exUF22d5qVKVP2sZI4BrhMnx1QgNZqmSXA5iRuIVhd12dEwBzi928nSeQ3KXMKwIpzZ36taeY0ns5pTrA5wgtBHAxHgraV5KgkoadwhpJbTpideq3PtyzVRX9HVA1RUFLCZkgPc1oPENBgdi2hK8lQTZkK2yOfVpgCQTLyQSMxkVIFz1h7rT/qC08ryUmWGMuxyzyRlKl3VwP6c8g5v1Kfui5atVs1h0cOIwNIJIGhc8fIK/q1ICLDahB1Oe5RHDCLLrPN9EL+W6fPxQrb15nxBCdUCvkyfs5bbBkuXekAfjM/SfoupWwZFcv28pk1qYHApyMZR3JeHRVBOh1XeNi7UKlGWwYOpK4/dexNSq0HCYO/Qea2+xtjr2FxD2dLSdl1Xddp4gHJwScuO9o1YMyj+L6OnkFMV7RhEmewCSs7X24YMjZbWPzYAR5OKY/mpzv6dCs7LRzMDZ5udEJPCXo1eSHsyHpNvwes0WaYaZdJ/OY7vZUe5rzBaASPbG/kYVzbNnXV6xrVw1z3CIiQ1o0aJ3ZpmnsNQz6pE6gOdHhOS1RhSo52SfKTZai1ho1EnRXHSVXNFOnIEDE7t17lgrZsY/H+FVfTHAy7wkrX2TaJ7WhlVhkAAvaJa6BrAzBS5Y2SpoctV9tsdWnTacifxXbzOXkr+76mN7icyCAOxc2v2uxxc5wqOJnIMP10Wy9H1t6ajjMgthhDhDpaNT2iCluLRbkjVkSexRb1sYq0ywjgRHtAjMObzBEqa1iS9vIq6KsYsNvDqQdqcweThrkllweCf2VDe9lKoA4tDq78OEHMuAJmOOEZ9yshTA07grFSqtdSBqWxoYn5KVst16z6mhwBrstc5afCVGva3Ck0nUxoq3ZO/LQLS0VqbWUq0hhkYsQzbkOOY70NgjoRKQSEnEmqhnRRZeh4tSHFRX2p04cJECZIMEcnCc+SjWu+BSYHVJa3FhJOmeme5Q2TRZYwkueoTqgcMTDI1EFe0bYHdU5FRyJ4kvpEF6YFSDBSsSLIo8qqEbGcUgxnKmhyC5Q9lk6FdMhIxIRRbkzntsPV8VkrFdItVv639OkzEebnOwtb5E9y1F5O6hUbYmjlXfxeG9zWyPNy0LSMvbL1uEbshySsjovHnPvQHosKPSwLxzwE2aybfUU2FCjUSQ9NhyU1yLChTknCErFkm3FTZFDVaxNO5eXZW9VeXASx0YwO+CBxCcISHtnJQ6eg2jZ2au17A9jg5rhII0IT0lYa47zdZauF2dCoQD+Rx9/sO9bRz4WeS4scnZntoLKwVqVoBDarHCM/abPWbHGJzWnxjdos7fF0NrAgz2K9FEwIyiB3RCE7IaIte72OdLjko18WPEKbqcYqVRj29jSC4d4lWfqjd5JKWLI0DRX2QWXS/vluQSq+x2rEzgWksI7ND4QnW11RjESA6EGmHaweRaD8030koZCEDMdtpeFWwvFZpb0LyA5pGTXxujiB4hU9LbzpGzgJ5gEeBW32qsratkqMcJykdrSCD5Ktu+4aYpAEbgSYH1CpKI7GrKy6NvxWeKTqVXFucGgwPzZ6cwryntBTx9GXAP8AhJgnsnVN2e56dIlzGw50AnfCzm311NfZi+OsxzCDv9oDXvUU9GnwpRbNqLaE3WvRjRLnBvaQPmuU0LA4AzUqxw6V+XZnkpNO56eU9bgXGT4lOWJ+znvIvo6H/M1n/wA6n/uCFhf4bT4BeqfF+yvk/RNvN3UMI2L/AKFaf87/AKtSrw9gpnY98Uq44VQfFohX+in2XFodmmDVRaauZUN9ZUsZQ66oklyimsjpMkcg4kkOSmPUVtRKZWRyCiXjXjj8ky2t8glGr9UWRQsORi+qaNRGLNTZFCn0w7I6FWFx3yaZFGqZacqbzu4Mefke5VhcmalXcVWTsskbmtTyT1a0tYwPc4NaBmSYAVFc9+B4wOPXGQJ94fdR9oblfaHUxihjQZZ2nN8bzGSVyrsvwvRIo7Tm0OwWNrnZw6u5sMaBrhBzefJaChZcIzcXu3l2floFT2StToNDGAADJWlG8WlL8ql9mrwuK0hzCAZA11UW0yDKkOtIUC13qGmEPKkg8Lk9D1G2lPm0E6FUlW+hiiBOoy1Ck2a1Fw010URyp6InhcVbJNoJcCHHI69idslYOpzxJ+cAKPUYSE1YmlktIgHMHdO9S57L4Uqr7JzisxthbA1lOl/mPE8mt6xPeYC0hcsHtDX6S0uIMgNLRwymfMlOh2W+RPjBr2MtzIO5w80su6o5FR6L4aE6XfMfJaLOTQ/0nYhN4+xCLJLC1+ye9Yj+Yn2S0vAYXsqBuIDUFrjmO0SFuLRoexV103Yx1ZznNBIGUjn+/FQiSFU2oa9odhqMHBzTPlKg1Nq6e7Gexjvqtm6wMn2R4JD7tYfdblyVeKLc2Yp21A92nVP+mPmUtm0jiMqFXhoO3itkLC3gB3BKFkCOKI5sxovypus9U9w+6Uy+KuX+Hq+Lfute6zidEgUAp4IOTM02+an/AI9X/j90t171J/o1fAfdaP1ccEerhHBByZm/4zUn+hV8B907TvR++jV/2j7rQNpAaL1zBEwjig5MpDe/FlUdrD9El98Ut7o7QR8wrg0wmn2YEKvElSKR160pnGAe3Tmru5dtGmrhqPaQ+Gh0aHQTyKhV7uaZ6o46KK+6m/CP3CXLGpKmMjNxdo2dtucky09x+6Yp0qjPdJ7x909s9epfT6N3tsAE/ENx8IV0WCFh8KTOkszaKV964R12uaOJGXiFWXledMxBE9q0VpYAM1Wik0Z4BAzI39sKOHsYpeisslOo8twtMSHScshwK0lkokASZO9OXdSLmSdDm3sU0UIWiGJJWY8uZt8Rro0oWdOBicpuVuImzGbcVq9A03U3kUXy1wESHajrawRPgswysJnuXUb8ukWmz1KJyxNyPwu1a7uMea4o2wva4seXAtJBE6HRPitaFTk32XRrtAIlJN4N4hRaNgbwUunYhOgV6Yu0I/iTefmhO+rBeKaC0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492896"/>
            <a:ext cx="280831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8" name="Resim 7"/>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1081125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274638"/>
            <a:ext cx="6766520" cy="1143000"/>
          </a:xfrm>
        </p:spPr>
        <p:txBody>
          <a:bodyPr>
            <a:noAutofit/>
          </a:bodyPr>
          <a:lstStyle/>
          <a:p>
            <a:pPr algn="ctr"/>
            <a:r>
              <a:rPr lang="tr-TR" sz="2400" dirty="0" smtClean="0">
                <a:latin typeface="Arial" pitchFamily="34" charset="0"/>
                <a:cs typeface="Arial" pitchFamily="34" charset="0"/>
              </a:rPr>
              <a:t>AŞAĞIDAKİ İFDELER ÇOCUĞA YARDIMI </a:t>
            </a:r>
            <a:r>
              <a:rPr lang="tr-TR" sz="2400" b="1" dirty="0" smtClean="0">
                <a:latin typeface="Arial" pitchFamily="34" charset="0"/>
                <a:cs typeface="Arial" pitchFamily="34" charset="0"/>
              </a:rPr>
              <a:t>olmayacak</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İfadelerdİr</a:t>
            </a:r>
            <a:r>
              <a:rPr lang="tr-TR" sz="2400" dirty="0" smtClean="0">
                <a:latin typeface="Arial" pitchFamily="34" charset="0"/>
                <a:cs typeface="Arial" pitchFamily="34" charset="0"/>
              </a:rPr>
              <a:t>:</a:t>
            </a:r>
            <a:endParaRPr lang="tr-TR" sz="2400" dirty="0">
              <a:latin typeface="Arial" pitchFamily="34" charset="0"/>
              <a:cs typeface="Arial" pitchFamily="34" charset="0"/>
            </a:endParaRPr>
          </a:p>
        </p:txBody>
      </p:sp>
      <p:sp>
        <p:nvSpPr>
          <p:cNvPr id="3" name="İçerik Yer Tutucusu 2"/>
          <p:cNvSpPr>
            <a:spLocks noGrp="1"/>
          </p:cNvSpPr>
          <p:nvPr>
            <p:ph idx="1"/>
          </p:nvPr>
        </p:nvSpPr>
        <p:spPr>
          <a:xfrm>
            <a:off x="827584" y="1772816"/>
            <a:ext cx="7628384" cy="3733800"/>
          </a:xfrm>
        </p:spPr>
        <p:txBody>
          <a:bodyPr>
            <a:normAutofit lnSpcReduction="10000"/>
          </a:bodyPr>
          <a:lstStyle/>
          <a:p>
            <a:pPr lvl="0"/>
            <a:r>
              <a:rPr lang="tr-TR" sz="2400" dirty="0" smtClean="0">
                <a:latin typeface="Arial" pitchFamily="34" charset="0"/>
                <a:cs typeface="Arial" pitchFamily="34" charset="0"/>
              </a:rPr>
              <a:t>“</a:t>
            </a:r>
            <a:r>
              <a:rPr lang="tr-TR" sz="2400" dirty="0">
                <a:latin typeface="Arial" pitchFamily="34" charset="0"/>
                <a:cs typeface="Arial" pitchFamily="34" charset="0"/>
              </a:rPr>
              <a:t>Ne hissettiğini anlıyorum. </a:t>
            </a:r>
            <a:endParaRPr lang="tr-TR" sz="2400" dirty="0" smtClean="0">
              <a:latin typeface="Arial" pitchFamily="34" charset="0"/>
              <a:cs typeface="Arial" pitchFamily="34" charset="0"/>
            </a:endParaRPr>
          </a:p>
          <a:p>
            <a:pPr lvl="0"/>
            <a:endParaRPr lang="tr-TR" sz="2400" dirty="0">
              <a:latin typeface="Arial" pitchFamily="34" charset="0"/>
              <a:cs typeface="Arial" pitchFamily="34" charset="0"/>
            </a:endParaRPr>
          </a:p>
          <a:p>
            <a:pPr lvl="0"/>
            <a:r>
              <a:rPr lang="tr-TR" sz="2400" dirty="0">
                <a:latin typeface="Arial" pitchFamily="34" charset="0"/>
                <a:cs typeface="Arial" pitchFamily="34" charset="0"/>
              </a:rPr>
              <a:t>Bunu kendine yapacak kadar çıldırmış/delirmiş olamazsın</a:t>
            </a:r>
            <a:r>
              <a:rPr lang="tr-TR" sz="2400" dirty="0" smtClean="0">
                <a:latin typeface="Arial" pitchFamily="34" charset="0"/>
                <a:cs typeface="Arial" pitchFamily="34" charset="0"/>
              </a:rPr>
              <a:t>.</a:t>
            </a:r>
          </a:p>
          <a:p>
            <a:pPr lvl="0"/>
            <a:endParaRPr lang="tr-TR" sz="2400" dirty="0">
              <a:latin typeface="Arial" pitchFamily="34" charset="0"/>
              <a:cs typeface="Arial" pitchFamily="34" charset="0"/>
            </a:endParaRPr>
          </a:p>
          <a:p>
            <a:pPr lvl="0"/>
            <a:r>
              <a:rPr lang="tr-TR" sz="2400" dirty="0">
                <a:latin typeface="Arial" pitchFamily="34" charset="0"/>
                <a:cs typeface="Arial" pitchFamily="34" charset="0"/>
              </a:rPr>
              <a:t>Bunu bana kendimi suçlu hissettirmek için yapıyorsun</a:t>
            </a:r>
            <a:r>
              <a:rPr lang="tr-TR" sz="2400" dirty="0" smtClean="0">
                <a:latin typeface="Arial" pitchFamily="34" charset="0"/>
                <a:cs typeface="Arial" pitchFamily="34" charset="0"/>
              </a:rPr>
              <a:t>.</a:t>
            </a:r>
          </a:p>
          <a:p>
            <a:pPr marL="68580" lvl="0" indent="0">
              <a:buNone/>
            </a:pPr>
            <a:endParaRPr lang="tr-TR" sz="2400" dirty="0" smtClean="0">
              <a:latin typeface="Arial" pitchFamily="34" charset="0"/>
              <a:cs typeface="Arial" pitchFamily="34" charset="0"/>
            </a:endParaRPr>
          </a:p>
          <a:p>
            <a:pPr lvl="0"/>
            <a:r>
              <a:rPr lang="tr-TR" sz="2400" dirty="0" smtClean="0">
                <a:latin typeface="Arial" pitchFamily="34" charset="0"/>
                <a:cs typeface="Arial" pitchFamily="34" charset="0"/>
              </a:rPr>
              <a:t>Bunu bana nasıl yaptın?</a:t>
            </a:r>
          </a:p>
          <a:p>
            <a:pPr marL="68580" lvl="0" indent="0">
              <a:buNone/>
            </a:pPr>
            <a:endParaRPr lang="tr-TR" sz="2400" dirty="0">
              <a:latin typeface="Arial" pitchFamily="34" charset="0"/>
              <a:cs typeface="Arial" pitchFamily="34" charset="0"/>
            </a:endParaRPr>
          </a:p>
          <a:p>
            <a:endParaRPr lang="tr-TR" sz="24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927098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052736"/>
            <a:ext cx="7772400" cy="3484983"/>
          </a:xfrm>
        </p:spPr>
        <p:txBody>
          <a:bodyPr>
            <a:noAutofit/>
          </a:bodyPr>
          <a:lstStyle/>
          <a:p>
            <a:endParaRPr lang="tr-TR" sz="3000" dirty="0" smtClean="0">
              <a:latin typeface="Arial" pitchFamily="34" charset="0"/>
              <a:cs typeface="Arial" pitchFamily="34" charset="0"/>
            </a:endParaRPr>
          </a:p>
          <a:p>
            <a:pPr marL="468630" lvl="1" indent="0">
              <a:buNone/>
            </a:pPr>
            <a:endParaRPr lang="tr-TR" sz="2600" dirty="0" smtClean="0">
              <a:latin typeface="Arial" pitchFamily="34" charset="0"/>
              <a:cs typeface="Arial" pitchFamily="34" charset="0"/>
            </a:endParaRPr>
          </a:p>
          <a:p>
            <a:pPr marL="468630" lvl="1" indent="0">
              <a:buNone/>
            </a:pPr>
            <a:endParaRPr lang="tr-TR" sz="2600" dirty="0">
              <a:latin typeface="Arial" pitchFamily="34" charset="0"/>
              <a:cs typeface="Arial" pitchFamily="34" charset="0"/>
            </a:endParaRPr>
          </a:p>
          <a:p>
            <a:pPr marL="468630" lvl="1" indent="0">
              <a:buNone/>
            </a:pPr>
            <a:endParaRPr lang="tr-TR" sz="2600" dirty="0" smtClean="0">
              <a:latin typeface="Arial" pitchFamily="34" charset="0"/>
              <a:cs typeface="Arial" pitchFamily="34" charset="0"/>
            </a:endParaRPr>
          </a:p>
          <a:p>
            <a:pPr marL="468630" lvl="1" indent="0" algn="ctr">
              <a:buNone/>
            </a:pPr>
            <a:r>
              <a:rPr lang="tr-TR" sz="2600" dirty="0" smtClean="0">
                <a:latin typeface="Arial" pitchFamily="34" charset="0"/>
                <a:cs typeface="Arial" pitchFamily="34" charset="0"/>
              </a:rPr>
              <a:t>Çocuğunuzla </a:t>
            </a:r>
            <a:r>
              <a:rPr lang="tr-TR" sz="2600" dirty="0">
                <a:latin typeface="Arial" pitchFamily="34" charset="0"/>
                <a:cs typeface="Arial" pitchFamily="34" charset="0"/>
              </a:rPr>
              <a:t>güç mücadelesine </a:t>
            </a:r>
            <a:r>
              <a:rPr lang="tr-TR" sz="2600" dirty="0" smtClean="0">
                <a:latin typeface="Arial" pitchFamily="34" charset="0"/>
                <a:cs typeface="Arial" pitchFamily="34" charset="0"/>
              </a:rPr>
              <a:t>girmeyin.</a:t>
            </a:r>
          </a:p>
          <a:p>
            <a:pPr marL="468630" lvl="1" indent="0">
              <a:buNone/>
            </a:pPr>
            <a:endParaRPr lang="tr-TR" sz="2600" dirty="0" smtClean="0">
              <a:latin typeface="Arial" pitchFamily="34" charset="0"/>
              <a:cs typeface="Arial" pitchFamily="34" charset="0"/>
            </a:endParaRPr>
          </a:p>
          <a:p>
            <a:pPr marL="468630" lvl="1" indent="0">
              <a:buNone/>
            </a:pPr>
            <a:endParaRPr lang="tr-TR" sz="2600" dirty="0">
              <a:latin typeface="Arial" pitchFamily="34" charset="0"/>
              <a:cs typeface="Arial" pitchFamily="34" charset="0"/>
            </a:endParaRPr>
          </a:p>
          <a:p>
            <a:endParaRPr lang="tr-TR" sz="3000" dirty="0">
              <a:latin typeface="Arial" pitchFamily="34" charset="0"/>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92696"/>
            <a:ext cx="2209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738440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692696"/>
            <a:ext cx="7772400" cy="4281265"/>
          </a:xfrm>
        </p:spPr>
        <p:txBody>
          <a:bodyPr>
            <a:noAutofit/>
          </a:bodyPr>
          <a:lstStyle/>
          <a:p>
            <a:pPr marL="68580" indent="0" algn="ctr">
              <a:buNone/>
            </a:pPr>
            <a:r>
              <a:rPr lang="tr-TR" sz="2400" dirty="0" smtClean="0">
                <a:latin typeface="Arial" pitchFamily="34" charset="0"/>
                <a:cs typeface="Arial" pitchFamily="34" charset="0"/>
              </a:rPr>
              <a:t>Çocuğu kendini yaralayan bir anne şunları dile getirmiştir: </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«Kafanızın </a:t>
            </a:r>
            <a:r>
              <a:rPr lang="tr-TR" sz="2400" dirty="0">
                <a:latin typeface="Arial" pitchFamily="34" charset="0"/>
                <a:cs typeface="Arial" pitchFamily="34" charset="0"/>
              </a:rPr>
              <a:t>bir yerinde bir ses size hayal kırıklığıyla ‘durdur şunu’ diyor. Bu çok zor, bence bu durumla ilgili ya da buna neden olan şeyler konusunda daha çok şey bilmek bu sesi bastırıyor …. Fakat unutmayın ki kendi çocuğunuz bile olsa birinin davranışlarını kontrol edemezsiniz ve bunu yapmaya çalışmak durumu daha iyi hale getirmiyor</a:t>
            </a:r>
            <a:r>
              <a:rPr lang="tr-TR" sz="2400" dirty="0" smtClean="0">
                <a:latin typeface="Arial" pitchFamily="34" charset="0"/>
                <a:cs typeface="Arial" pitchFamily="34" charset="0"/>
              </a:rPr>
              <a:t>.»</a:t>
            </a:r>
            <a:endParaRPr lang="tr-TR" sz="2400" dirty="0">
              <a:latin typeface="Arial" pitchFamily="34" charset="0"/>
              <a:cs typeface="Arial" pitchFamily="34" charset="0"/>
            </a:endParaRPr>
          </a:p>
          <a:p>
            <a:endParaRPr lang="tr-TR" sz="24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254537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124744"/>
            <a:ext cx="7772400" cy="4176464"/>
          </a:xfrm>
        </p:spPr>
        <p:txBody>
          <a:bodyPr>
            <a:noAutofit/>
          </a:bodyPr>
          <a:lstStyle/>
          <a:p>
            <a:r>
              <a:rPr lang="tr-TR" sz="2400" dirty="0" smtClean="0">
                <a:latin typeface="Arial" pitchFamily="34" charset="0"/>
                <a:cs typeface="Arial" pitchFamily="34" charset="0"/>
              </a:rPr>
              <a:t>Çocuğunuzu ciddiye alın.</a:t>
            </a:r>
          </a:p>
          <a:p>
            <a:endParaRPr lang="tr-TR" sz="2400" dirty="0">
              <a:latin typeface="Arial" pitchFamily="34" charset="0"/>
              <a:cs typeface="Arial" pitchFamily="34" charset="0"/>
            </a:endParaRPr>
          </a:p>
          <a:p>
            <a:pPr marL="68580" indent="0">
              <a:buNone/>
            </a:pPr>
            <a:r>
              <a:rPr lang="tr-TR" sz="2400" dirty="0" smtClean="0">
                <a:latin typeface="Arial" pitchFamily="34" charset="0"/>
                <a:cs typeface="Arial" pitchFamily="34" charset="0"/>
              </a:rPr>
              <a:t>Kendisini </a:t>
            </a:r>
            <a:r>
              <a:rPr lang="tr-TR" sz="2400" dirty="0">
                <a:latin typeface="Arial" pitchFamily="34" charset="0"/>
                <a:cs typeface="Arial" pitchFamily="34" charset="0"/>
              </a:rPr>
              <a:t>yaralayan bir gencin ailesiyle yaptığı konuşmaya ilişkin ifadesi şu şekildedir: </a:t>
            </a:r>
            <a:endParaRPr lang="tr-TR" sz="2400" dirty="0" smtClean="0">
              <a:latin typeface="Arial" pitchFamily="34" charset="0"/>
              <a:cs typeface="Arial" pitchFamily="34" charset="0"/>
            </a:endParaRPr>
          </a:p>
          <a:p>
            <a:pPr marL="68580" indent="0">
              <a:buNone/>
            </a:pPr>
            <a:endParaRPr lang="tr-TR" sz="2400" dirty="0" smtClean="0">
              <a:latin typeface="Arial" pitchFamily="34" charset="0"/>
              <a:cs typeface="Arial" pitchFamily="34" charset="0"/>
            </a:endParaRPr>
          </a:p>
          <a:p>
            <a:pPr marL="68580" indent="0">
              <a:buNone/>
            </a:pPr>
            <a:r>
              <a:rPr lang="tr-TR" sz="2400" dirty="0" smtClean="0">
                <a:latin typeface="Arial" pitchFamily="34" charset="0"/>
                <a:cs typeface="Arial" pitchFamily="34" charset="0"/>
              </a:rPr>
              <a:t>“</a:t>
            </a:r>
            <a:r>
              <a:rPr lang="tr-TR" sz="2400" dirty="0">
                <a:latin typeface="Arial" pitchFamily="34" charset="0"/>
                <a:cs typeface="Arial" pitchFamily="34" charset="0"/>
              </a:rPr>
              <a:t>Annem ve babam çılgına döndü ve bunu tekrar yapmamam için bana söz verdirttiler. Onlara sadece kendilerini iyi hissetsinler diye ‘tamam’ dedim.  Bu onlar için yeterliydi. Fakat beni ciddiye almadıkları ve yardım almamı sağlamadıkları için çok incindim.”</a:t>
            </a:r>
          </a:p>
          <a:p>
            <a:endParaRPr lang="tr-TR" sz="2400" dirty="0">
              <a:latin typeface="Arial" pitchFamily="34" charset="0"/>
              <a:cs typeface="Arial"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49086"/>
            <a:ext cx="3240360" cy="163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305777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274638"/>
            <a:ext cx="7126560" cy="994122"/>
          </a:xfrm>
        </p:spPr>
        <p:txBody>
          <a:bodyPr>
            <a:noAutofit/>
          </a:bodyPr>
          <a:lstStyle/>
          <a:p>
            <a:pPr algn="ctr"/>
            <a:r>
              <a:rPr lang="tr-TR" sz="3000" dirty="0" smtClean="0">
                <a:latin typeface="Arial" pitchFamily="34" charset="0"/>
                <a:cs typeface="Arial" pitchFamily="34" charset="0"/>
              </a:rPr>
              <a:t/>
            </a:r>
            <a:br>
              <a:rPr lang="tr-TR" sz="3000" dirty="0" smtClean="0">
                <a:latin typeface="Arial" pitchFamily="34" charset="0"/>
                <a:cs typeface="Arial" pitchFamily="34" charset="0"/>
              </a:rPr>
            </a:br>
            <a:r>
              <a:rPr lang="tr-TR" sz="3000" dirty="0" smtClean="0">
                <a:latin typeface="Arial" pitchFamily="34" charset="0"/>
                <a:cs typeface="Arial" pitchFamily="34" charset="0"/>
              </a:rPr>
              <a:t>ÇOCUĞUMLA NASIL </a:t>
            </a:r>
            <a:r>
              <a:rPr lang="tr-TR" sz="3000" dirty="0">
                <a:latin typeface="Arial" pitchFamily="34" charset="0"/>
                <a:cs typeface="Arial" pitchFamily="34" charset="0"/>
              </a:rPr>
              <a:t>KONUŞMALIYIM?</a:t>
            </a:r>
            <a:br>
              <a:rPr lang="tr-TR" sz="3000" dirty="0">
                <a:latin typeface="Arial" pitchFamily="34" charset="0"/>
                <a:cs typeface="Arial" pitchFamily="34" charset="0"/>
              </a:rPr>
            </a:br>
            <a:endParaRPr lang="tr-TR" sz="3000" dirty="0">
              <a:latin typeface="Arial" pitchFamily="34" charset="0"/>
              <a:cs typeface="Arial" pitchFamily="34" charset="0"/>
            </a:endParaRPr>
          </a:p>
        </p:txBody>
      </p:sp>
      <p:sp>
        <p:nvSpPr>
          <p:cNvPr id="3" name="İçerik Yer Tutucusu 2"/>
          <p:cNvSpPr>
            <a:spLocks noGrp="1"/>
          </p:cNvSpPr>
          <p:nvPr>
            <p:ph idx="1"/>
          </p:nvPr>
        </p:nvSpPr>
        <p:spPr>
          <a:xfrm>
            <a:off x="395536" y="1484784"/>
            <a:ext cx="8352928" cy="3989039"/>
          </a:xfrm>
        </p:spPr>
        <p:txBody>
          <a:bodyPr>
            <a:noAutofit/>
          </a:bodyPr>
          <a:lstStyle/>
          <a:p>
            <a:r>
              <a:rPr lang="tr-TR" sz="2400" dirty="0" smtClean="0">
                <a:latin typeface="Arial" pitchFamily="34" charset="0"/>
                <a:cs typeface="Arial" pitchFamily="34" charset="0"/>
              </a:rPr>
              <a:t>Çocuğunuzun </a:t>
            </a:r>
            <a:r>
              <a:rPr lang="tr-TR" sz="2400" dirty="0">
                <a:latin typeface="Arial" pitchFamily="34" charset="0"/>
                <a:cs typeface="Arial" pitchFamily="34" charset="0"/>
              </a:rPr>
              <a:t>bu davranışını görmezden gelmeyin ya da onu yok saymayın.  </a:t>
            </a:r>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a:p>
            <a:pPr lvl="0"/>
            <a:r>
              <a:rPr lang="tr-TR" sz="2400" dirty="0">
                <a:latin typeface="Arial" pitchFamily="34" charset="0"/>
                <a:cs typeface="Arial" pitchFamily="34" charset="0"/>
              </a:rPr>
              <a:t>Yapıcı </a:t>
            </a:r>
            <a:r>
              <a:rPr lang="tr-TR" sz="2400" dirty="0" smtClean="0">
                <a:latin typeface="Arial" pitchFamily="34" charset="0"/>
                <a:cs typeface="Arial" pitchFamily="34" charset="0"/>
              </a:rPr>
              <a:t>olmaya çalışın. </a:t>
            </a:r>
          </a:p>
          <a:p>
            <a:pPr lvl="0"/>
            <a:endParaRPr lang="tr-TR" sz="2400" dirty="0">
              <a:latin typeface="Arial" pitchFamily="34" charset="0"/>
              <a:cs typeface="Arial" pitchFamily="34" charset="0"/>
            </a:endParaRPr>
          </a:p>
          <a:p>
            <a:pPr lvl="0"/>
            <a:r>
              <a:rPr lang="tr-TR" sz="2400" dirty="0">
                <a:latin typeface="Arial" pitchFamily="34" charset="0"/>
                <a:cs typeface="Arial" pitchFamily="34" charset="0"/>
              </a:rPr>
              <a:t>Çocukla konuşurken göz iletişimi </a:t>
            </a:r>
            <a:r>
              <a:rPr lang="tr-TR" sz="2400" dirty="0" smtClean="0">
                <a:latin typeface="Arial" pitchFamily="34" charset="0"/>
                <a:cs typeface="Arial" pitchFamily="34" charset="0"/>
              </a:rPr>
              <a:t>kurun.</a:t>
            </a:r>
          </a:p>
          <a:p>
            <a:pPr lvl="0"/>
            <a:endParaRPr lang="tr-TR" sz="2400" dirty="0" smtClean="0">
              <a:latin typeface="Arial" pitchFamily="34" charset="0"/>
              <a:cs typeface="Arial" pitchFamily="34" charset="0"/>
            </a:endParaRPr>
          </a:p>
          <a:p>
            <a:pPr lvl="0"/>
            <a:r>
              <a:rPr lang="tr-TR" sz="2400" dirty="0" smtClean="0">
                <a:latin typeface="Arial" pitchFamily="34" charset="0"/>
                <a:cs typeface="Arial" pitchFamily="34" charset="0"/>
              </a:rPr>
              <a:t> Düşüncenizi </a:t>
            </a:r>
            <a:r>
              <a:rPr lang="tr-TR" sz="2400" dirty="0">
                <a:latin typeface="Arial" pitchFamily="34" charset="0"/>
                <a:cs typeface="Arial" pitchFamily="34" charset="0"/>
              </a:rPr>
              <a:t>söylemeden önce saygıyla çocuğu dinleyin.</a:t>
            </a:r>
          </a:p>
          <a:p>
            <a:endParaRPr lang="tr-TR" sz="24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3697309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000" dirty="0" err="1" smtClean="0">
                <a:latin typeface="Arial" panose="020B0604020202020204" pitchFamily="34" charset="0"/>
                <a:cs typeface="Arial" panose="020B0604020202020204" pitchFamily="34" charset="0"/>
              </a:rPr>
              <a:t>Kendİne</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zarar verme </a:t>
            </a:r>
            <a:r>
              <a:rPr lang="tr-TR" sz="2000" dirty="0" err="1" smtClean="0">
                <a:latin typeface="Arial" panose="020B0604020202020204" pitchFamily="34" charset="0"/>
                <a:cs typeface="Arial" panose="020B0604020202020204" pitchFamily="34" charset="0"/>
              </a:rPr>
              <a:t>davranIşInI</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tanImlamak</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İçİn</a:t>
            </a:r>
            <a:r>
              <a:rPr lang="tr-TR" sz="2000" dirty="0" smtClean="0">
                <a:latin typeface="Arial" panose="020B0604020202020204" pitchFamily="34" charset="0"/>
                <a:cs typeface="Arial" panose="020B0604020202020204" pitchFamily="34" charset="0"/>
              </a:rPr>
              <a:t> KULLANILAN ÖLÇÜTLER</a:t>
            </a:r>
            <a:endParaRPr lang="tr-TR" sz="20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a:t>Davranışın sürekli tekrarlanması (kronik kendine zarar verme davranışı</a:t>
            </a:r>
            <a:r>
              <a:rPr lang="tr-TR" dirty="0" smtClean="0"/>
              <a:t>),</a:t>
            </a:r>
          </a:p>
          <a:p>
            <a:endParaRPr lang="tr-TR" dirty="0"/>
          </a:p>
          <a:p>
            <a:r>
              <a:rPr lang="tr-TR" dirty="0" smtClean="0"/>
              <a:t>Kişinin </a:t>
            </a:r>
            <a:r>
              <a:rPr lang="tr-TR" dirty="0"/>
              <a:t>kendine zarar vermeden önce gerilim duygusuna sahip olması</a:t>
            </a:r>
            <a:r>
              <a:rPr lang="tr-TR" dirty="0" smtClean="0"/>
              <a:t>,</a:t>
            </a:r>
          </a:p>
          <a:p>
            <a:endParaRPr lang="tr-TR" dirty="0"/>
          </a:p>
          <a:p>
            <a:r>
              <a:rPr lang="tr-TR" dirty="0" smtClean="0"/>
              <a:t>Fiziksel </a:t>
            </a:r>
            <a:r>
              <a:rPr lang="tr-TR" dirty="0"/>
              <a:t>acıyla beraber rahatlama, zevk alma veya hoşuna gitme duygusunun yaşanması</a:t>
            </a:r>
            <a:r>
              <a:rPr lang="tr-TR" dirty="0" smtClean="0"/>
              <a:t>,</a:t>
            </a:r>
          </a:p>
          <a:p>
            <a:endParaRPr lang="tr-TR" dirty="0"/>
          </a:p>
          <a:p>
            <a:r>
              <a:rPr lang="tr-TR" dirty="0" smtClean="0"/>
              <a:t>Utanma </a:t>
            </a:r>
            <a:r>
              <a:rPr lang="tr-TR" dirty="0"/>
              <a:t>ve sosyal olarak damgalanma korkusu karşısında kendine zarar vermenin izlerini ya da kanı gizlemeye </a:t>
            </a:r>
            <a:r>
              <a:rPr lang="tr-TR" dirty="0" smtClean="0"/>
              <a:t>çalışma.</a:t>
            </a:r>
            <a:endParaRPr lang="tr-TR" dirty="0"/>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0" y="87139"/>
            <a:ext cx="1198240" cy="1158559"/>
          </a:xfrm>
          <a:prstGeom prst="rect">
            <a:avLst/>
          </a:prstGeom>
        </p:spPr>
      </p:pic>
    </p:spTree>
    <p:extLst>
      <p:ext uri="{BB962C8B-B14F-4D97-AF65-F5344CB8AC3E}">
        <p14:creationId xmlns:p14="http://schemas.microsoft.com/office/powerpoint/2010/main" val="177012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836712"/>
            <a:ext cx="7772400" cy="4497289"/>
          </a:xfrm>
        </p:spPr>
        <p:txBody>
          <a:bodyPr>
            <a:normAutofit/>
          </a:bodyPr>
          <a:lstStyle/>
          <a:p>
            <a:pPr lvl="0"/>
            <a:endParaRPr lang="tr-TR" sz="2400" dirty="0" smtClean="0"/>
          </a:p>
          <a:p>
            <a:pPr lvl="0"/>
            <a:r>
              <a:rPr lang="tr-TR" sz="2400" dirty="0" smtClean="0"/>
              <a:t>Sakin </a:t>
            </a:r>
            <a:r>
              <a:rPr lang="tr-TR" sz="2400" dirty="0"/>
              <a:t>ve şefkatli bir ses tonuyla konuşun</a:t>
            </a:r>
            <a:r>
              <a:rPr lang="tr-TR" sz="2400" dirty="0" smtClean="0"/>
              <a:t>. </a:t>
            </a:r>
          </a:p>
          <a:p>
            <a:pPr marL="68580" lvl="0" indent="0">
              <a:buNone/>
            </a:pPr>
            <a:endParaRPr lang="tr-TR" sz="2400" dirty="0"/>
          </a:p>
          <a:p>
            <a:pPr lvl="0"/>
            <a:r>
              <a:rPr lang="tr-TR" sz="2400" dirty="0"/>
              <a:t>Ergen olduğunuz yıllarda duygusal bir sorunla karşılaştığında size yardımcı olan şeyleri </a:t>
            </a:r>
            <a:r>
              <a:rPr lang="tr-TR" sz="2400" dirty="0" smtClean="0"/>
              <a:t>düşünün.</a:t>
            </a:r>
          </a:p>
          <a:p>
            <a:pPr lvl="0"/>
            <a:endParaRPr lang="tr-TR" sz="2400" dirty="0"/>
          </a:p>
          <a:p>
            <a:pPr lvl="0"/>
            <a:r>
              <a:rPr lang="tr-TR" sz="2400" dirty="0"/>
              <a:t>Çocuğunuz konuşmak istemezse onu zorlamayın. </a:t>
            </a:r>
            <a:endParaRPr lang="tr-TR" sz="2400" dirty="0" smtClean="0"/>
          </a:p>
          <a:p>
            <a:pPr lvl="0"/>
            <a:endParaRPr lang="tr-TR" sz="2400" dirty="0"/>
          </a:p>
          <a:p>
            <a:pPr lvl="0"/>
            <a:r>
              <a:rPr lang="tr-TR" sz="2400" dirty="0" smtClean="0"/>
              <a:t>Çocuğunuzdan </a:t>
            </a:r>
            <a:r>
              <a:rPr lang="tr-TR" sz="2400" dirty="0"/>
              <a:t>kendisine zarar veren eşyaları almayın. </a:t>
            </a:r>
          </a:p>
          <a:p>
            <a:endParaRPr lang="tr-TR" sz="2400" dirty="0"/>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3263603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274638"/>
            <a:ext cx="6622504" cy="922114"/>
          </a:xfrm>
        </p:spPr>
        <p:txBody>
          <a:bodyPr>
            <a:noAutofit/>
          </a:bodyPr>
          <a:lstStyle/>
          <a:p>
            <a:pPr algn="ctr"/>
            <a:r>
              <a:rPr lang="tr-TR" sz="3000" dirty="0" smtClean="0">
                <a:latin typeface="Arial" pitchFamily="34" charset="0"/>
                <a:cs typeface="Arial" pitchFamily="34" charset="0"/>
              </a:rPr>
              <a:t/>
            </a:r>
            <a:br>
              <a:rPr lang="tr-TR" sz="3000" dirty="0" smtClean="0">
                <a:latin typeface="Arial" pitchFamily="34" charset="0"/>
                <a:cs typeface="Arial" pitchFamily="34" charset="0"/>
              </a:rPr>
            </a:br>
            <a:r>
              <a:rPr lang="tr-TR" sz="3000" dirty="0" smtClean="0">
                <a:latin typeface="Arial" pitchFamily="34" charset="0"/>
                <a:cs typeface="Arial" pitchFamily="34" charset="0"/>
              </a:rPr>
              <a:t/>
            </a:r>
            <a:br>
              <a:rPr lang="tr-TR" sz="3000" dirty="0" smtClean="0">
                <a:latin typeface="Arial" pitchFamily="34" charset="0"/>
                <a:cs typeface="Arial" pitchFamily="34" charset="0"/>
              </a:rPr>
            </a:br>
            <a:r>
              <a:rPr lang="tr-TR" sz="3000" dirty="0" smtClean="0">
                <a:latin typeface="Arial" pitchFamily="34" charset="0"/>
                <a:cs typeface="Arial" pitchFamily="34" charset="0"/>
              </a:rPr>
              <a:t>ÇOCUĞUMLA </a:t>
            </a:r>
            <a:r>
              <a:rPr lang="tr-TR" sz="3000" dirty="0">
                <a:latin typeface="Arial" pitchFamily="34" charset="0"/>
                <a:cs typeface="Arial" pitchFamily="34" charset="0"/>
              </a:rPr>
              <a:t>KONUŞURKEN NE TÜR SORULAR SORABİLİRİM?</a:t>
            </a:r>
            <a:br>
              <a:rPr lang="tr-TR" sz="3000" dirty="0">
                <a:latin typeface="Arial" pitchFamily="34" charset="0"/>
                <a:cs typeface="Arial" pitchFamily="34" charset="0"/>
              </a:rPr>
            </a:br>
            <a:r>
              <a:rPr lang="tr-TR" sz="3000" dirty="0" smtClean="0">
                <a:latin typeface="Arial" pitchFamily="34" charset="0"/>
                <a:cs typeface="Arial" pitchFamily="34" charset="0"/>
              </a:rPr>
              <a:t/>
            </a:r>
            <a:br>
              <a:rPr lang="tr-TR" sz="3000" dirty="0" smtClean="0">
                <a:latin typeface="Arial" pitchFamily="34" charset="0"/>
                <a:cs typeface="Arial" pitchFamily="34" charset="0"/>
              </a:rPr>
            </a:br>
            <a:endParaRPr lang="tr-TR" sz="3000" dirty="0">
              <a:latin typeface="Arial" pitchFamily="34" charset="0"/>
              <a:cs typeface="Arial" pitchFamily="34" charset="0"/>
            </a:endParaRPr>
          </a:p>
        </p:txBody>
      </p:sp>
      <p:sp>
        <p:nvSpPr>
          <p:cNvPr id="3" name="İçerik Yer Tutucusu 2"/>
          <p:cNvSpPr>
            <a:spLocks noGrp="1"/>
          </p:cNvSpPr>
          <p:nvPr>
            <p:ph idx="1"/>
          </p:nvPr>
        </p:nvSpPr>
        <p:spPr>
          <a:xfrm>
            <a:off x="251520" y="2132856"/>
            <a:ext cx="8496944" cy="2736304"/>
          </a:xfrm>
        </p:spPr>
        <p:txBody>
          <a:bodyPr>
            <a:normAutofit/>
          </a:bodyPr>
          <a:lstStyle/>
          <a:p>
            <a:pPr marL="68580" indent="0" algn="just">
              <a:buNone/>
            </a:pPr>
            <a:r>
              <a:rPr lang="tr-TR" sz="2600" dirty="0" smtClean="0">
                <a:latin typeface="Arial" pitchFamily="34" charset="0"/>
                <a:cs typeface="Arial" pitchFamily="34" charset="0"/>
              </a:rPr>
              <a:t>	Çocuğunuza </a:t>
            </a:r>
            <a:r>
              <a:rPr lang="tr-TR" sz="2600" dirty="0">
                <a:latin typeface="Arial" pitchFamily="34" charset="0"/>
                <a:cs typeface="Arial" pitchFamily="34" charset="0"/>
              </a:rPr>
              <a:t>direkt sorular sormanız onu korkutabilir ve saldırıya uğramış gibi hissettirebilir. Çocuğunuza yardım etmenin en yapıcı yolu öncelikle problemi ve yardıma ihtiyacı olduğunu kabullenmektir. Aşağıda söyleyebileceğiniz bazı ifadeler yer almaktadır</a:t>
            </a:r>
            <a:r>
              <a:rPr lang="tr-TR" sz="2600" dirty="0" smtClean="0">
                <a:latin typeface="Arial" pitchFamily="34" charset="0"/>
                <a:cs typeface="Arial" pitchFamily="34" charset="0"/>
              </a:rPr>
              <a:t>:</a:t>
            </a:r>
          </a:p>
          <a:p>
            <a:pPr marL="68580" indent="0" algn="just">
              <a:buNone/>
            </a:pPr>
            <a:endParaRPr lang="tr-TR" sz="2600" dirty="0" smtClean="0">
              <a:latin typeface="Arial" pitchFamily="34" charset="0"/>
              <a:cs typeface="Arial" pitchFamily="34" charset="0"/>
            </a:endParaRPr>
          </a:p>
          <a:p>
            <a:pPr algn="just"/>
            <a:endParaRPr lang="tr-TR" sz="26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4132321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836712"/>
            <a:ext cx="7776864" cy="4752528"/>
          </a:xfrm>
        </p:spPr>
        <p:txBody>
          <a:bodyPr>
            <a:normAutofit fontScale="77500" lnSpcReduction="20000"/>
          </a:bodyPr>
          <a:lstStyle/>
          <a:p>
            <a:pPr marL="68580" lvl="0" indent="0">
              <a:buNone/>
            </a:pPr>
            <a:r>
              <a:rPr lang="tr-TR" dirty="0" smtClean="0">
                <a:latin typeface="Arial" panose="020B0604020202020204" pitchFamily="34" charset="0"/>
                <a:cs typeface="Arial" pitchFamily="34" charset="0"/>
              </a:rPr>
              <a:t>                               Çocuğunuz konuşmak istemiyorsa:</a:t>
            </a:r>
          </a:p>
          <a:p>
            <a:r>
              <a:rPr lang="tr-TR" dirty="0">
                <a:latin typeface="Arial" pitchFamily="34" charset="0"/>
                <a:cs typeface="Arial" pitchFamily="34" charset="0"/>
              </a:rPr>
              <a:t>Eğer benimle şu anda konuşmak istemiyorsan bunu anlarım. Sadece ne zaman konuşmak istersen burada olduğumu bilmeni isterim.  Bunun için sana gelip sormamı mı istersin yoksa kendin mi gelmek istersin?</a:t>
            </a:r>
          </a:p>
          <a:p>
            <a:pPr marL="68580" lvl="0" indent="0">
              <a:buNone/>
            </a:pPr>
            <a:r>
              <a:rPr lang="tr-TR" dirty="0" smtClean="0">
                <a:latin typeface="Arial" pitchFamily="34" charset="0"/>
                <a:cs typeface="Arial" pitchFamily="34" charset="0"/>
              </a:rPr>
              <a:t>Şayet konuşmaya hazırsa:</a:t>
            </a:r>
          </a:p>
          <a:p>
            <a:r>
              <a:rPr lang="tr-TR" dirty="0" smtClean="0">
                <a:latin typeface="Arial" pitchFamily="34" charset="0"/>
                <a:cs typeface="Arial" pitchFamily="34" charset="0"/>
              </a:rPr>
              <a:t>Kendine </a:t>
            </a:r>
            <a:r>
              <a:rPr lang="tr-TR" dirty="0">
                <a:latin typeface="Arial" pitchFamily="34" charset="0"/>
                <a:cs typeface="Arial" pitchFamily="34" charset="0"/>
              </a:rPr>
              <a:t>zarar verme davranışına neden olan duygularını, düşüncelerini öğrenmeye ve anlamaya çalışın. Bunu doğrudan sormak zor gelebilir. Örneğin seni sıkan, üzen bir şey mi oldu? gibi ifadeler kullanabilirsiniz.</a:t>
            </a:r>
          </a:p>
          <a:p>
            <a:pPr marL="68580" lvl="0" indent="0">
              <a:buNone/>
            </a:pPr>
            <a:endParaRPr lang="tr-TR" dirty="0">
              <a:latin typeface="Arial" pitchFamily="34" charset="0"/>
              <a:cs typeface="Arial" pitchFamily="34" charset="0"/>
            </a:endParaRPr>
          </a:p>
          <a:p>
            <a:r>
              <a:rPr lang="tr-TR" dirty="0">
                <a:latin typeface="Arial" pitchFamily="34" charset="0"/>
                <a:cs typeface="Arial" pitchFamily="34" charset="0"/>
              </a:rPr>
              <a:t>Kendini </a:t>
            </a:r>
            <a:r>
              <a:rPr lang="tr-TR" dirty="0" smtClean="0">
                <a:latin typeface="Arial" pitchFamily="34" charset="0"/>
                <a:cs typeface="Arial" pitchFamily="34" charset="0"/>
              </a:rPr>
              <a:t>yaraladıktan sonra ne hissettiğini bana anlatır mısın?</a:t>
            </a:r>
          </a:p>
          <a:p>
            <a:pPr marL="68580" indent="0">
              <a:buNone/>
            </a:pPr>
            <a:endParaRPr lang="tr-TR" dirty="0" smtClean="0">
              <a:latin typeface="Arial" pitchFamily="34" charset="0"/>
              <a:cs typeface="Arial" pitchFamily="34" charset="0"/>
            </a:endParaRPr>
          </a:p>
          <a:p>
            <a:r>
              <a:rPr lang="tr-TR" dirty="0" smtClean="0">
                <a:latin typeface="Arial" pitchFamily="34" charset="0"/>
                <a:cs typeface="Arial" pitchFamily="34" charset="0"/>
              </a:rPr>
              <a:t>Kendini </a:t>
            </a:r>
            <a:r>
              <a:rPr lang="tr-TR" dirty="0">
                <a:latin typeface="Arial" pitchFamily="34" charset="0"/>
                <a:cs typeface="Arial" pitchFamily="34" charset="0"/>
              </a:rPr>
              <a:t>yaralaman ile ilgili olarak benimle konuşmak sana iyi geldi mi? Neler hissediyorsun?</a:t>
            </a:r>
          </a:p>
          <a:p>
            <a:pPr lvl="0"/>
            <a:endParaRPr lang="tr-TR" dirty="0">
              <a:latin typeface="Arial" pitchFamily="34" charset="0"/>
              <a:cs typeface="Arial" pitchFamily="34" charset="0"/>
            </a:endParaRPr>
          </a:p>
          <a:p>
            <a:pPr lvl="0"/>
            <a:r>
              <a:rPr lang="tr-TR" dirty="0" smtClean="0">
                <a:latin typeface="Arial" pitchFamily="34" charset="0"/>
                <a:cs typeface="Arial" pitchFamily="34" charset="0"/>
              </a:rPr>
              <a:t>Şu anda </a:t>
            </a:r>
            <a:r>
              <a:rPr lang="tr-TR" dirty="0">
                <a:latin typeface="Arial" pitchFamily="34" charset="0"/>
                <a:cs typeface="Arial" pitchFamily="34" charset="0"/>
              </a:rPr>
              <a:t>seni gerçekten strese sokan ve benim yardımcı olabileceğim bir şey var mı?</a:t>
            </a:r>
          </a:p>
          <a:p>
            <a:pPr lvl="0"/>
            <a:endParaRPr lang="tr-TR" dirty="0">
              <a:latin typeface="Arial" pitchFamily="34" charset="0"/>
              <a:cs typeface="Arial" pitchFamily="34" charset="0"/>
            </a:endParaRPr>
          </a:p>
          <a:p>
            <a:pPr lvl="0"/>
            <a:r>
              <a:rPr lang="tr-TR" dirty="0">
                <a:latin typeface="Arial" pitchFamily="34" charset="0"/>
                <a:cs typeface="Arial" pitchFamily="34" charset="0"/>
              </a:rPr>
              <a:t>Sence ilişkimizde yolunda gitmeyen bir şeyler var mı</a:t>
            </a:r>
            <a:r>
              <a:rPr lang="tr-TR" dirty="0" smtClean="0">
                <a:latin typeface="Arial" pitchFamily="34" charset="0"/>
                <a:cs typeface="Arial" pitchFamily="34" charset="0"/>
              </a:rPr>
              <a:t>?</a:t>
            </a:r>
          </a:p>
          <a:p>
            <a:pPr lvl="0"/>
            <a:endParaRPr lang="tr-TR" dirty="0" smtClean="0">
              <a:latin typeface="Arial" pitchFamily="34" charset="0"/>
              <a:cs typeface="Arial" pitchFamily="34" charset="0"/>
            </a:endParaRPr>
          </a:p>
          <a:p>
            <a:pPr marL="68580" lvl="0" indent="0">
              <a:buNone/>
            </a:pPr>
            <a:endParaRPr lang="tr-TR" dirty="0">
              <a:latin typeface="Arial" pitchFamily="34" charset="0"/>
              <a:cs typeface="Arial" pitchFamily="34" charset="0"/>
            </a:endParaRPr>
          </a:p>
          <a:p>
            <a:pPr lvl="0"/>
            <a:endParaRPr lang="tr-TR" dirty="0">
              <a:latin typeface="Arial" pitchFamily="34" charset="0"/>
              <a:cs typeface="Arial" pitchFamily="34" charset="0"/>
            </a:endParaRPr>
          </a:p>
          <a:p>
            <a:pPr lvl="0"/>
            <a:endParaRPr lang="tr-TR" dirty="0">
              <a:latin typeface="Arial" pitchFamily="34" charset="0"/>
              <a:cs typeface="Arial" pitchFamily="34" charset="0"/>
            </a:endParaRPr>
          </a:p>
          <a:p>
            <a:endParaRPr lang="tr-TR"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021432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274638"/>
            <a:ext cx="6838528" cy="1143000"/>
          </a:xfrm>
        </p:spPr>
        <p:txBody>
          <a:bodyPr>
            <a:normAutofit/>
          </a:bodyPr>
          <a:lstStyle/>
          <a:p>
            <a:pPr algn="ctr"/>
            <a:r>
              <a:rPr lang="tr-TR" sz="2800" dirty="0">
                <a:latin typeface="Arial" pitchFamily="34" charset="0"/>
                <a:cs typeface="Arial" pitchFamily="34" charset="0"/>
              </a:rPr>
              <a:t>ÇOCUĞUNUZLA </a:t>
            </a:r>
            <a:r>
              <a:rPr lang="tr-TR" sz="2800" dirty="0" smtClean="0">
                <a:latin typeface="Arial" pitchFamily="34" charset="0"/>
                <a:cs typeface="Arial" pitchFamily="34" charset="0"/>
              </a:rPr>
              <a:t> ARANIZDAKİ </a:t>
            </a:r>
            <a:r>
              <a:rPr lang="tr-TR" sz="2800" dirty="0">
                <a:latin typeface="Arial" pitchFamily="34" charset="0"/>
                <a:cs typeface="Arial" pitchFamily="34" charset="0"/>
              </a:rPr>
              <a:t>İLİŞKİNİN ÖNEMİNİ FARKEDİN!</a:t>
            </a:r>
          </a:p>
        </p:txBody>
      </p:sp>
      <p:sp>
        <p:nvSpPr>
          <p:cNvPr id="3" name="İçerik Yer Tutucusu 2"/>
          <p:cNvSpPr>
            <a:spLocks noGrp="1"/>
          </p:cNvSpPr>
          <p:nvPr>
            <p:ph idx="1"/>
          </p:nvPr>
        </p:nvSpPr>
        <p:spPr/>
        <p:txBody>
          <a:bodyPr>
            <a:normAutofit/>
          </a:bodyPr>
          <a:lstStyle/>
          <a:p>
            <a:pPr marL="68580" indent="0">
              <a:buNone/>
            </a:pPr>
            <a:r>
              <a:rPr lang="tr-TR" dirty="0" smtClean="0">
                <a:latin typeface="Arial" pitchFamily="34" charset="0"/>
                <a:cs typeface="Arial" pitchFamily="34" charset="0"/>
              </a:rPr>
              <a:t>Çocuğumun </a:t>
            </a:r>
            <a:r>
              <a:rPr lang="tr-TR" dirty="0">
                <a:latin typeface="Arial" pitchFamily="34" charset="0"/>
                <a:cs typeface="Arial" pitchFamily="34" charset="0"/>
              </a:rPr>
              <a:t>kendini yaralaması benim hatam mı?</a:t>
            </a:r>
          </a:p>
          <a:p>
            <a:r>
              <a:rPr lang="tr-TR" dirty="0">
                <a:latin typeface="Arial" pitchFamily="34" charset="0"/>
                <a:cs typeface="Arial" pitchFamily="34" charset="0"/>
              </a:rPr>
              <a:t>Hayır. Kimse bir başkasının kendisine böyle bir şey yapmasına neden </a:t>
            </a:r>
            <a:r>
              <a:rPr lang="tr-TR" dirty="0" smtClean="0">
                <a:latin typeface="Arial" pitchFamily="34" charset="0"/>
                <a:cs typeface="Arial" pitchFamily="34" charset="0"/>
              </a:rPr>
              <a:t>olamaz.</a:t>
            </a:r>
          </a:p>
          <a:p>
            <a:pPr marL="68580" indent="0" algn="ctr">
              <a:buNone/>
            </a:pPr>
            <a:r>
              <a:rPr lang="tr-TR" dirty="0" smtClean="0">
                <a:latin typeface="Arial" pitchFamily="34" charset="0"/>
                <a:cs typeface="Arial" pitchFamily="34" charset="0"/>
              </a:rPr>
              <a:t>FAKAT,</a:t>
            </a:r>
          </a:p>
          <a:p>
            <a:pPr marL="68580" indent="0">
              <a:buNone/>
            </a:pPr>
            <a:r>
              <a:rPr lang="tr-TR" dirty="0">
                <a:latin typeface="Arial" pitchFamily="34" charset="0"/>
                <a:cs typeface="Arial" pitchFamily="34" charset="0"/>
              </a:rPr>
              <a:t>A</a:t>
            </a:r>
            <a:r>
              <a:rPr lang="tr-TR" dirty="0" smtClean="0">
                <a:latin typeface="Arial" pitchFamily="34" charset="0"/>
                <a:cs typeface="Arial" pitchFamily="34" charset="0"/>
              </a:rPr>
              <a:t>ile </a:t>
            </a:r>
            <a:r>
              <a:rPr lang="tr-TR" dirty="0">
                <a:latin typeface="Arial" pitchFamily="34" charset="0"/>
                <a:cs typeface="Arial" pitchFamily="34" charset="0"/>
              </a:rPr>
              <a:t>ile çocuk arasındaki </a:t>
            </a:r>
            <a:r>
              <a:rPr lang="tr-TR" dirty="0" smtClean="0">
                <a:latin typeface="Arial" pitchFamily="34" charset="0"/>
                <a:cs typeface="Arial" pitchFamily="34" charset="0"/>
              </a:rPr>
              <a:t>ilişki </a:t>
            </a:r>
            <a:r>
              <a:rPr lang="tr-TR" dirty="0">
                <a:latin typeface="Arial" pitchFamily="34" charset="0"/>
                <a:cs typeface="Arial" pitchFamily="34" charset="0"/>
              </a:rPr>
              <a:t>biçimi çocuğu duygusal olarak ciddi bir biçimde etkilemektedir. Aşırı duygusal ve duyguları ile baş etme becerisi olmayan gençler ilişkilerinde yaşadıkları baskı yaratan durumlara karşı daha zayıftırlar/hassastırlar. Bu nedenle olumsuz aile-çocuk ilişkileri kendini yaralamak </a:t>
            </a:r>
            <a:r>
              <a:rPr lang="tr-TR" dirty="0" smtClean="0">
                <a:latin typeface="Arial" pitchFamily="34" charset="0"/>
                <a:cs typeface="Arial" pitchFamily="34" charset="0"/>
              </a:rPr>
              <a:t>için güçlü </a:t>
            </a:r>
            <a:r>
              <a:rPr lang="tr-TR" dirty="0">
                <a:latin typeface="Arial" pitchFamily="34" charset="0"/>
                <a:cs typeface="Arial" pitchFamily="34" charset="0"/>
              </a:rPr>
              <a:t>bir risk faktörüdür.</a:t>
            </a: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810257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600201"/>
            <a:ext cx="7342584" cy="3733800"/>
          </a:xfrm>
        </p:spPr>
        <p:txBody>
          <a:bodyPr>
            <a:normAutofit/>
          </a:bodyPr>
          <a:lstStyle/>
          <a:p>
            <a:pPr algn="ctr"/>
            <a:endParaRPr lang="tr-TR" sz="3000" dirty="0" smtClean="0">
              <a:latin typeface="Arial" pitchFamily="34" charset="0"/>
              <a:cs typeface="Arial" pitchFamily="34" charset="0"/>
            </a:endParaRPr>
          </a:p>
          <a:p>
            <a:pPr algn="ctr"/>
            <a:r>
              <a:rPr lang="tr-TR" sz="3000" dirty="0" smtClean="0">
                <a:latin typeface="Arial" pitchFamily="34" charset="0"/>
                <a:cs typeface="Arial" pitchFamily="34" charset="0"/>
              </a:rPr>
              <a:t>Baskı yaratan durumları ve duyguları yönetememe</a:t>
            </a:r>
          </a:p>
          <a:p>
            <a:pPr algn="ctr"/>
            <a:endParaRPr lang="tr-TR" sz="3000" dirty="0" smtClean="0">
              <a:latin typeface="Arial" pitchFamily="34" charset="0"/>
              <a:cs typeface="Arial" pitchFamily="34" charset="0"/>
            </a:endParaRPr>
          </a:p>
          <a:p>
            <a:pPr algn="ctr"/>
            <a:r>
              <a:rPr lang="tr-TR" sz="3000" dirty="0" smtClean="0">
                <a:latin typeface="Arial" pitchFamily="34" charset="0"/>
                <a:cs typeface="Arial" pitchFamily="34" charset="0"/>
              </a:rPr>
              <a:t>Aile sırları</a:t>
            </a:r>
            <a:endParaRPr lang="tr-TR" sz="3000" dirty="0">
              <a:latin typeface="Arial" pitchFamily="34" charset="0"/>
              <a:cs typeface="Arial" pitchFamily="34" charset="0"/>
            </a:endParaRPr>
          </a:p>
        </p:txBody>
      </p:sp>
      <p:sp>
        <p:nvSpPr>
          <p:cNvPr id="4" name="Başlık 3"/>
          <p:cNvSpPr>
            <a:spLocks noGrp="1"/>
          </p:cNvSpPr>
          <p:nvPr>
            <p:ph type="title"/>
          </p:nvPr>
        </p:nvSpPr>
        <p:spPr/>
        <p:txBody>
          <a:bodyPr>
            <a:normAutofit fontScale="90000"/>
          </a:bodyPr>
          <a:lstStyle/>
          <a:p>
            <a:pPr algn="ctr"/>
            <a:r>
              <a:rPr lang="tr-TR" dirty="0" err="1" smtClean="0"/>
              <a:t>Aİle</a:t>
            </a:r>
            <a:r>
              <a:rPr lang="tr-TR" dirty="0" smtClean="0"/>
              <a:t> </a:t>
            </a:r>
            <a:r>
              <a:rPr lang="tr-TR" dirty="0" err="1" smtClean="0"/>
              <a:t>İçİ</a:t>
            </a:r>
            <a:r>
              <a:rPr lang="tr-TR" dirty="0" smtClean="0"/>
              <a:t> İLİŞKİLERDEKİ DİĞER </a:t>
            </a:r>
            <a:r>
              <a:rPr lang="tr-TR" dirty="0" err="1" smtClean="0"/>
              <a:t>rİsk</a:t>
            </a:r>
            <a:r>
              <a:rPr lang="tr-TR" dirty="0" smtClean="0"/>
              <a:t> </a:t>
            </a:r>
            <a:r>
              <a:rPr lang="tr-TR" dirty="0" err="1" smtClean="0"/>
              <a:t>faktörLERİ</a:t>
            </a:r>
            <a:r>
              <a:rPr lang="tr-TR" dirty="0" smtClean="0"/>
              <a:t> </a:t>
            </a:r>
            <a:endParaRPr lang="tr-TR" dirty="0"/>
          </a:p>
        </p:txBody>
      </p:sp>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6" name="Resim 5"/>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1587582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74638"/>
            <a:ext cx="7772400" cy="922114"/>
          </a:xfrm>
        </p:spPr>
        <p:txBody>
          <a:bodyPr>
            <a:noAutofit/>
          </a:bodyPr>
          <a:lstStyle/>
          <a:p>
            <a:pPr algn="ctr"/>
            <a:r>
              <a:rPr lang="tr-TR" sz="3000" dirty="0" smtClean="0">
                <a:latin typeface="Arial" pitchFamily="34" charset="0"/>
                <a:cs typeface="Arial" pitchFamily="34" charset="0"/>
              </a:rPr>
              <a:t/>
            </a:r>
            <a:br>
              <a:rPr lang="tr-TR" sz="3000" dirty="0" smtClean="0">
                <a:latin typeface="Arial" pitchFamily="34" charset="0"/>
                <a:cs typeface="Arial" pitchFamily="34" charset="0"/>
              </a:rPr>
            </a:br>
            <a:r>
              <a:rPr lang="tr-TR" sz="3000" dirty="0" smtClean="0">
                <a:latin typeface="Arial" pitchFamily="34" charset="0"/>
                <a:cs typeface="Arial" pitchFamily="34" charset="0"/>
              </a:rPr>
              <a:t>AİLE TUTUMLARININ ETKİSİ</a:t>
            </a:r>
            <a:endParaRPr lang="tr-TR" sz="3000" dirty="0">
              <a:latin typeface="Arial" pitchFamily="34" charset="0"/>
              <a:cs typeface="Arial" pitchFamily="34" charset="0"/>
            </a:endParaRPr>
          </a:p>
        </p:txBody>
      </p:sp>
      <p:sp>
        <p:nvSpPr>
          <p:cNvPr id="3" name="İçerik Yer Tutucusu 2"/>
          <p:cNvSpPr>
            <a:spLocks noGrp="1"/>
          </p:cNvSpPr>
          <p:nvPr>
            <p:ph idx="1"/>
          </p:nvPr>
        </p:nvSpPr>
        <p:spPr>
          <a:xfrm>
            <a:off x="179512" y="1340768"/>
            <a:ext cx="7992888" cy="3733800"/>
          </a:xfrm>
        </p:spPr>
        <p:txBody>
          <a:bodyPr>
            <a:normAutofit/>
          </a:bodyPr>
          <a:lstStyle/>
          <a:p>
            <a:pPr marL="468630" lvl="1" indent="0" algn="just">
              <a:buNone/>
            </a:pPr>
            <a:endParaRPr lang="tr-TR" sz="2800" dirty="0">
              <a:latin typeface="Arial" pitchFamily="34" charset="0"/>
              <a:cs typeface="Arial" pitchFamily="34" charset="0"/>
            </a:endParaRPr>
          </a:p>
          <a:p>
            <a:pPr marL="468630" lvl="1" indent="0" algn="just">
              <a:buNone/>
            </a:pPr>
            <a:r>
              <a:rPr lang="tr-TR" sz="2800" dirty="0" smtClean="0">
                <a:latin typeface="Arial" pitchFamily="34" charset="0"/>
                <a:cs typeface="Arial" pitchFamily="34" charset="0"/>
              </a:rPr>
              <a:t>	 Sınırların </a:t>
            </a:r>
            <a:r>
              <a:rPr lang="tr-TR" sz="2800" dirty="0">
                <a:latin typeface="Arial" pitchFamily="34" charset="0"/>
                <a:cs typeface="Arial" pitchFamily="34" charset="0"/>
              </a:rPr>
              <a:t>belirsizliği ya da aşırı duygusal mesafe, aşırı koruyucu ya da aşırı serbest </a:t>
            </a:r>
            <a:r>
              <a:rPr lang="tr-TR" sz="2800" dirty="0" smtClean="0">
                <a:latin typeface="Arial" pitchFamily="34" charset="0"/>
                <a:cs typeface="Arial" pitchFamily="34" charset="0"/>
              </a:rPr>
              <a:t>tutum sorunları tetikleyen önemli risk faktörleridir.</a:t>
            </a:r>
            <a:endParaRPr lang="tr-TR" sz="2800" dirty="0">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573016"/>
            <a:ext cx="3024187"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6" name="Resim 5"/>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257944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274638"/>
            <a:ext cx="7054552" cy="1066130"/>
          </a:xfrm>
        </p:spPr>
        <p:txBody>
          <a:bodyPr>
            <a:normAutofit fontScale="90000"/>
          </a:bodyPr>
          <a:lstStyle/>
          <a:p>
            <a:pPr algn="ctr"/>
            <a:r>
              <a:rPr lang="tr-TR" dirty="0">
                <a:latin typeface="Arial" pitchFamily="34" charset="0"/>
                <a:cs typeface="Arial" pitchFamily="34" charset="0"/>
              </a:rPr>
              <a:t>Güvene </a:t>
            </a:r>
            <a:r>
              <a:rPr lang="tr-TR" dirty="0" err="1" smtClean="0">
                <a:latin typeface="Arial" pitchFamily="34" charset="0"/>
                <a:cs typeface="Arial" pitchFamily="34" charset="0"/>
              </a:rPr>
              <a:t>dayalI</a:t>
            </a:r>
            <a:r>
              <a:rPr lang="tr-TR" dirty="0" smtClean="0">
                <a:latin typeface="Arial" pitchFamily="34" charset="0"/>
                <a:cs typeface="Arial" pitchFamily="34" charset="0"/>
              </a:rPr>
              <a:t> İLİŞKİNİN </a:t>
            </a:r>
            <a:r>
              <a:rPr lang="tr-TR" dirty="0" err="1" smtClean="0">
                <a:latin typeface="Arial" pitchFamily="34" charset="0"/>
                <a:cs typeface="Arial" pitchFamily="34" charset="0"/>
              </a:rPr>
              <a:t>önemİ</a:t>
            </a:r>
            <a:endParaRPr lang="tr-TR" dirty="0">
              <a:latin typeface="Arial" pitchFamily="34" charset="0"/>
              <a:cs typeface="Arial" pitchFamily="34" charset="0"/>
            </a:endParaRPr>
          </a:p>
        </p:txBody>
      </p:sp>
      <p:sp>
        <p:nvSpPr>
          <p:cNvPr id="3" name="İçerik Yer Tutucusu 2"/>
          <p:cNvSpPr>
            <a:spLocks noGrp="1"/>
          </p:cNvSpPr>
          <p:nvPr>
            <p:ph idx="1"/>
          </p:nvPr>
        </p:nvSpPr>
        <p:spPr>
          <a:xfrm>
            <a:off x="539552" y="1268760"/>
            <a:ext cx="7916416" cy="4176464"/>
          </a:xfrm>
        </p:spPr>
        <p:txBody>
          <a:bodyPr>
            <a:noAutofit/>
          </a:bodyPr>
          <a:lstStyle/>
          <a:p>
            <a:pPr lvl="0"/>
            <a:r>
              <a:rPr lang="tr-TR" sz="2400" dirty="0" smtClean="0">
                <a:latin typeface="Arial" pitchFamily="34" charset="0"/>
                <a:cs typeface="Arial" pitchFamily="34" charset="0"/>
              </a:rPr>
              <a:t>Kendini </a:t>
            </a:r>
            <a:r>
              <a:rPr lang="tr-TR" sz="2400" dirty="0">
                <a:latin typeface="Arial" pitchFamily="34" charset="0"/>
                <a:cs typeface="Arial" pitchFamily="34" charset="0"/>
              </a:rPr>
              <a:t>güvende hisseden ve ailesiyle olumlu bağlılık ilişkilerine sahip </a:t>
            </a:r>
            <a:r>
              <a:rPr lang="tr-TR" sz="2400" dirty="0" smtClean="0">
                <a:latin typeface="Arial" pitchFamily="34" charset="0"/>
                <a:cs typeface="Arial" pitchFamily="34" charset="0"/>
              </a:rPr>
              <a:t>çocuk ve gençler </a:t>
            </a:r>
            <a:r>
              <a:rPr lang="tr-TR" sz="2400" dirty="0">
                <a:latin typeface="Arial" pitchFamily="34" charset="0"/>
                <a:cs typeface="Arial" pitchFamily="34" charset="0"/>
              </a:rPr>
              <a:t>kolay kolay riskli akran gruplarına çekilememekte ya da akran baskısının kurbanı </a:t>
            </a:r>
            <a:r>
              <a:rPr lang="tr-TR" sz="2400" dirty="0" smtClean="0">
                <a:latin typeface="Arial" pitchFamily="34" charset="0"/>
                <a:cs typeface="Arial" pitchFamily="34" charset="0"/>
              </a:rPr>
              <a:t>olmamaktadırlar.</a:t>
            </a:r>
          </a:p>
          <a:p>
            <a:pPr lvl="0"/>
            <a:endParaRPr lang="tr-TR" sz="2400" dirty="0" smtClean="0">
              <a:latin typeface="Arial" pitchFamily="34" charset="0"/>
              <a:cs typeface="Arial" pitchFamily="34" charset="0"/>
            </a:endParaRPr>
          </a:p>
          <a:p>
            <a:pPr lvl="0"/>
            <a:endParaRPr lang="tr-TR" sz="2400" dirty="0">
              <a:latin typeface="Arial" pitchFamily="34" charset="0"/>
              <a:cs typeface="Arial" pitchFamily="34" charset="0"/>
            </a:endParaRPr>
          </a:p>
          <a:p>
            <a:pPr lvl="0"/>
            <a:endParaRPr lang="tr-TR" sz="2400" dirty="0" smtClean="0">
              <a:latin typeface="Arial" pitchFamily="34" charset="0"/>
              <a:cs typeface="Arial" pitchFamily="34" charset="0"/>
            </a:endParaRPr>
          </a:p>
          <a:p>
            <a:pPr lvl="0"/>
            <a:r>
              <a:rPr lang="tr-TR" sz="2400" dirty="0" smtClean="0">
                <a:latin typeface="Arial" pitchFamily="34" charset="0"/>
                <a:cs typeface="Arial" pitchFamily="34" charset="0"/>
              </a:rPr>
              <a:t>Esnek/duruma </a:t>
            </a:r>
            <a:r>
              <a:rPr lang="tr-TR" sz="2400" dirty="0">
                <a:latin typeface="Arial" pitchFamily="34" charset="0"/>
                <a:cs typeface="Arial" pitchFamily="34" charset="0"/>
              </a:rPr>
              <a:t>çabuk adapte olan </a:t>
            </a:r>
            <a:r>
              <a:rPr lang="tr-TR" sz="2400" dirty="0" smtClean="0">
                <a:latin typeface="Arial" pitchFamily="34" charset="0"/>
                <a:cs typeface="Arial" pitchFamily="34" charset="0"/>
              </a:rPr>
              <a:t>genç </a:t>
            </a:r>
            <a:r>
              <a:rPr lang="tr-TR" sz="2400" dirty="0">
                <a:latin typeface="Arial" pitchFamily="34" charset="0"/>
                <a:cs typeface="Arial" pitchFamily="34" charset="0"/>
              </a:rPr>
              <a:t>ya da çocuklar acılı yaşam </a:t>
            </a:r>
            <a:r>
              <a:rPr lang="tr-TR" sz="2400" dirty="0" smtClean="0">
                <a:latin typeface="Arial" pitchFamily="34" charset="0"/>
                <a:cs typeface="Arial" pitchFamily="34" charset="0"/>
              </a:rPr>
              <a:t>olaylarından </a:t>
            </a:r>
            <a:r>
              <a:rPr lang="tr-TR" sz="2400" dirty="0">
                <a:latin typeface="Arial" pitchFamily="34" charset="0"/>
                <a:cs typeface="Arial" pitchFamily="34" charset="0"/>
              </a:rPr>
              <a:t>sonra kendilerini çabuk toparlayabilmektedirler. </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492896"/>
            <a:ext cx="453650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6" name="Resim 5"/>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820220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000" dirty="0" smtClean="0">
                <a:latin typeface="Arial" pitchFamily="34" charset="0"/>
                <a:cs typeface="Arial" pitchFamily="34" charset="0"/>
              </a:rPr>
              <a:t>ARKADAŞLARIN ETKİSİ</a:t>
            </a:r>
            <a:endParaRPr lang="tr-TR" sz="3000" dirty="0">
              <a:latin typeface="Arial" pitchFamily="34" charset="0"/>
              <a:cs typeface="Arial" pitchFamily="34" charset="0"/>
            </a:endParaRPr>
          </a:p>
        </p:txBody>
      </p:sp>
      <p:sp>
        <p:nvSpPr>
          <p:cNvPr id="3" name="İçerik Yer Tutucusu 2"/>
          <p:cNvSpPr>
            <a:spLocks noGrp="1"/>
          </p:cNvSpPr>
          <p:nvPr>
            <p:ph idx="1"/>
          </p:nvPr>
        </p:nvSpPr>
        <p:spPr/>
        <p:txBody>
          <a:bodyPr>
            <a:normAutofit/>
          </a:bodyPr>
          <a:lstStyle/>
          <a:p>
            <a:r>
              <a:rPr lang="tr-TR" sz="2400" dirty="0">
                <a:latin typeface="Arial" pitchFamily="34" charset="0"/>
                <a:cs typeface="Arial" pitchFamily="34" charset="0"/>
              </a:rPr>
              <a:t>Eğer çocuk evde ihtiyaçlarını (sevgi, korunma, güven, özgürlük ait olma vb. ) karşılayamıyorsa muhtemelen kendisine ikinci bir aile bulacaktır. </a:t>
            </a:r>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a:p>
            <a:r>
              <a:rPr lang="tr-TR" sz="2400" dirty="0" smtClean="0">
                <a:latin typeface="Arial" pitchFamily="34" charset="0"/>
                <a:cs typeface="Arial" pitchFamily="34" charset="0"/>
              </a:rPr>
              <a:t>Olumsuz </a:t>
            </a:r>
            <a:r>
              <a:rPr lang="tr-TR" sz="2400" dirty="0">
                <a:latin typeface="Arial" pitchFamily="34" charset="0"/>
                <a:cs typeface="Arial" pitchFamily="34" charset="0"/>
              </a:rPr>
              <a:t>arkadaş </a:t>
            </a:r>
            <a:r>
              <a:rPr lang="tr-TR" sz="2400" dirty="0" smtClean="0">
                <a:latin typeface="Arial" pitchFamily="34" charset="0"/>
                <a:cs typeface="Arial" pitchFamily="34" charset="0"/>
              </a:rPr>
              <a:t>çevresi</a:t>
            </a:r>
          </a:p>
          <a:p>
            <a:r>
              <a:rPr lang="tr-TR" sz="2400" dirty="0" smtClean="0">
                <a:latin typeface="Arial" pitchFamily="34" charset="0"/>
                <a:cs typeface="Arial" pitchFamily="34" charset="0"/>
              </a:rPr>
              <a:t>Çeteler</a:t>
            </a:r>
            <a:endParaRPr lang="tr-TR" sz="2400" dirty="0">
              <a:latin typeface="Arial" pitchFamily="34" charset="0"/>
              <a:cs typeface="Arial" pitchFamily="34" charset="0"/>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924944"/>
            <a:ext cx="313184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6" name="Resim 5"/>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97331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274638"/>
            <a:ext cx="5472608" cy="778098"/>
          </a:xfrm>
        </p:spPr>
        <p:txBody>
          <a:bodyPr/>
          <a:lstStyle/>
          <a:p>
            <a:pPr algn="ctr"/>
            <a:r>
              <a:rPr lang="tr-TR" dirty="0" smtClean="0">
                <a:latin typeface="Arial" pitchFamily="34" charset="0"/>
                <a:cs typeface="Arial" pitchFamily="34" charset="0"/>
              </a:rPr>
              <a:t>Koruyucu ev </a:t>
            </a:r>
            <a:r>
              <a:rPr lang="tr-TR" dirty="0" err="1" smtClean="0">
                <a:latin typeface="Arial" pitchFamily="34" charset="0"/>
                <a:cs typeface="Arial" pitchFamily="34" charset="0"/>
              </a:rPr>
              <a:t>ortamI</a:t>
            </a:r>
            <a:endParaRPr lang="tr-TR" dirty="0">
              <a:latin typeface="Arial" pitchFamily="34" charset="0"/>
              <a:cs typeface="Arial" pitchFamily="34" charset="0"/>
            </a:endParaRPr>
          </a:p>
        </p:txBody>
      </p:sp>
      <p:sp>
        <p:nvSpPr>
          <p:cNvPr id="3" name="İçerik Yer Tutucusu 2"/>
          <p:cNvSpPr>
            <a:spLocks noGrp="1"/>
          </p:cNvSpPr>
          <p:nvPr>
            <p:ph idx="1"/>
          </p:nvPr>
        </p:nvSpPr>
        <p:spPr>
          <a:xfrm>
            <a:off x="755576" y="1196752"/>
            <a:ext cx="7772400" cy="4104456"/>
          </a:xfrm>
        </p:spPr>
        <p:txBody>
          <a:bodyPr>
            <a:normAutofit/>
          </a:bodyPr>
          <a:lstStyle/>
          <a:p>
            <a:r>
              <a:rPr lang="tr-TR" dirty="0" smtClean="0">
                <a:latin typeface="Arial" pitchFamily="34" charset="0"/>
                <a:cs typeface="Arial" pitchFamily="34" charset="0"/>
              </a:rPr>
              <a:t>Model olma.</a:t>
            </a:r>
          </a:p>
          <a:p>
            <a:r>
              <a:rPr lang="tr-TR" dirty="0" smtClean="0">
                <a:latin typeface="Arial" pitchFamily="34" charset="0"/>
                <a:cs typeface="Arial" pitchFamily="34" charset="0"/>
              </a:rPr>
              <a:t>Karşılıklı iletişim yollarını açık tutma.</a:t>
            </a:r>
          </a:p>
          <a:p>
            <a:r>
              <a:rPr lang="tr-TR" dirty="0" smtClean="0">
                <a:latin typeface="Arial" pitchFamily="34" charset="0"/>
                <a:cs typeface="Arial" pitchFamily="34" charset="0"/>
              </a:rPr>
              <a:t>Birlikte zaman geçirme.</a:t>
            </a:r>
          </a:p>
          <a:p>
            <a:r>
              <a:rPr lang="tr-TR" dirty="0" smtClean="0">
                <a:latin typeface="Arial" pitchFamily="34" charset="0"/>
                <a:cs typeface="Arial" pitchFamily="34" charset="0"/>
              </a:rPr>
              <a:t>Ev işleri ve sorumlulukların paylaşılması.</a:t>
            </a:r>
          </a:p>
          <a:p>
            <a:r>
              <a:rPr lang="tr-TR" dirty="0" smtClean="0">
                <a:latin typeface="Arial" pitchFamily="34" charset="0"/>
                <a:cs typeface="Arial" pitchFamily="34" charset="0"/>
              </a:rPr>
              <a:t>Sınırların ve kuralların net olması.</a:t>
            </a:r>
          </a:p>
          <a:p>
            <a:r>
              <a:rPr lang="tr-TR" dirty="0" smtClean="0">
                <a:latin typeface="Arial" pitchFamily="34" charset="0"/>
                <a:cs typeface="Arial" pitchFamily="34" charset="0"/>
              </a:rPr>
              <a:t>Çocuğun kişiliğine saygı.</a:t>
            </a:r>
          </a:p>
          <a:p>
            <a:r>
              <a:rPr lang="tr-TR" dirty="0" smtClean="0">
                <a:latin typeface="Arial" pitchFamily="34" charset="0"/>
                <a:cs typeface="Arial" pitchFamily="34" charset="0"/>
              </a:rPr>
              <a:t>Teknoloji kullanımı konusunda dikkatli olma. </a:t>
            </a:r>
          </a:p>
          <a:p>
            <a:r>
              <a:rPr lang="tr-TR" dirty="0">
                <a:latin typeface="Arial" pitchFamily="34" charset="0"/>
                <a:cs typeface="Arial" pitchFamily="34" charset="0"/>
              </a:rPr>
              <a:t>Olumlu baş etme becerileri ile ilgili alıştırmalar yapma.</a:t>
            </a:r>
          </a:p>
          <a:p>
            <a:r>
              <a:rPr lang="tr-TR" dirty="0">
                <a:latin typeface="Arial" pitchFamily="34" charset="0"/>
                <a:cs typeface="Arial" pitchFamily="34" charset="0"/>
              </a:rPr>
              <a:t>Çocuğun iyileşme sürecinde baskıcı ve katı olmama.</a:t>
            </a:r>
          </a:p>
          <a:p>
            <a:r>
              <a:rPr lang="tr-TR" dirty="0">
                <a:latin typeface="Arial" pitchFamily="34" charset="0"/>
                <a:cs typeface="Arial" pitchFamily="34" charset="0"/>
              </a:rPr>
              <a:t>İyileşme sürecinde sabırlı olma.</a:t>
            </a:r>
          </a:p>
          <a:p>
            <a:endParaRPr lang="tr-TR" dirty="0">
              <a:latin typeface="Arial" pitchFamily="34" charset="0"/>
              <a:cs typeface="Arial"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277" y="116632"/>
            <a:ext cx="21955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7" name="Resim 6"/>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4186879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340768"/>
            <a:ext cx="7772400" cy="3993233"/>
          </a:xfrm>
        </p:spPr>
        <p:txBody>
          <a:bodyPr>
            <a:normAutofit/>
          </a:bodyPr>
          <a:lstStyle/>
          <a:p>
            <a:r>
              <a:rPr lang="tr-TR" dirty="0" smtClean="0">
                <a:latin typeface="Arial" pitchFamily="34" charset="0"/>
                <a:cs typeface="Arial" pitchFamily="34" charset="0"/>
              </a:rPr>
              <a:t>1</a:t>
            </a:r>
            <a:r>
              <a:rPr lang="tr-TR" dirty="0">
                <a:latin typeface="Arial" pitchFamily="34" charset="0"/>
                <a:cs typeface="Arial" pitchFamily="34" charset="0"/>
              </a:rPr>
              <a:t>. KARAR </a:t>
            </a:r>
            <a:r>
              <a:rPr lang="tr-TR" dirty="0" smtClean="0">
                <a:latin typeface="Arial" pitchFamily="34" charset="0"/>
                <a:cs typeface="Arial" pitchFamily="34" charset="0"/>
              </a:rPr>
              <a:t>ÖNCESİ- Reddetme</a:t>
            </a:r>
            <a:endParaRPr lang="tr-TR" dirty="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2</a:t>
            </a:r>
            <a:r>
              <a:rPr lang="tr-TR" dirty="0">
                <a:latin typeface="Arial" pitchFamily="34" charset="0"/>
                <a:cs typeface="Arial" pitchFamily="34" charset="0"/>
              </a:rPr>
              <a:t>. </a:t>
            </a:r>
            <a:r>
              <a:rPr lang="tr-TR" dirty="0" smtClean="0">
                <a:latin typeface="Arial" pitchFamily="34" charset="0"/>
                <a:cs typeface="Arial" pitchFamily="34" charset="0"/>
              </a:rPr>
              <a:t>DÜŞÜNCE- Değişimin düşüncede başlaması</a:t>
            </a:r>
            <a:endParaRPr lang="tr-TR" dirty="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3</a:t>
            </a:r>
            <a:r>
              <a:rPr lang="tr-TR" dirty="0">
                <a:latin typeface="Arial" pitchFamily="34" charset="0"/>
                <a:cs typeface="Arial" pitchFamily="34" charset="0"/>
              </a:rPr>
              <a:t>. </a:t>
            </a:r>
            <a:r>
              <a:rPr lang="tr-TR" dirty="0" smtClean="0">
                <a:latin typeface="Arial" pitchFamily="34" charset="0"/>
                <a:cs typeface="Arial" pitchFamily="34" charset="0"/>
              </a:rPr>
              <a:t>HAZIRLIK- Anlaşma yapma</a:t>
            </a:r>
          </a:p>
          <a:p>
            <a:endParaRPr lang="tr-TR" dirty="0" smtClean="0">
              <a:latin typeface="Arial" pitchFamily="34" charset="0"/>
              <a:cs typeface="Arial" pitchFamily="34" charset="0"/>
            </a:endParaRPr>
          </a:p>
          <a:p>
            <a:r>
              <a:rPr lang="tr-TR" dirty="0" smtClean="0">
                <a:latin typeface="Arial" pitchFamily="34" charset="0"/>
                <a:cs typeface="Arial" pitchFamily="34" charset="0"/>
              </a:rPr>
              <a:t>4</a:t>
            </a:r>
            <a:r>
              <a:rPr lang="tr-TR" dirty="0">
                <a:latin typeface="Arial" pitchFamily="34" charset="0"/>
                <a:cs typeface="Arial" pitchFamily="34" charset="0"/>
              </a:rPr>
              <a:t>. </a:t>
            </a:r>
            <a:r>
              <a:rPr lang="tr-TR" dirty="0" smtClean="0">
                <a:latin typeface="Arial" pitchFamily="34" charset="0"/>
                <a:cs typeface="Arial" pitchFamily="34" charset="0"/>
              </a:rPr>
              <a:t>EYLEM- İlk adım</a:t>
            </a:r>
          </a:p>
          <a:p>
            <a:endParaRPr lang="tr-TR" dirty="0" smtClean="0">
              <a:latin typeface="Arial" pitchFamily="34" charset="0"/>
              <a:cs typeface="Arial" pitchFamily="34" charset="0"/>
            </a:endParaRPr>
          </a:p>
          <a:p>
            <a:r>
              <a:rPr lang="tr-TR" dirty="0" smtClean="0">
                <a:latin typeface="Arial" pitchFamily="34" charset="0"/>
                <a:cs typeface="Arial" pitchFamily="34" charset="0"/>
              </a:rPr>
              <a:t>5</a:t>
            </a:r>
            <a:r>
              <a:rPr lang="tr-TR" dirty="0">
                <a:latin typeface="Arial" pitchFamily="34" charset="0"/>
                <a:cs typeface="Arial" pitchFamily="34" charset="0"/>
              </a:rPr>
              <a:t>. </a:t>
            </a:r>
            <a:r>
              <a:rPr lang="tr-TR" dirty="0" smtClean="0">
                <a:latin typeface="Arial" pitchFamily="34" charset="0"/>
                <a:cs typeface="Arial" pitchFamily="34" charset="0"/>
              </a:rPr>
              <a:t>SÜRDÜRME- Sürekliliği sağlamaya dönük çabalar.</a:t>
            </a:r>
            <a:endParaRPr lang="tr-TR" dirty="0">
              <a:latin typeface="Arial" pitchFamily="34" charset="0"/>
              <a:cs typeface="Arial" pitchFamily="34" charset="0"/>
            </a:endParaRPr>
          </a:p>
        </p:txBody>
      </p:sp>
      <p:sp>
        <p:nvSpPr>
          <p:cNvPr id="4" name="Başlık 3"/>
          <p:cNvSpPr>
            <a:spLocks noGrp="1"/>
          </p:cNvSpPr>
          <p:nvPr>
            <p:ph type="title"/>
          </p:nvPr>
        </p:nvSpPr>
        <p:spPr>
          <a:xfrm>
            <a:off x="685800" y="274638"/>
            <a:ext cx="7772400" cy="850106"/>
          </a:xfrm>
        </p:spPr>
        <p:txBody>
          <a:bodyPr>
            <a:normAutofit fontScale="90000"/>
          </a:bodyPr>
          <a:lstStyle/>
          <a:p>
            <a:pPr algn="ctr"/>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DEĞİŞİMİN </a:t>
            </a:r>
            <a:r>
              <a:rPr lang="tr-TR" dirty="0">
                <a:latin typeface="Arial" pitchFamily="34" charset="0"/>
                <a:cs typeface="Arial" pitchFamily="34" charset="0"/>
              </a:rPr>
              <a:t>BEŞ AŞAMASI</a:t>
            </a:r>
            <a:br>
              <a:rPr lang="tr-TR" dirty="0">
                <a:latin typeface="Arial" pitchFamily="34" charset="0"/>
                <a:cs typeface="Arial" pitchFamily="34" charset="0"/>
              </a:rPr>
            </a:br>
            <a:endParaRPr lang="tr-TR" dirty="0">
              <a:latin typeface="Arial" pitchFamily="34" charset="0"/>
              <a:cs typeface="Arial" pitchFamily="34" charset="0"/>
            </a:endParaRPr>
          </a:p>
        </p:txBody>
      </p:sp>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6" name="Resim 5"/>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3398439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74638"/>
            <a:ext cx="7342584" cy="1138138"/>
          </a:xfrm>
        </p:spPr>
        <p:txBody>
          <a:bodyPr>
            <a:normAutofit fontScale="90000"/>
          </a:bodyPr>
          <a:lstStyle/>
          <a:p>
            <a:pPr algn="ctr"/>
            <a:r>
              <a:rPr lang="tr-TR" dirty="0" smtClean="0">
                <a:latin typeface="Arial" pitchFamily="34" charset="0"/>
                <a:cs typeface="Arial" pitchFamily="34" charset="0"/>
              </a:rPr>
              <a:t>SIK GÖRÜLEN KENDİNE ZARAR VERME DAVRANIŞLARI</a:t>
            </a:r>
            <a:endParaRPr lang="tr-TR" dirty="0">
              <a:latin typeface="Arial" pitchFamily="34" charset="0"/>
              <a:cs typeface="Arial" pitchFamily="34" charset="0"/>
            </a:endParaRPr>
          </a:p>
        </p:txBody>
      </p:sp>
      <p:sp>
        <p:nvSpPr>
          <p:cNvPr id="3" name="İçerik Yer Tutucusu 2"/>
          <p:cNvSpPr>
            <a:spLocks noGrp="1"/>
          </p:cNvSpPr>
          <p:nvPr>
            <p:ph idx="1"/>
          </p:nvPr>
        </p:nvSpPr>
        <p:spPr>
          <a:xfrm>
            <a:off x="683568" y="1556792"/>
            <a:ext cx="3024336" cy="3960440"/>
          </a:xfrm>
        </p:spPr>
        <p:txBody>
          <a:bodyPr>
            <a:noAutofit/>
          </a:bodyPr>
          <a:lstStyle/>
          <a:p>
            <a:endParaRPr lang="tr-TR" dirty="0" smtClean="0">
              <a:latin typeface="Arial" pitchFamily="34" charset="0"/>
              <a:cs typeface="Arial" pitchFamily="34" charset="0"/>
            </a:endParaRPr>
          </a:p>
          <a:p>
            <a:r>
              <a:rPr lang="tr-TR" dirty="0" smtClean="0">
                <a:latin typeface="Arial" pitchFamily="34" charset="0"/>
                <a:cs typeface="Arial" pitchFamily="34" charset="0"/>
              </a:rPr>
              <a:t>Kendini </a:t>
            </a:r>
            <a:r>
              <a:rPr lang="tr-TR" dirty="0">
                <a:latin typeface="Arial" pitchFamily="34" charset="0"/>
                <a:cs typeface="Arial" pitchFamily="34" charset="0"/>
              </a:rPr>
              <a:t>kesme, </a:t>
            </a:r>
            <a:endParaRPr lang="tr-TR" dirty="0" smtClean="0">
              <a:latin typeface="Arial" pitchFamily="34" charset="0"/>
              <a:cs typeface="Arial" pitchFamily="34" charset="0"/>
            </a:endParaRPr>
          </a:p>
          <a:p>
            <a:r>
              <a:rPr lang="tr-TR" dirty="0" smtClean="0">
                <a:latin typeface="Arial" pitchFamily="34" charset="0"/>
                <a:cs typeface="Arial" pitchFamily="34" charset="0"/>
              </a:rPr>
              <a:t>Kendini </a:t>
            </a:r>
            <a:r>
              <a:rPr lang="tr-TR" dirty="0">
                <a:latin typeface="Arial" pitchFamily="34" charset="0"/>
                <a:cs typeface="Arial" pitchFamily="34" charset="0"/>
              </a:rPr>
              <a:t>ısırma, </a:t>
            </a:r>
            <a:endParaRPr lang="tr-TR" dirty="0" smtClean="0">
              <a:latin typeface="Arial" pitchFamily="34" charset="0"/>
              <a:cs typeface="Arial" pitchFamily="34" charset="0"/>
            </a:endParaRPr>
          </a:p>
          <a:p>
            <a:r>
              <a:rPr lang="tr-TR" dirty="0" smtClean="0">
                <a:latin typeface="Arial" pitchFamily="34" charset="0"/>
                <a:cs typeface="Arial" pitchFamily="34" charset="0"/>
              </a:rPr>
              <a:t>Cilde </a:t>
            </a:r>
            <a:r>
              <a:rPr lang="tr-TR" dirty="0">
                <a:latin typeface="Arial" pitchFamily="34" charset="0"/>
                <a:cs typeface="Arial" pitchFamily="34" charset="0"/>
              </a:rPr>
              <a:t>harf/şekil kazıma, </a:t>
            </a:r>
            <a:endParaRPr lang="tr-TR" dirty="0" smtClean="0">
              <a:latin typeface="Arial" pitchFamily="34" charset="0"/>
              <a:cs typeface="Arial" pitchFamily="34" charset="0"/>
            </a:endParaRPr>
          </a:p>
          <a:p>
            <a:r>
              <a:rPr lang="tr-TR" dirty="0" smtClean="0">
                <a:latin typeface="Arial" pitchFamily="34" charset="0"/>
                <a:cs typeface="Arial" pitchFamily="34" charset="0"/>
              </a:rPr>
              <a:t>Kendini yakma</a:t>
            </a:r>
            <a:r>
              <a:rPr lang="tr-TR" dirty="0">
                <a:latin typeface="Arial" pitchFamily="34" charset="0"/>
                <a:cs typeface="Arial" pitchFamily="34" charset="0"/>
              </a:rPr>
              <a:t>, </a:t>
            </a:r>
            <a:endParaRPr lang="tr-TR" dirty="0" smtClean="0">
              <a:latin typeface="Arial" pitchFamily="34" charset="0"/>
              <a:cs typeface="Arial" pitchFamily="34" charset="0"/>
            </a:endParaRPr>
          </a:p>
          <a:p>
            <a:r>
              <a:rPr lang="tr-TR" dirty="0" smtClean="0">
                <a:latin typeface="Arial" pitchFamily="34" charset="0"/>
                <a:cs typeface="Arial" pitchFamily="34" charset="0"/>
              </a:rPr>
              <a:t>Çimdikleme</a:t>
            </a:r>
            <a:r>
              <a:rPr lang="tr-TR" dirty="0">
                <a:latin typeface="Arial" pitchFamily="34" charset="0"/>
                <a:cs typeface="Arial" pitchFamily="34" charset="0"/>
              </a:rPr>
              <a:t>, </a:t>
            </a:r>
            <a:endParaRPr lang="tr-TR" dirty="0" smtClean="0">
              <a:latin typeface="Arial" pitchFamily="34" charset="0"/>
              <a:cs typeface="Arial" pitchFamily="34" charset="0"/>
            </a:endParaRPr>
          </a:p>
          <a:p>
            <a:r>
              <a:rPr lang="tr-TR" dirty="0" smtClean="0">
                <a:latin typeface="Arial" pitchFamily="34" charset="0"/>
                <a:cs typeface="Arial" pitchFamily="34" charset="0"/>
              </a:rPr>
              <a:t>Saç </a:t>
            </a:r>
            <a:r>
              <a:rPr lang="tr-TR" dirty="0">
                <a:latin typeface="Arial" pitchFamily="34" charset="0"/>
                <a:cs typeface="Arial" pitchFamily="34" charset="0"/>
              </a:rPr>
              <a:t>kopartma, </a:t>
            </a:r>
            <a:endParaRPr lang="tr-TR" dirty="0" smtClean="0">
              <a:latin typeface="Arial" pitchFamily="34" charset="0"/>
              <a:cs typeface="Arial" pitchFamily="34" charset="0"/>
            </a:endParaRPr>
          </a:p>
          <a:p>
            <a:r>
              <a:rPr lang="tr-TR" dirty="0" smtClean="0">
                <a:latin typeface="Arial" pitchFamily="34" charset="0"/>
                <a:cs typeface="Arial" pitchFamily="34" charset="0"/>
              </a:rPr>
              <a:t>Tırnaklama</a:t>
            </a:r>
            <a:r>
              <a:rPr lang="tr-TR" dirty="0">
                <a:latin typeface="Arial" pitchFamily="34" charset="0"/>
                <a:cs typeface="Arial" pitchFamily="34" charset="0"/>
              </a:rPr>
              <a:t>, </a:t>
            </a:r>
            <a:endParaRPr lang="tr-TR" dirty="0" smtClean="0">
              <a:latin typeface="Arial" pitchFamily="34" charset="0"/>
              <a:cs typeface="Arial" pitchFamily="34" charset="0"/>
            </a:endParaRPr>
          </a:p>
        </p:txBody>
      </p:sp>
      <p:sp>
        <p:nvSpPr>
          <p:cNvPr id="7" name="İçerik Yer Tutucusu 2"/>
          <p:cNvSpPr txBox="1">
            <a:spLocks/>
          </p:cNvSpPr>
          <p:nvPr/>
        </p:nvSpPr>
        <p:spPr>
          <a:xfrm>
            <a:off x="4067944" y="1556792"/>
            <a:ext cx="4248472" cy="3960440"/>
          </a:xfrm>
          <a:prstGeom prst="rect">
            <a:avLst/>
          </a:prstGeom>
        </p:spPr>
        <p:txBody>
          <a:bodyPr vert="horz" lIns="0" tIns="45720" rIns="0" bIns="45720" rtlCol="0">
            <a:no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endParaRPr lang="tr-TR" dirty="0" smtClean="0">
              <a:latin typeface="Arial" pitchFamily="34" charset="0"/>
              <a:cs typeface="Arial" pitchFamily="34" charset="0"/>
            </a:endParaRPr>
          </a:p>
          <a:p>
            <a:pPr marL="285750" indent="-285750">
              <a:buFont typeface="Wingdings" pitchFamily="2" charset="2"/>
              <a:buChar char="Ø"/>
            </a:pPr>
            <a:r>
              <a:rPr lang="tr-TR" dirty="0">
                <a:latin typeface="Arial" pitchFamily="34" charset="0"/>
                <a:cs typeface="Arial" pitchFamily="34" charset="0"/>
              </a:rPr>
              <a:t>Kendini sert bir yere çarpma,</a:t>
            </a:r>
          </a:p>
          <a:p>
            <a:pPr marL="285750" indent="-285750">
              <a:buFont typeface="Wingdings" pitchFamily="2" charset="2"/>
              <a:buChar char="Ø"/>
            </a:pPr>
            <a:r>
              <a:rPr lang="tr-TR" dirty="0">
                <a:latin typeface="Arial" pitchFamily="34" charset="0"/>
                <a:cs typeface="Arial" pitchFamily="34" charset="0"/>
              </a:rPr>
              <a:t>Kendine vurma, </a:t>
            </a:r>
          </a:p>
          <a:p>
            <a:pPr marL="285750" indent="-285750">
              <a:buFont typeface="Wingdings" pitchFamily="2" charset="2"/>
              <a:buChar char="Ø"/>
            </a:pPr>
            <a:r>
              <a:rPr lang="tr-TR" dirty="0">
                <a:latin typeface="Arial" pitchFamily="34" charset="0"/>
                <a:cs typeface="Arial" pitchFamily="34" charset="0"/>
              </a:rPr>
              <a:t>Yaraların iyileşmesine engel olma, </a:t>
            </a:r>
          </a:p>
          <a:p>
            <a:pPr marL="285750" indent="-285750">
              <a:buFont typeface="Wingdings" pitchFamily="2" charset="2"/>
              <a:buChar char="Ø"/>
            </a:pPr>
            <a:r>
              <a:rPr lang="tr-TR" dirty="0">
                <a:latin typeface="Arial" pitchFamily="34" charset="0"/>
                <a:cs typeface="Arial" pitchFamily="34" charset="0"/>
              </a:rPr>
              <a:t>Cildi sert bir yere sürtme, </a:t>
            </a:r>
          </a:p>
          <a:p>
            <a:pPr marL="285750" indent="-285750">
              <a:buFont typeface="Wingdings" pitchFamily="2" charset="2"/>
              <a:buChar char="Ø"/>
            </a:pPr>
            <a:r>
              <a:rPr lang="tr-TR" dirty="0">
                <a:latin typeface="Arial" pitchFamily="34" charset="0"/>
                <a:cs typeface="Arial" pitchFamily="34" charset="0"/>
              </a:rPr>
              <a:t>Kendine iğne batırma, </a:t>
            </a:r>
          </a:p>
          <a:p>
            <a:pPr marL="285750" indent="-285750">
              <a:buFont typeface="Wingdings" pitchFamily="2" charset="2"/>
              <a:buChar char="Ø"/>
            </a:pPr>
            <a:r>
              <a:rPr lang="tr-TR" dirty="0">
                <a:latin typeface="Arial" pitchFamily="34" charset="0"/>
                <a:cs typeface="Arial" pitchFamily="34" charset="0"/>
              </a:rPr>
              <a:t>Tehlikeli/zararlı madde içme/yutma.</a:t>
            </a:r>
            <a:endParaRPr lang="tr-TR" dirty="0" smtClean="0">
              <a:latin typeface="Arial" pitchFamily="34" charset="0"/>
              <a:cs typeface="Arial" pitchFamily="34" charset="0"/>
            </a:endParaRPr>
          </a:p>
        </p:txBody>
      </p:sp>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6" name="Resim 5"/>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4228372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11560" y="476672"/>
            <a:ext cx="7772400" cy="4785321"/>
          </a:xfrm>
        </p:spPr>
        <p:txBody>
          <a:bodyPr>
            <a:normAutofit/>
          </a:bodyPr>
          <a:lstStyle/>
          <a:p>
            <a:pPr marL="68580" indent="0">
              <a:buNone/>
            </a:pPr>
            <a:r>
              <a:rPr lang="tr-TR" dirty="0" smtClean="0"/>
              <a:t>	YARDIM ALINABİLECEK </a:t>
            </a:r>
            <a:r>
              <a:rPr lang="tr-TR" dirty="0"/>
              <a:t>BAZI SAĞLIK KURUMLARI</a:t>
            </a:r>
          </a:p>
          <a:p>
            <a:pPr marL="68580" indent="0">
              <a:buNone/>
            </a:pPr>
            <a:endParaRPr lang="tr-TR" dirty="0"/>
          </a:p>
          <a:p>
            <a:pPr lvl="0"/>
            <a:r>
              <a:rPr lang="tr-TR" dirty="0"/>
              <a:t>Ankara Üniversitesi Tıp Fakültesi. Çocuk ve Ergen Ruh Sağlığı ve Hastalıkları Anabilim Dalı   Cebeci / Ankara </a:t>
            </a:r>
          </a:p>
          <a:p>
            <a:pPr lvl="0"/>
            <a:r>
              <a:rPr lang="tr-TR" dirty="0"/>
              <a:t>Hacettepe Üniversitesi Tıp Fakültesi Sıhhiye - Ankara </a:t>
            </a:r>
            <a:endParaRPr lang="tr-TR" dirty="0" smtClean="0"/>
          </a:p>
          <a:p>
            <a:pPr lvl="0"/>
            <a:r>
              <a:rPr lang="tr-TR" dirty="0"/>
              <a:t>Gazi Üniversitesi Tıp Fakültesi</a:t>
            </a:r>
          </a:p>
          <a:p>
            <a:pPr lvl="0"/>
            <a:r>
              <a:rPr lang="tr-TR" dirty="0"/>
              <a:t>Dr. Sami Ulus Kadın Doğum, Çocuk Sağlığı ve Hastalıkları Eğitim ve Araştırma Hastanesi-Çocuk- Ergen Psikiyatrisi birimi.</a:t>
            </a:r>
          </a:p>
          <a:p>
            <a:pPr marL="68580" indent="0">
              <a:buNone/>
            </a:pPr>
            <a:r>
              <a:rPr lang="tr-TR" dirty="0"/>
              <a:t> </a:t>
            </a:r>
          </a:p>
          <a:p>
            <a:pPr lvl="0"/>
            <a:endParaRPr lang="tr-TR" dirty="0"/>
          </a:p>
          <a:p>
            <a:pPr marL="68580" indent="0">
              <a:buNone/>
            </a:pPr>
            <a:r>
              <a:rPr lang="tr-TR" dirty="0"/>
              <a:t> </a:t>
            </a:r>
          </a:p>
        </p:txBody>
      </p:sp>
      <p:sp>
        <p:nvSpPr>
          <p:cNvPr id="3" name="Metin kutusu 2"/>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2"/>
          <a:stretch>
            <a:fillRect/>
          </a:stretch>
        </p:blipFill>
        <p:spPr>
          <a:xfrm>
            <a:off x="179512" y="87708"/>
            <a:ext cx="1198240" cy="1158559"/>
          </a:xfrm>
          <a:prstGeom prst="rect">
            <a:avLst/>
          </a:prstGeom>
        </p:spPr>
      </p:pic>
    </p:spTree>
    <p:extLst>
      <p:ext uri="{BB962C8B-B14F-4D97-AF65-F5344CB8AC3E}">
        <p14:creationId xmlns:p14="http://schemas.microsoft.com/office/powerpoint/2010/main" val="16150484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2276872"/>
            <a:ext cx="7772400" cy="1540767"/>
          </a:xfrm>
        </p:spPr>
        <p:txBody>
          <a:bodyPr>
            <a:normAutofit/>
          </a:bodyPr>
          <a:lstStyle/>
          <a:p>
            <a:pPr marL="68580" indent="0" algn="ctr">
              <a:buNone/>
            </a:pPr>
            <a:r>
              <a:rPr lang="tr-TR" sz="6000" b="1" i="1" dirty="0" smtClean="0"/>
              <a:t>TEŞEKKÜRLER</a:t>
            </a:r>
            <a:endParaRPr lang="tr-TR" sz="6000" b="1" i="1" dirty="0"/>
          </a:p>
        </p:txBody>
      </p:sp>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
        <p:nvSpPr>
          <p:cNvPr id="7" name="Metin kutusu 6"/>
          <p:cNvSpPr txBox="1"/>
          <p:nvPr/>
        </p:nvSpPr>
        <p:spPr>
          <a:xfrm>
            <a:off x="6300192" y="5085184"/>
            <a:ext cx="2808312" cy="1046440"/>
          </a:xfrm>
          <a:prstGeom prst="rect">
            <a:avLst/>
          </a:prstGeom>
          <a:noFill/>
        </p:spPr>
        <p:txBody>
          <a:bodyPr wrap="square" rtlCol="0">
            <a:spAutoFit/>
          </a:bodyPr>
          <a:lstStyle/>
          <a:p>
            <a:r>
              <a:rPr lang="tr-TR" sz="1400" b="1" dirty="0" smtClean="0"/>
              <a:t>Hazırlayan: Şermin Pınar </a:t>
            </a:r>
            <a:r>
              <a:rPr lang="tr-TR" sz="1400" b="1" dirty="0" err="1" smtClean="0"/>
              <a:t>Yogev</a:t>
            </a:r>
            <a:endParaRPr lang="tr-TR" sz="1400" b="1" dirty="0" smtClean="0"/>
          </a:p>
          <a:p>
            <a:r>
              <a:rPr lang="tr-TR" sz="1200" b="1" dirty="0" smtClean="0"/>
              <a:t>Bilgi ve Değerlendirme Birimi</a:t>
            </a:r>
          </a:p>
          <a:p>
            <a:r>
              <a:rPr lang="tr-TR" sz="1200" dirty="0"/>
              <a:t>Şermin Pınar </a:t>
            </a:r>
            <a:r>
              <a:rPr lang="tr-TR" sz="1200" dirty="0" err="1" smtClean="0"/>
              <a:t>Yogev</a:t>
            </a:r>
            <a:endParaRPr lang="tr-TR" sz="1200" dirty="0" smtClean="0"/>
          </a:p>
          <a:p>
            <a:r>
              <a:rPr lang="tr-TR" sz="1200" dirty="0" smtClean="0"/>
              <a:t>Günsu Ertunç</a:t>
            </a:r>
          </a:p>
          <a:p>
            <a:r>
              <a:rPr lang="tr-TR" sz="1200" dirty="0" smtClean="0"/>
              <a:t>Gökçen Kılıç</a:t>
            </a:r>
          </a:p>
        </p:txBody>
      </p:sp>
      <p:pic>
        <p:nvPicPr>
          <p:cNvPr id="6" name="Resim 5"/>
          <p:cNvPicPr>
            <a:picLocks noChangeAspect="1"/>
          </p:cNvPicPr>
          <p:nvPr/>
        </p:nvPicPr>
        <p:blipFill>
          <a:blip r:embed="rId2"/>
          <a:stretch>
            <a:fillRect/>
          </a:stretch>
        </p:blipFill>
        <p:spPr>
          <a:xfrm>
            <a:off x="2987824" y="3585554"/>
            <a:ext cx="2016224" cy="2003783"/>
          </a:xfrm>
          <a:prstGeom prst="rect">
            <a:avLst/>
          </a:prstGeom>
        </p:spPr>
      </p:pic>
    </p:spTree>
    <p:extLst>
      <p:ext uri="{BB962C8B-B14F-4D97-AF65-F5344CB8AC3E}">
        <p14:creationId xmlns:p14="http://schemas.microsoft.com/office/powerpoint/2010/main" val="4164498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692696"/>
            <a:ext cx="7772400" cy="5040560"/>
          </a:xfrm>
        </p:spPr>
        <p:txBody>
          <a:bodyPr>
            <a:normAutofit fontScale="70000" lnSpcReduction="20000"/>
          </a:bodyPr>
          <a:lstStyle/>
          <a:p>
            <a:r>
              <a:rPr lang="tr-TR" dirty="0"/>
              <a:t>Kaynaklar: </a:t>
            </a:r>
          </a:p>
          <a:p>
            <a:r>
              <a:rPr lang="tr-TR" dirty="0"/>
              <a:t>1. </a:t>
            </a:r>
            <a:r>
              <a:rPr lang="tr-TR" u="sng" dirty="0">
                <a:hlinkClick r:id="rId2"/>
              </a:rPr>
              <a:t>http://www.isssweb.org/</a:t>
            </a:r>
            <a:endParaRPr lang="tr-TR" dirty="0"/>
          </a:p>
          <a:p>
            <a:r>
              <a:rPr lang="tr-TR" dirty="0"/>
              <a:t>2. </a:t>
            </a:r>
            <a:r>
              <a:rPr lang="tr-TR" u="sng" dirty="0">
                <a:hlinkClick r:id="rId3"/>
              </a:rPr>
              <a:t>http://www.crpsib.com/whatissi.asp</a:t>
            </a:r>
            <a:endParaRPr lang="tr-TR" dirty="0"/>
          </a:p>
          <a:p>
            <a:r>
              <a:rPr lang="tr-TR" dirty="0"/>
              <a:t>3. Aksoy, </a:t>
            </a:r>
            <a:r>
              <a:rPr lang="tr-TR" dirty="0" err="1"/>
              <a:t>A.,Ögel</a:t>
            </a:r>
            <a:r>
              <a:rPr lang="tr-TR" dirty="0"/>
              <a:t>, K. (2005). Sokakta yaşayan çocuklarda kendine zarar verme davranışı ve madde kullanımı. </a:t>
            </a:r>
            <a:r>
              <a:rPr lang="tr-TR" b="1" dirty="0"/>
              <a:t>Anadolu Psikiyatri Dergisi; 6:163-169.</a:t>
            </a:r>
            <a:endParaRPr lang="tr-TR" dirty="0"/>
          </a:p>
          <a:p>
            <a:r>
              <a:rPr lang="tr-TR" dirty="0"/>
              <a:t>4. </a:t>
            </a:r>
            <a:r>
              <a:rPr lang="tr-TR" u="sng" dirty="0">
                <a:hlinkClick r:id="rId4"/>
              </a:rPr>
              <a:t>http://www.actforyouth.net/resources/rf/rf_nssi_1209.pdf</a:t>
            </a:r>
            <a:endParaRPr lang="tr-TR" dirty="0"/>
          </a:p>
          <a:p>
            <a:r>
              <a:rPr lang="tr-TR" dirty="0"/>
              <a:t>5. Bildik, T., Somer, O., </a:t>
            </a:r>
            <a:r>
              <a:rPr lang="tr-TR" dirty="0" err="1"/>
              <a:t>Başay</a:t>
            </a:r>
            <a:r>
              <a:rPr lang="tr-TR" dirty="0"/>
              <a:t>, B. </a:t>
            </a:r>
            <a:r>
              <a:rPr lang="tr-TR" dirty="0" err="1"/>
              <a:t>Başay</a:t>
            </a:r>
            <a:r>
              <a:rPr lang="tr-TR" dirty="0"/>
              <a:t>, Ö., </a:t>
            </a:r>
            <a:r>
              <a:rPr lang="tr-TR" dirty="0" err="1"/>
              <a:t>Özbaran</a:t>
            </a:r>
            <a:r>
              <a:rPr lang="tr-TR" dirty="0"/>
              <a:t>, B., (2012). Kendine Zarar Verme Davranışı Değerlendirme </a:t>
            </a:r>
            <a:r>
              <a:rPr lang="tr-TR" dirty="0" err="1"/>
              <a:t>Envanteri’nin</a:t>
            </a:r>
            <a:r>
              <a:rPr lang="tr-TR" dirty="0"/>
              <a:t> Türkçe Formunun Geçerlik ve Güvenilirlik Çalışması. </a:t>
            </a:r>
            <a:r>
              <a:rPr lang="tr-TR" b="1" dirty="0"/>
              <a:t>Türk Psikiyatri Dergisi;23.</a:t>
            </a:r>
            <a:endParaRPr lang="tr-TR" dirty="0"/>
          </a:p>
          <a:p>
            <a:r>
              <a:rPr lang="tr-TR" dirty="0"/>
              <a:t> </a:t>
            </a:r>
          </a:p>
          <a:p>
            <a:r>
              <a:rPr lang="tr-TR" dirty="0"/>
              <a:t>6. </a:t>
            </a:r>
            <a:r>
              <a:rPr lang="tr-TR" dirty="0" err="1"/>
              <a:t>Sararçelik</a:t>
            </a:r>
            <a:r>
              <a:rPr lang="tr-TR" dirty="0"/>
              <a:t>, G. (2009). Kasıtlı Kendine Zarar Verme Davranışı Olan Ergen Ve Genç Erişkin Hastalarda Çocukluk Çağı Travmaları. Uzmanlık Tezi.</a:t>
            </a:r>
          </a:p>
          <a:p>
            <a:r>
              <a:rPr lang="tr-TR" dirty="0"/>
              <a:t>7. Bozkurt, M. Evren, E., </a:t>
            </a:r>
            <a:r>
              <a:rPr lang="tr-TR" dirty="0" err="1"/>
              <a:t>Çetingök</a:t>
            </a:r>
            <a:r>
              <a:rPr lang="tr-TR" dirty="0"/>
              <a:t>, S., (2012).Eroin Bağımlısı Bir Erkek Hastada Tedaviyi Engelleyen Çoklu Kendine Zarar Verme Davranışı: Olgu Sunumu. Düşünen Adam Psikiyatri ve Nörolojik Bilimler Dergisi;25:267-273.</a:t>
            </a:r>
          </a:p>
          <a:p>
            <a:r>
              <a:rPr lang="tr-TR" dirty="0"/>
              <a:t>8. Ögel K., Aksoy A. (2006). Kendine Zarar Verme Davranışı Raporu. Yeniden Yayın no:18, İstanbul.</a:t>
            </a:r>
          </a:p>
          <a:p>
            <a:r>
              <a:rPr lang="tr-TR" dirty="0"/>
              <a:t>9. http://www.ruki.org/selfinjkesmek.htm</a:t>
            </a:r>
          </a:p>
          <a:p>
            <a:r>
              <a:rPr lang="tr-TR" dirty="0"/>
              <a:t>10. Ögel, K., Taner, S., Eke, C., (2003). Çocuk Dostu Okul-Riskli Davranış Gösteren Çocuğun da Dostu Okul. </a:t>
            </a:r>
            <a:r>
              <a:rPr lang="tr-TR" dirty="0" err="1"/>
              <a:t>Unicef</a:t>
            </a:r>
            <a:r>
              <a:rPr lang="tr-TR" dirty="0"/>
              <a:t>.</a:t>
            </a:r>
          </a:p>
          <a:p>
            <a:r>
              <a:rPr lang="tr-TR" dirty="0"/>
              <a:t>11. </a:t>
            </a:r>
            <a:r>
              <a:rPr lang="tr-TR" u="sng" dirty="0">
                <a:hlinkClick r:id="rId5"/>
              </a:rPr>
              <a:t>http://</a:t>
            </a:r>
            <a:r>
              <a:rPr lang="tr-TR" u="sng" dirty="0" smtClean="0">
                <a:hlinkClick r:id="rId5"/>
              </a:rPr>
              <a:t>www.crpsib.com/userfiles/File/Parent.pdf</a:t>
            </a:r>
            <a:endParaRPr lang="tr-TR" u="sng" dirty="0" smtClean="0"/>
          </a:p>
        </p:txBody>
      </p:sp>
    </p:spTree>
    <p:extLst>
      <p:ext uri="{BB962C8B-B14F-4D97-AF65-F5344CB8AC3E}">
        <p14:creationId xmlns:p14="http://schemas.microsoft.com/office/powerpoint/2010/main" val="3138062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062664" cy="4713313"/>
          </a:xfrm>
        </p:spPr>
        <p:txBody>
          <a:bodyPr>
            <a:normAutofit fontScale="55000" lnSpcReduction="20000"/>
          </a:bodyPr>
          <a:lstStyle/>
          <a:p>
            <a:r>
              <a:rPr lang="tr-TR" u="sng" dirty="0" smtClean="0"/>
              <a:t>Resimler için kaynakça:</a:t>
            </a:r>
            <a:endParaRPr lang="tr-TR" dirty="0"/>
          </a:p>
          <a:p>
            <a:pPr marL="68580" indent="0">
              <a:buNone/>
            </a:pPr>
            <a:r>
              <a:rPr lang="tr-TR" dirty="0">
                <a:hlinkClick r:id="rId2"/>
              </a:rPr>
              <a:t>1. http://alwayslonliness.blogspot.com/2012/06/sometimes-when-one-person-is-missing.html</a:t>
            </a:r>
            <a:endParaRPr lang="tr-TR" dirty="0"/>
          </a:p>
          <a:p>
            <a:pPr marL="68580" indent="0">
              <a:buNone/>
            </a:pPr>
            <a:r>
              <a:rPr lang="tr-TR" dirty="0"/>
              <a:t>2. </a:t>
            </a:r>
            <a:r>
              <a:rPr lang="tr-TR" dirty="0">
                <a:hlinkClick r:id="rId3"/>
              </a:rPr>
              <a:t>http://www.bilinclitercih.com/?id=258</a:t>
            </a:r>
            <a:endParaRPr lang="tr-TR" dirty="0"/>
          </a:p>
          <a:p>
            <a:pPr marL="68580" indent="0">
              <a:buNone/>
            </a:pPr>
            <a:r>
              <a:rPr lang="tr-TR" dirty="0"/>
              <a:t>3. </a:t>
            </a:r>
            <a:r>
              <a:rPr lang="tr-TR" dirty="0">
                <a:hlinkClick r:id="rId4"/>
              </a:rPr>
              <a:t>http://www.fotosearch.com/photos-images/family-problems.html</a:t>
            </a:r>
            <a:endParaRPr lang="tr-TR" dirty="0"/>
          </a:p>
          <a:p>
            <a:pPr marL="68580" indent="0">
              <a:buNone/>
            </a:pPr>
            <a:r>
              <a:rPr lang="tr-TR" dirty="0"/>
              <a:t>4. </a:t>
            </a:r>
            <a:r>
              <a:rPr lang="tr-TR" dirty="0">
                <a:hlinkClick r:id="rId5"/>
              </a:rPr>
              <a:t>http://fotogaleri.stargazete.com/album/haber/686132/12/Guncel</a:t>
            </a:r>
            <a:endParaRPr lang="tr-TR" dirty="0"/>
          </a:p>
          <a:p>
            <a:pPr marL="68580" indent="0">
              <a:buNone/>
            </a:pPr>
            <a:r>
              <a:rPr lang="tr-TR" dirty="0"/>
              <a:t>5. </a:t>
            </a:r>
            <a:r>
              <a:rPr lang="tr-TR" dirty="0">
                <a:hlinkClick r:id="rId6"/>
              </a:rPr>
              <a:t>http://kidsroomzoom.wordpress.com/2011/08/02/belle-boo</a:t>
            </a:r>
            <a:endParaRPr lang="tr-TR" dirty="0"/>
          </a:p>
          <a:p>
            <a:pPr marL="68580" indent="0">
              <a:buNone/>
            </a:pPr>
            <a:r>
              <a:rPr lang="tr-TR" dirty="0" smtClean="0"/>
              <a:t>6. </a:t>
            </a:r>
            <a:r>
              <a:rPr lang="tr-TR" dirty="0" smtClean="0">
                <a:hlinkClick r:id="rId7"/>
              </a:rPr>
              <a:t>http</a:t>
            </a:r>
            <a:r>
              <a:rPr lang="tr-TR" dirty="0">
                <a:hlinkClick r:id="rId7"/>
              </a:rPr>
              <a:t>://</a:t>
            </a:r>
            <a:r>
              <a:rPr lang="tr-TR" dirty="0" smtClean="0">
                <a:hlinkClick r:id="rId7"/>
              </a:rPr>
              <a:t>www.resimlerfrm.com/yalnizlik-resimleri.html</a:t>
            </a:r>
            <a:endParaRPr lang="tr-TR" dirty="0" smtClean="0"/>
          </a:p>
          <a:p>
            <a:pPr marL="68580" indent="0">
              <a:buNone/>
            </a:pPr>
            <a:r>
              <a:rPr lang="tr-TR" dirty="0" smtClean="0"/>
              <a:t>7.http</a:t>
            </a:r>
            <a:r>
              <a:rPr lang="tr-TR" dirty="0"/>
              <a:t>://</a:t>
            </a:r>
            <a:r>
              <a:rPr lang="tr-TR" dirty="0" smtClean="0"/>
              <a:t>www.besyilda5d.com/sayfa.asp?sayfaid=21970&amp;sayfaadi=OTOR%DDTER%20ANNE%20BABA%20TUTUMU</a:t>
            </a:r>
          </a:p>
          <a:p>
            <a:pPr marL="68580" indent="0">
              <a:buNone/>
            </a:pPr>
            <a:r>
              <a:rPr lang="tr-TR" dirty="0" smtClean="0"/>
              <a:t>8.</a:t>
            </a:r>
            <a:r>
              <a:rPr lang="tr-TR" dirty="0"/>
              <a:t> www.online-utility.org/image/gallery.jsp?title=Stop</a:t>
            </a:r>
            <a:endParaRPr lang="tr-TR" dirty="0" smtClean="0"/>
          </a:p>
          <a:p>
            <a:pPr marL="68580" indent="0">
              <a:buNone/>
            </a:pPr>
            <a:r>
              <a:rPr lang="tr-TR" dirty="0" smtClean="0"/>
              <a:t>9. </a:t>
            </a:r>
            <a:r>
              <a:rPr lang="tr-TR" dirty="0">
                <a:hlinkClick r:id="rId8"/>
              </a:rPr>
              <a:t>http://escapeandreport.com/?</a:t>
            </a:r>
            <a:r>
              <a:rPr lang="tr-TR" dirty="0" smtClean="0">
                <a:hlinkClick r:id="rId8"/>
              </a:rPr>
              <a:t>page_id=4</a:t>
            </a:r>
            <a:endParaRPr lang="tr-TR" dirty="0" smtClean="0"/>
          </a:p>
          <a:p>
            <a:pPr marL="68580" indent="0">
              <a:buNone/>
            </a:pPr>
            <a:r>
              <a:rPr lang="tr-TR" dirty="0" smtClean="0"/>
              <a:t>10. </a:t>
            </a:r>
            <a:r>
              <a:rPr lang="tr-TR" dirty="0" smtClean="0">
                <a:hlinkClick r:id="rId9"/>
              </a:rPr>
              <a:t>www.popscreen.com/</a:t>
            </a:r>
            <a:r>
              <a:rPr lang="tr-TR" dirty="0" err="1" smtClean="0">
                <a:hlinkClick r:id="rId9"/>
              </a:rPr>
              <a:t>tagged</a:t>
            </a:r>
            <a:r>
              <a:rPr lang="tr-TR" dirty="0" smtClean="0">
                <a:hlinkClick r:id="rId9"/>
              </a:rPr>
              <a:t>/dünyalık</a:t>
            </a:r>
            <a:endParaRPr lang="tr-TR" dirty="0" smtClean="0"/>
          </a:p>
          <a:p>
            <a:pPr marL="68580" indent="0">
              <a:buNone/>
            </a:pPr>
            <a:r>
              <a:rPr lang="tr-TR" dirty="0" smtClean="0"/>
              <a:t>11.http</a:t>
            </a:r>
            <a:r>
              <a:rPr lang="tr-TR" dirty="0"/>
              <a:t>://www.idealokul.com/?</a:t>
            </a:r>
            <a:r>
              <a:rPr lang="tr-TR" dirty="0" smtClean="0"/>
              <a:t>mt=konu&amp;ucat=250&amp;cat=253&amp;id=2830</a:t>
            </a:r>
          </a:p>
          <a:p>
            <a:pPr marL="68580" indent="0">
              <a:buNone/>
            </a:pPr>
            <a:r>
              <a:rPr lang="tr-TR" dirty="0" smtClean="0"/>
              <a:t>12. </a:t>
            </a:r>
            <a:r>
              <a:rPr lang="tr-TR" dirty="0">
                <a:hlinkClick r:id="rId10"/>
              </a:rPr>
              <a:t>http://</a:t>
            </a:r>
            <a:r>
              <a:rPr lang="tr-TR" dirty="0" smtClean="0">
                <a:hlinkClick r:id="rId10"/>
              </a:rPr>
              <a:t>www.dusunvebasar.com/yusuf-ozkan-ozburun-aile-ici-iletisim-seminerleri/index.html</a:t>
            </a:r>
            <a:endParaRPr lang="tr-TR" dirty="0"/>
          </a:p>
          <a:p>
            <a:pPr marL="68580" indent="0">
              <a:buNone/>
            </a:pPr>
            <a:r>
              <a:rPr lang="tr-TR" dirty="0" smtClean="0"/>
              <a:t>13. </a:t>
            </a:r>
            <a:r>
              <a:rPr lang="tr-TR" dirty="0">
                <a:hlinkClick r:id="rId11"/>
              </a:rPr>
              <a:t>http://</a:t>
            </a:r>
            <a:r>
              <a:rPr lang="tr-TR" dirty="0" smtClean="0">
                <a:hlinkClick r:id="rId11"/>
              </a:rPr>
              <a:t>mdarena.blogspot.com/2009/05/cartoon-classics_14.html</a:t>
            </a:r>
            <a:endParaRPr lang="tr-TR" dirty="0" smtClean="0"/>
          </a:p>
          <a:p>
            <a:pPr marL="68580" indent="0">
              <a:buNone/>
            </a:pPr>
            <a:r>
              <a:rPr lang="tr-TR" dirty="0"/>
              <a:t>14. </a:t>
            </a:r>
            <a:r>
              <a:rPr lang="tr-TR" dirty="0">
                <a:hlinkClick r:id="rId12"/>
              </a:rPr>
              <a:t>http://</a:t>
            </a:r>
            <a:r>
              <a:rPr lang="tr-TR" dirty="0" smtClean="0">
                <a:hlinkClick r:id="rId12"/>
              </a:rPr>
              <a:t>www.customerexperienceservices.com/108/customer-effort-score-conference</a:t>
            </a:r>
            <a:endParaRPr lang="tr-TR" dirty="0" smtClean="0"/>
          </a:p>
          <a:p>
            <a:pPr marL="68580" indent="0">
              <a:buNone/>
            </a:pPr>
            <a:r>
              <a:rPr lang="tr-TR" dirty="0" smtClean="0"/>
              <a:t>Broşür resimler:</a:t>
            </a:r>
            <a:endParaRPr lang="tr-TR" dirty="0"/>
          </a:p>
          <a:p>
            <a:pPr marL="68580" indent="0">
              <a:buNone/>
            </a:pPr>
            <a:r>
              <a:rPr lang="tr-TR" dirty="0"/>
              <a:t>15. </a:t>
            </a:r>
            <a:r>
              <a:rPr lang="tr-TR" dirty="0">
                <a:hlinkClick r:id="rId13"/>
              </a:rPr>
              <a:t>http://</a:t>
            </a:r>
            <a:r>
              <a:rPr lang="tr-TR" dirty="0" smtClean="0">
                <a:hlinkClick r:id="rId13"/>
              </a:rPr>
              <a:t>yaymicro.com/vector/happy-family/70984</a:t>
            </a:r>
            <a:endParaRPr lang="tr-TR" dirty="0" smtClean="0"/>
          </a:p>
          <a:p>
            <a:pPr marL="68580" indent="0">
              <a:buNone/>
            </a:pPr>
            <a:r>
              <a:rPr lang="tr-TR" dirty="0" smtClean="0"/>
              <a:t>16.http</a:t>
            </a:r>
            <a:r>
              <a:rPr lang="tr-TR" dirty="0"/>
              <a:t>://</a:t>
            </a:r>
            <a:r>
              <a:rPr lang="tr-TR" dirty="0" smtClean="0"/>
              <a:t>djkashmir.com/</a:t>
            </a:r>
            <a:r>
              <a:rPr lang="tr-TR" dirty="0" err="1" smtClean="0"/>
              <a:t>wallpapers</a:t>
            </a:r>
            <a:r>
              <a:rPr lang="tr-TR" dirty="0" smtClean="0"/>
              <a:t>/</a:t>
            </a:r>
            <a:r>
              <a:rPr lang="tr-TR" dirty="0" err="1" smtClean="0"/>
              <a:t>index.php?dir</a:t>
            </a:r>
            <a:r>
              <a:rPr lang="tr-TR" dirty="0" smtClean="0"/>
              <a:t>=</a:t>
            </a:r>
            <a:r>
              <a:rPr lang="tr-TR" dirty="0" err="1" smtClean="0"/>
              <a:t>Wallpapers</a:t>
            </a:r>
            <a:r>
              <a:rPr lang="tr-TR" dirty="0" smtClean="0"/>
              <a:t>/Love%20Wallpapers%20/Love%20Sad%20Pictures%20</a:t>
            </a:r>
          </a:p>
          <a:p>
            <a:pPr marL="68580" indent="0">
              <a:buNone/>
            </a:pPr>
            <a:r>
              <a:rPr lang="tr-TR" dirty="0"/>
              <a:t>17. </a:t>
            </a:r>
            <a:r>
              <a:rPr lang="tr-TR" dirty="0">
                <a:hlinkClick r:id="rId14"/>
              </a:rPr>
              <a:t>http://www.malatya.gov.tr/?</a:t>
            </a:r>
            <a:r>
              <a:rPr lang="tr-TR" dirty="0" smtClean="0">
                <a:hlinkClick r:id="rId14"/>
              </a:rPr>
              <a:t>modul=detay&amp;k_id=339&amp;m_id=26</a:t>
            </a:r>
            <a:endParaRPr lang="tr-TR" dirty="0" smtClean="0"/>
          </a:p>
          <a:p>
            <a:pPr marL="68580" indent="0">
              <a:buNone/>
            </a:pPr>
            <a:r>
              <a:rPr lang="tr-TR" dirty="0"/>
              <a:t>18. http://cekimyasasi.net/makaleler/2010/01/29/duygular-cikmaz-sokagi/</a:t>
            </a:r>
            <a:endParaRPr lang="tr-TR" dirty="0" smtClean="0"/>
          </a:p>
        </p:txBody>
      </p:sp>
    </p:spTree>
    <p:extLst>
      <p:ext uri="{BB962C8B-B14F-4D97-AF65-F5344CB8AC3E}">
        <p14:creationId xmlns:p14="http://schemas.microsoft.com/office/powerpoint/2010/main" val="301840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274638"/>
            <a:ext cx="6766520" cy="778098"/>
          </a:xfrm>
        </p:spPr>
        <p:txBody>
          <a:bodyPr>
            <a:normAutofit fontScale="90000"/>
          </a:bodyPr>
          <a:lstStyle/>
          <a:p>
            <a:pPr algn="ctr"/>
            <a:r>
              <a:rPr lang="tr-TR" sz="3200" dirty="0" smtClean="0">
                <a:latin typeface="Arial" pitchFamily="34" charset="0"/>
                <a:cs typeface="Arial" pitchFamily="34" charset="0"/>
              </a:rPr>
              <a:t>İSTATİSTİKLER VE TEMEL BİLGİLER</a:t>
            </a:r>
            <a:endParaRPr lang="tr-TR" sz="3200" dirty="0">
              <a:latin typeface="Arial" pitchFamily="34" charset="0"/>
              <a:cs typeface="Arial" pitchFamily="34" charset="0"/>
            </a:endParaRPr>
          </a:p>
        </p:txBody>
      </p:sp>
      <p:sp>
        <p:nvSpPr>
          <p:cNvPr id="3" name="İçerik Yer Tutucusu 2"/>
          <p:cNvSpPr>
            <a:spLocks noGrp="1"/>
          </p:cNvSpPr>
          <p:nvPr>
            <p:ph idx="1"/>
          </p:nvPr>
        </p:nvSpPr>
        <p:spPr>
          <a:xfrm>
            <a:off x="251520" y="1124744"/>
            <a:ext cx="8568952" cy="4176464"/>
          </a:xfrm>
        </p:spPr>
        <p:txBody>
          <a:bodyPr>
            <a:noAutofit/>
          </a:bodyPr>
          <a:lstStyle/>
          <a:p>
            <a:r>
              <a:rPr lang="tr-TR" sz="2200" dirty="0" smtClean="0">
                <a:latin typeface="Arial" pitchFamily="34" charset="0"/>
                <a:cs typeface="Arial" pitchFamily="34" charset="0"/>
              </a:rPr>
              <a:t>Davranışa başlama yaşı genellikle 12-15. </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Türkiye’de ise16-20 yaşları arasında başladığı saptanmıştır.</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Yaygınlığı %13-%25.</a:t>
            </a:r>
          </a:p>
          <a:p>
            <a:endParaRPr lang="tr-TR" sz="2200" dirty="0" smtClean="0">
              <a:latin typeface="Arial" pitchFamily="34" charset="0"/>
              <a:cs typeface="Arial" pitchFamily="34" charset="0"/>
            </a:endParaRPr>
          </a:p>
          <a:p>
            <a:r>
              <a:rPr lang="tr-TR" sz="2200" dirty="0" smtClean="0">
                <a:solidFill>
                  <a:schemeClr val="accent2">
                    <a:lumMod val="20000"/>
                    <a:lumOff val="80000"/>
                  </a:schemeClr>
                </a:solidFill>
                <a:latin typeface="Arial" pitchFamily="34" charset="0"/>
                <a:cs typeface="Arial" pitchFamily="34" charset="0"/>
              </a:rPr>
              <a:t>Süreklilik gösteren kendine zarar verme oranı ise %4 ile %6 aralığındadır</a:t>
            </a:r>
            <a:r>
              <a:rPr lang="tr-TR" sz="2200" dirty="0" smtClean="0">
                <a:latin typeface="Arial" pitchFamily="34" charset="0"/>
                <a:cs typeface="Arial" pitchFamily="34" charset="0"/>
              </a:rPr>
              <a:t>.</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Türkiye’de ise yaygınlık oranı yaklaşık % 20 olarak bulunmuştur. </a:t>
            </a:r>
            <a:endParaRPr lang="tr-TR" sz="22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6" name="Resim 5"/>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24656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332656"/>
            <a:ext cx="7412360" cy="1143000"/>
          </a:xfrm>
        </p:spPr>
        <p:txBody>
          <a:bodyPr>
            <a:normAutofit fontScale="90000"/>
          </a:bodyPr>
          <a:lstStyle/>
          <a:p>
            <a:pPr algn="ctr"/>
            <a:r>
              <a:rPr lang="tr-TR" dirty="0" smtClean="0">
                <a:latin typeface="Arial" pitchFamily="34" charset="0"/>
                <a:cs typeface="Arial" pitchFamily="34" charset="0"/>
              </a:rPr>
              <a:t>MADDE KULLANIMI VE </a:t>
            </a:r>
            <a:r>
              <a:rPr lang="tr-TR" dirty="0" err="1" smtClean="0">
                <a:latin typeface="Arial" pitchFamily="34" charset="0"/>
                <a:cs typeface="Arial" pitchFamily="34" charset="0"/>
              </a:rPr>
              <a:t>kendİne</a:t>
            </a:r>
            <a:r>
              <a:rPr lang="tr-TR" dirty="0" smtClean="0">
                <a:latin typeface="Arial" pitchFamily="34" charset="0"/>
                <a:cs typeface="Arial" pitchFamily="34" charset="0"/>
              </a:rPr>
              <a:t> zarar verme</a:t>
            </a:r>
            <a:endParaRPr lang="tr-TR" dirty="0">
              <a:latin typeface="Arial" pitchFamily="34" charset="0"/>
              <a:cs typeface="Arial" pitchFamily="34" charset="0"/>
            </a:endParaRPr>
          </a:p>
        </p:txBody>
      </p:sp>
      <p:sp>
        <p:nvSpPr>
          <p:cNvPr id="3" name="İçerik Yer Tutucusu 2"/>
          <p:cNvSpPr>
            <a:spLocks noGrp="1"/>
          </p:cNvSpPr>
          <p:nvPr>
            <p:ph idx="1"/>
          </p:nvPr>
        </p:nvSpPr>
        <p:spPr>
          <a:xfrm>
            <a:off x="755576" y="1844824"/>
            <a:ext cx="7772400" cy="3733800"/>
          </a:xfrm>
        </p:spPr>
        <p:txBody>
          <a:bodyPr>
            <a:normAutofit/>
          </a:bodyPr>
          <a:lstStyle/>
          <a:p>
            <a:pPr marL="68580" indent="0" algn="just">
              <a:buNone/>
            </a:pPr>
            <a:r>
              <a:rPr lang="tr-TR" sz="3000" dirty="0">
                <a:latin typeface="Arial" pitchFamily="34" charset="0"/>
                <a:cs typeface="Arial" pitchFamily="34" charset="0"/>
              </a:rPr>
              <a:t>	</a:t>
            </a:r>
            <a:r>
              <a:rPr lang="tr-TR" sz="3000" dirty="0" smtClean="0">
                <a:latin typeface="Arial" pitchFamily="34" charset="0"/>
                <a:cs typeface="Arial" pitchFamily="34" charset="0"/>
              </a:rPr>
              <a:t>Süreklilik gösteren kendine zarar verme davranışı olan bireylerde madde kullanımı sıklıkla görülmektedir. </a:t>
            </a:r>
            <a:endParaRPr lang="tr-TR" sz="3000" dirty="0">
              <a:latin typeface="Arial" pitchFamily="34" charset="0"/>
              <a:cs typeface="Arial" pitchFamily="34" charset="0"/>
            </a:endParaRPr>
          </a:p>
        </p:txBody>
      </p:sp>
      <p:sp>
        <p:nvSpPr>
          <p:cNvPr id="4" name="AutoShape 2" descr="data:image/jpeg;base64,/9j/4AAQSkZJRgABAQAAAQABAAD/2wCEAAkGBhISERUUExQWFRMVFBgXGBYWFxcVFRgVGBgVFRYYFxYXHSYeFxkjGhcUHy8gIycpLCwsGB8xNTAqNSYrLCoBCQoKDgwOGg8PGiwkHyAqKS0vLi0sLCwqLCwsKi8sLC0qKS0vLCwsLCwsLCksKSwsLC8pKSksLCkpNSwsKSwsLP/AABEIALcBEwMBIgACEQEDEQH/xAAbAAEAAwADAQAAAAAAAAAAAAAABAUGAgMHAf/EAD0QAAEDAQYDBwIEBQMEAwAAAAEAAhEDBAUSITFBBlFhEyIycYGRobHBQlLR8BRicpLhI4LxFTNDogcWsv/EABsBAQACAwEBAAAAAAAAAAAAAAABAgMEBQYH/8QALhEAAgIBBAECBAQHAAAAAAAAAAECEQMEEiExQQVREyJhoXGRsdEGFDJCgeHw/9oADAMBAAIRAxEAPwD3FERAEREAREQBERAEXwuAXD+IbzQHYij/AMaNRmFzoWgO02QHaiIgCIiAIiIAiIgCLhVrBuu6+NtDToQgOxERAEREAREQBERAEREAREQBERAEREAREQBERAcXPA1Ki1rZyXXbASSPb7KFY7YKrS5oIwuLTIjMRKi0nRZRdWd1SsTqVxa5car2tEuIA5kwPcqrtHFFFvhl8flGX9xWPJnx4lc5JFoY5T/pVlhdNtNQP7jmhrjGIc9dOsqZZ3YX9Dl+ioKV/WmozHSpMDC7Die+YJIGYEQMwum7rxtNapg7uJrocA3INEg5zktfHq8bqNtt9cVf6GaWnlzLhV9TcIuLAYE6wuS3TVCIiAIiIAiLhVfAJ5BAQ7ZU73Ro+df0Vbd9TFifzMD0zKk1mFzXAGC4HPXMqDdd3dhSwTJkknPU8gfL6qrvcvYuq2vnklVLW5uhXxt/lviEqLaHqstNRWK0amhf1J28Hqp1OqHaEHyXnFSopdktrqbS7ER+5P2QUb9FmLt4mc8CQDz+3qruhejXa5fRA1RMREQgIiIAiIgCIiAIiIAiIgCIiAiW1wb3iYEGZ0yWRvnilze7SbA/MRzzybt6ra16DXiHCRyWev8Auam1owtAGnrstPW/EWJvG6df5NjT7N/zqzBWm0VKplxc49c/bkuttEgwcj1VnbrSWQ1ognMmNAFU9oXuMZk8/qV4dZJZPml/s7an4Rs+GywNfSLp7RuIDy3+V9sdtDLWx2mPuu8ycJ/9gszd9t7Gs1xM5gT0OUe30V1fbA1xI1kPHk7Ix/uaPddTBkawRn28b+3f6WjSkrm0/P8A37HoKKNd1q7Skx/5mg+u/wAypK9empK0cpqnQREUkBERAEREBkuLra5lVjaRLCBicW5Ezk0Hno4qIb3qtABh+WcjCZ6EZfC6bytIqV3PnLEf7W90fQ+6jYwc9V4zW+pZseaTxyfdL24+nR1oYYuCUkTjfTTqC3zGIe4XVUrsd+rT9lFIXW6gDtnz0PuFbD/EORcZYp/hwUlpI/2ujsdQB0cPI90/OXyod7UqwDWhjuzgSQJGIk7jpC7+zcNDPR2fzqu+z2st1BHVpke2vwutD1TTalbd7i/rx9+jEsU8bukyVddDC0DfdXdmZJA5kBV9krtduJ9j7f4V1d1MYx0ldqLTVo05XfJboiKSoREQBERAEREAREQBERAEREAUa8KGOm4bxI8wpKKGrVMlOnZ5TxHUwmBuqewWwta6WFpLtS05jaD7rY8UWTBUJDcxJHkVknW2q6cIdlkToPcleG1OD4WSUK4uzt42mlJEOnUrOq4uzOESGzHvBK2Lq/a0KTzqw9m/1gZ+oafVYKrezmnMOn99VsuEqrqtJ4dkKoJb5gR+nstjDabi0qkqX49owSt8+xouG+IaVKi4VXhga+BMk5yYAGuhWjsF60qwmm8O+CPMHMLyph7Rr2/mbI/rbn8973S5b67IglpIa7PCSHtByJbHovR+mz3YFF9x4/Lr7UaOoVTv3PYEWds3GlmGT6zDlIcOXJ7R4X/B6aKU3i2yHSrPkyofo1b5gLhFWM4ksxIHagT+YOZ8uAVkCgMxe9713WjsaTxRj8Tg0h2Q0md8ohfH3xa6IcyuxrgWOLarMhMZS39I8l1cZ3I1xFVri2oTGEauP8o3Ma+8jfNstlXsnio4mHBoB6DE7cj8uiwarKsOGU/ZffwXxR3TUTnRe0mD5fr++q4uZ2byNj9Oai4nvLYGgz/flCs7QO0pB41bkV87y90zs2fWukZI4gZlV1O2EZATy/yums+c3men6BYVhbYssf4tn5vqVJs8HQyqiz3k5vgDR6SreyW/H42jFs4CD681tYNNc1RXcXlxWIPqS4AhonMTmch91oqVkY0y0R7quuGGtj8Tu95gZZeX3Ct17/TY9mNI5WWW6TCIi2DEEREAREQBERAEREAREQBEUS8r1pUGY6joGw1JPJo3KAlovOrz/wDk6oHEUaTQB+eXOP8AaQB8qyufjqq8TUotIGvZuGIDngec/QoCw4xs00w7n3fuPuvPKlKqxsNhxBJgGDnznX0XoV83xZ69keWVGyc2jR/aNhwbg8QO2m6wVusrntxMPeGrT9V5r1eFTT9+f3OjpZPbx4IVO0vZT79Mg5zDZn29FOui/WNY3DlDRA3nLKFVUuJMJwPBaRlnmFyqWV9oew0wBOrvv1gLlY8ct64pt8G3Ka29lraaZp1cTDIxB48nZ+2iqbRVAqYmaEThO3MfVXdOyFzgzFkxoDnmJjMrm61WFvdc0uO5xEFer02nngcpN980cqeRT4SMc69e1rNpOAbl3YyDj+q1N0130S17ZB/YIzXRauE7PaC19nqeF2ItyxtEyXN5xrC2dlulnY2aYJcc/qt9O+TA0Y69uMa+J2Nzi0ajDLSNdAIjdaK6+NnGjSp0mgOw5ufnGsNYz8TojMwAqTiurUL3WaiwljXF7y1sl0kYWuIGTQQTB3I5KmstWo0d8YIHdy1B1M77KxQ3V5X0KVPx9paHiC8x3R+VgyACo6tUBrROgz6ud3j9vZUj7R2nZgeIEh3liJB9jHp1XfXrnEf30XB9ayfJHEvPP5G/pFy5Eu0XllAyHIb+a7rHXeGHZrvc+SWKwCWl/qFZtaJn26DovHznFeLN9JsjtoaOIg5ZAcua4ixsGZEk89lIfUEdF00ng7iBssW+TL0jh/CtmI6KzslBoHRu/Qaqtoul07T+/sud52/sqYgwXmPQDP7Lt+m4m3bMOWVIl3RbqlOsZdiHado09HGHNjUZFehryGx8X4HYatHtW9IDvR2y3N28TseHGm8uDTBZUIxRza8a/wC73XtYyUkmjjtUzSouix21lVuJhkfIPIjmu9SAiIgCIiAIiIAiIgCIiAj2+0mnTLgJdkGjm4kAekledX9Sq4y6qS553OgHJo2HReh3nRLqZjUQ4ebTKzd7W6lWpkVBgqNGc6EefJPARgrTYHlpcwEuIIadAXDYc9tFP4V4GgCpaxXLpnAxrgPVyvqN7VLPQmnSFR21QmYbs2No5A+irrHx5anO75AHlEfCJEN8kq9LW+nLLPZCwaYiJeeplU9qfVgPqNLSQcZ3menNaUcXmo0ta5hqRkdIPPLVSaV92d8NqMEx4mmfOYWrqtItRGmzLizbOjz68bHTc0E76OGn76Kzumk6lZw5/icIHlo0eZ19lo784VovwObBa4jw5EjUzGqqrwqB1b+SkPSVq6P0/wDl5uUnddfQyZc+9UitvS2djQIHjdmeZPJUvCvArrYw1qtp7LvHuyGkecqdYrRUrWgllI1RpDRijPXLT1UviQ2eh3alIseRMToTnmAV0oTU7rwa8k0Kl0WWyGWWvE9rcUtE5dXDL0UFnE1ao8NZWeIJIiGwTqctJyVO+86OE4iZ0gNmfWclXG/cObGH6fRJ7kvl7Ji1fJtaOEFxq1HknM97InrzUG13iKrHU6YBzkH8ruc7KDSuy02rBTp1W4qjw3A1pGWrnOdyAWlvG5aFkDaFM4nNE1H/AM36lVUnCF5GGt8qiVdjYGNMDOPFzO/3U+7rFo9wMbdSuNmo425dI5RnJ/8AyplOoBOLbKF4z1bU/Fyvb+B1cGPZGjhabww6NXAXkSCoVoYC6QSPWV2vcDTDRkefVc34caXBltnMXnkJ0Jg+ey+2UnOM81WFrjII0In6hWVjtJnIAeiyPF4j5K7vct7rIaD1P/CzvELjaK+Fs9wxM5bSrutacLC7Q6D+o/uVSW2xEENY/I5vjUzoMW0r03puJKTb8GpqJOqRBfYy3wOD4MHOCD0O481d3JXh0VGEE9cp00CtLkuJlJgqVm/0M/wpVowPf3iGu/C0RkvQpcHPZpeGaYhxGQMDoTn+/VXir7ktvaUhMBze6QBA6EAaSPurBVLBERAEREAREQBERAEREBxqPgEnQCfbNY293NDWuqiA4SXRk0nODGjc9cxz5rZVGSCOYj3WafXwf6dZhcG5Bw1A2kb+asiGZyz1jRdipPa+m7VogsI5iCQui9X2W0DutLapMZZiTkra1cN2GsS5jhTefOmfUiJUT/6LXp50nkjUeF/1zQqRbq4RsdIS57mP6A/fIBTbRdF3gE9t3jz39lyvK861KO0stUiPExoe2eX5h7Kk/wCvUHnv2d7ermsH1coJs1/C9NpDgHmoxjTg6TM/QLI3k09m4N8T6hHlLiM/KJVvdV7MpNx0x3AYcI0nOcvMqobXp1u1pzE4iOmIHP0KloWX10X3aG0Wso0aYpgAAsxCQN85knmVlOMbDXtD2xSDQNRiLiTzJIEldtxcYlhFJxwublBzHpzb1WsZe7i9hLA8EwTrkAT9YU1QuzAWHhZvZOe99PEz/wAUnH5kSJ9FW3tduCi8MAxESdsgC4gTpABJ6Bet17oslrP5H+xlZK/+CTSeDVDqtLQ4XYSWnUH0y9SqtXRKpIzvCds/hqZcyRVe2C/8oOZa34XReduc1ufiqOgCc3OO56L0awCwhgAowOoA/ZUircFhradw8xoOqrPGpqmTGe1mUsNeGeUD2GXxClVKjQ3E7MnQc/NWdq4PdTBNM9q0xmCAd9vxbbqkttF2QjwiCMwf7T9l43W+lZoS39r6HUx6iEuDprUARidDJ0Akk+k6KK2gZgZg+ik25riSYy28tlGo2iHBc9RmlyZLR3/w4DsycUAGNPnUrjbahpNBGc5f8r61mEy4945xy8+qhXxawWxzPwFmxxlCa9yt2fadsdaHtp7SPZbu67jp0mGq7wt8P8x/5Wf4WuNrLHUtL/ETDeg5+8LR8Q3lhp0qbfwsxRtManoBJXrdBptkd77ZoZ8l8IpeIuIhT171Q+Fgjut5nksTZ6lftnPqYgccsqHMPbmQDhMNOghWFsoOfVc91PExzQA6QHSJz1kzzXC7rxwAsLcQ5EZhdK6NarN/wjfrQ443BrXCJJgYgYEnbVblrgcxmF5BdlelVJp4wwu2eMs8zmOqvm3ZeFnaDQDC0GZZhM+ciSNoR88ono9CRZ+6OKxUIZWb2VQ5QfCT0J09fdaBVJCIiAIiIAiIgCIiAKNa7A2prkeY1/ypKIDP2rh92wa8f2u+cvlV7rFUp6doz3j3Ej5WwRTZFGP/AI60xlW9wCVQ2+66dR4dWeaj9mjMnyY3Mr0irZGO8TGu82g/VfaFlYzwNa3+kAfRBRj7o4aqkOcWCnTLYFN3jf1d+TeBrnnCyl+cIPa4voHC4HTQr2BQ7fdVOr4hnzGvrzUCjwardZOVZha4fiHPzCtLmvl1nBBeXM2DpkeR+y9JtfCj4OEtd/Vl9isrffCNRviYxjT+KS4TyyGvmj56IXB12HiyjWcGPBY7Zw09xmFY3lb7Q1hE9rSI8zH3WZs3C/Zvc8mYZA5SSFWUOKK1jeGxjp4iHMOWW5adj8FSnS5HfRqrgvWz2gOs9Y4HOHcfpB2k81WXPa61B9UPq03tY7CRJD4mA8CIc3WYOUaKVa7toWukK1E6jUZEHWCNiFnq9xVWAHEHOJMDUzuDylS3xwKV8m8uviFxE06gMHNuXqrZ9ajaRhqNwVNj+hWHNnbSaCHNpO5+N0+uS5XZxAXVOzqOY6T3Htyz2DmzkeoyUcvsjotbRcLnY6YP+q0SOTgsi6qWk4siDABy72/t91s7Te3Z1aNU6h2F3Vqr+PbpPb46EHG3FGx5wubq9DGb+JDhm5hz1xIz7bRDZJVReNqnNfbTXc3u1GOYV0Y6ZGRxFc2GialZtPJGuDYU75d/B06DfxO/yra87M2r2YecQpjNoMB5jIO5tGsbwFnbmsTntYSIGRA66ey3lhuMU2drVyjMDdehhbSSObJc2QqNha2XVh34kNkERtELD8V2vsrSzAM3Ml0f1ECfT6LdWi0OqOBjKe63nt7Quu/booGiGuAdVOeLdvrrG0LNXgxMyNks9GuJccLtzp8rS3OKtAQyq8tMnxZCNABvutHwLw82jRLy3OqMpH/j2n+rXyhW7+GrMTIpBp/kJZ8NICp5LJcGSNF9QB1RxO8ECR7LdWMHs2YtcInzgSuiz3PRYZDcxuSXfUqajdkpBERQSEREAREQBERAEREAREQBERAEREAXGpTDgQQCDkQRII6hckQGTvnhmnSDn08Qa7IsmWjcFs5jPKNM9lmeJuDxXoNrUWy5vjaNesdV6fWpBzS06EQsvUZUs1Q4dDnGxHMKaTVMjp2eQ3HeFWxWggh3YOPfaRp16OHPlkvQK1mHZGqBm4wzbI7wrm12eyWie0phlTY6SeU7rrtNlNSxjD4qZkjyUxikqRD5Z5NxY91KsWEkmAffNfLvuuvAe2hVeBmHNZUjLOQQFsKFCyC8G2q2GKYYMGJpdT7XQY4BgATrlMcl6BfPEtFtnJpVGPc9pbTDHB0uIgHLQCZPko8k1weZcSWuWN6gO/fyu43y19BhqEyAAHDn+wq7iCzF1TA3RoA9gFwtdiY6iWF5a5jAWgAOL6hIhuojVxJ2A30Vn0VLm7rfTrDA+CeThIPkp9g4Coud25aadJuZzOF3kDsovC91UbMztbS7G/UMGYH6nqnEHElotZ7OmOzpcufmqOC9iykyXTv+gyt3RIbk0K0rW19eC/Jv4W/crGWb+HsrgXux1DADf8bLY3U1tXC5z3Na+Gy2Ia7YOBBEHScjPxfwVOqrSdikOjKP1VpdXDhqw6oYpzpu8fZv1+Vc2Xhyk0y4l5/miPYDP1VsociUj4AvqIqlgiIgCIiAIiIAiIgCIiAIiIAiIgCIiAIiIAiIgC6rTZW1BDhP1Hkdl2ogM5bOHnjNnfbyOTh9j8KAy0PoOnCYPiYRHrBWyUW33e2qIORGh5fqOilMijG2yxULQD2ZEu8VN2h9CqyncYpHugMI6SI8xmrO97iLHSZYZye3wn1+xUKnaa9MgH/UbPqFeyrKi3UXNxHs3F5zxDvCOkZrPWywVKFqb2/4qbamGcgHTAkakQQY3la+pftF5c7NuZMERkdAP0Ua8KVK0taH54ZwlpzbObh6nMjSc1DIog/9XBzgOEbaq34ZuS02s4v+1Q/PGbulMHU/zaDroum47us9F812vqsEQ0YQP97csflMdCthV46otEMpVHECAIawdBM5DyCMlI8q4y4Tq2S1NbJqCpLmP3IBE4uThOfmOa3nBdhJoVg7w4D7xP2UO2mrbKwfVgYRDWgnCwGCczqTlJ6BW5t9OnRNno5k/wDccNtiB9FPgeTWXVaTUo03nUsBPnGfypSi3ZQLKTGnUNE+epUpYy4REQBERAEREAREQBERAEREAREQBERAEREAREQBERAEREAREQHxzARBEg7HRVNr4cpuks7jtozbPlt6QrdEB57buG3QcdA9S0Bw8+7J+FRVLiaZ7J8dJ0816+oVtuahWzqU2uP5oh39wg/KmyKPIKl3WpvhII+fldIZbZyavT63BVPVlWqzpLXj/wB2k/K6W8FvnO0ujpTYD75/RTZFGGs12Wp8drUwt3A39luOGeHg0BxHcBkTq47OPTfqrSw8M0aZk4qjhvUM+zQA34VsobJSCIigkIiIAiIgCIiAIiIAiIgCIiAIiI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http://www.saglikkosesi.net/wp-content/uploads/2011/04/madde-bagimliligi-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01008"/>
            <a:ext cx="3394348" cy="194421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8" name="Resim 7"/>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4089312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95736" y="834345"/>
            <a:ext cx="4896544" cy="1143000"/>
          </a:xfrm>
        </p:spPr>
        <p:txBody>
          <a:bodyPr>
            <a:normAutofit fontScale="90000"/>
          </a:bodyPr>
          <a:lstStyle/>
          <a:p>
            <a:pPr algn="ctr"/>
            <a:r>
              <a:rPr lang="tr-TR" dirty="0">
                <a:latin typeface="Arial" pitchFamily="34" charset="0"/>
                <a:cs typeface="Arial" pitchFamily="34" charset="0"/>
              </a:rPr>
              <a:t>ERGENLİK VE KENDİNE ZARAR VERME</a:t>
            </a:r>
          </a:p>
        </p:txBody>
      </p:sp>
      <p:sp>
        <p:nvSpPr>
          <p:cNvPr id="3" name="İçerik Yer Tutucusu 2"/>
          <p:cNvSpPr>
            <a:spLocks noGrp="1"/>
          </p:cNvSpPr>
          <p:nvPr>
            <p:ph idx="1"/>
          </p:nvPr>
        </p:nvSpPr>
        <p:spPr>
          <a:xfrm>
            <a:off x="539552" y="1997291"/>
            <a:ext cx="7772400" cy="3528392"/>
          </a:xfrm>
        </p:spPr>
        <p:txBody>
          <a:bodyPr>
            <a:normAutofit fontScale="92500" lnSpcReduction="10000"/>
          </a:bodyPr>
          <a:lstStyle/>
          <a:p>
            <a:pPr marL="68580" indent="0">
              <a:buNone/>
            </a:pPr>
            <a:r>
              <a:rPr lang="tr-TR" dirty="0" smtClean="0">
                <a:latin typeface="Arial" pitchFamily="34" charset="0"/>
                <a:cs typeface="Arial" pitchFamily="34" charset="0"/>
              </a:rPr>
              <a:t>	</a:t>
            </a:r>
            <a:r>
              <a:rPr lang="tr-TR" dirty="0"/>
              <a:t>Ergenlerde KZVD geçici bir sıkıntı dönemini temsil ediyor ve ciddi bir risk taşımıyor olabileceği gibi psikolojik sorunlarla da ilgili olabilir ve gelecekte ortaya çıkabilecek intihar davranışı riskinin güçlü bir şekilde artmasına dair önemli bir göstergeye de işaret </a:t>
            </a:r>
            <a:r>
              <a:rPr lang="tr-TR" dirty="0" smtClean="0"/>
              <a:t>edebilir.</a:t>
            </a:r>
          </a:p>
          <a:p>
            <a:pPr marL="68580" indent="0">
              <a:buNone/>
            </a:pPr>
            <a:endParaRPr lang="tr-TR" dirty="0" smtClean="0"/>
          </a:p>
          <a:p>
            <a:pPr marL="68580" indent="0">
              <a:buNone/>
            </a:pPr>
            <a:r>
              <a:rPr lang="tr-TR" dirty="0"/>
              <a:t>Bu nedenle bu davranışı sergileyen bir bireyle karşılaşıldığında konunun ciddiyetle dikkate alınması ve gerekli yönlendirmelerin yapılması oldukça önemlidir. </a:t>
            </a:r>
            <a:r>
              <a:rPr lang="tr-TR" dirty="0" smtClean="0"/>
              <a:t> </a:t>
            </a:r>
          </a:p>
          <a:p>
            <a:pPr marL="68580" indent="0">
              <a:buNone/>
            </a:pPr>
            <a:endParaRPr lang="tr-TR" dirty="0" smtClean="0"/>
          </a:p>
          <a:p>
            <a:pPr marL="68580" indent="0" algn="ctr">
              <a:buNone/>
            </a:pPr>
            <a:r>
              <a:rPr lang="tr-TR" b="1" dirty="0" smtClean="0">
                <a:solidFill>
                  <a:schemeClr val="bg1"/>
                </a:solidFill>
                <a:latin typeface="Arial" pitchFamily="34" charset="0"/>
                <a:cs typeface="Arial" pitchFamily="34" charset="0"/>
              </a:rPr>
              <a:t>Sıkıntı yaratan duygularla baş etmede ve yaşadığı sorunları çözmede zorluk çeken ergenlerde KZDV sık gözlenir.</a:t>
            </a:r>
          </a:p>
        </p:txBody>
      </p:sp>
      <p:pic>
        <p:nvPicPr>
          <p:cNvPr id="2050" name="Picture 2" descr="http://3.bp.blogspot.com/-F2OS5YglZKo/T38yIZMAWGI/AAAAAAAAADA/37B7WCOfHjw/s300/h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8640"/>
            <a:ext cx="1771650"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6" name="Resim 5"/>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75049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836712"/>
            <a:ext cx="7772400" cy="2980927"/>
          </a:xfrm>
        </p:spPr>
        <p:txBody>
          <a:bodyPr/>
          <a:lstStyle/>
          <a:p>
            <a:endParaRPr lang="tr-TR" dirty="0" smtClean="0">
              <a:latin typeface="Arial" pitchFamily="34" charset="0"/>
              <a:cs typeface="Arial" pitchFamily="34" charset="0"/>
            </a:endParaRPr>
          </a:p>
          <a:p>
            <a:r>
              <a:rPr lang="tr-TR" dirty="0" err="1" smtClean="0">
                <a:latin typeface="Arial" pitchFamily="34" charset="0"/>
                <a:cs typeface="Arial" pitchFamily="34" charset="0"/>
              </a:rPr>
              <a:t>ŞANLIURFA’da</a:t>
            </a:r>
            <a:r>
              <a:rPr lang="tr-TR" dirty="0">
                <a:latin typeface="Arial" pitchFamily="34" charset="0"/>
                <a:cs typeface="Arial" pitchFamily="34" charset="0"/>
              </a:rPr>
              <a:t>, iki genç kız, </a:t>
            </a:r>
            <a:r>
              <a:rPr lang="tr-TR" dirty="0" err="1">
                <a:latin typeface="Arial" pitchFamily="34" charset="0"/>
                <a:cs typeface="Arial" pitchFamily="34" charset="0"/>
              </a:rPr>
              <a:t>Balıklıgöl</a:t>
            </a:r>
            <a:r>
              <a:rPr lang="tr-TR" dirty="0">
                <a:latin typeface="Arial" pitchFamily="34" charset="0"/>
                <a:cs typeface="Arial" pitchFamily="34" charset="0"/>
              </a:rPr>
              <a:t> kenarında kollarını jiletleyip, yanlarına kimseyi yaklaştırmadı. Uzun süre ellerinde jiletle etrafa tehditler savurup, kendilerine zarar veren genç kızlar, sağlık ekipleri tarafından ikna edilip tedavi için sağlık ocağına götürüldü. </a:t>
            </a:r>
            <a:r>
              <a:rPr lang="tr-TR" dirty="0" smtClean="0">
                <a:latin typeface="Arial" pitchFamily="34" charset="0"/>
                <a:cs typeface="Arial" pitchFamily="34" charset="0"/>
              </a:rPr>
              <a:t>20.06.2011</a:t>
            </a:r>
            <a:endParaRPr lang="tr-TR" dirty="0">
              <a:latin typeface="Arial" pitchFamily="34" charset="0"/>
              <a:cs typeface="Arial" pitchFamily="34" charset="0"/>
            </a:endParaRPr>
          </a:p>
          <a:p>
            <a:endParaRPr lang="tr-TR" dirty="0">
              <a:latin typeface="Arial" pitchFamily="34" charset="0"/>
              <a:cs typeface="Arial" pitchFamily="34" charset="0"/>
            </a:endParaRPr>
          </a:p>
        </p:txBody>
      </p:sp>
      <p:pic>
        <p:nvPicPr>
          <p:cNvPr id="4106" name="Picture 10" descr="http://t0.gstatic.com/images?q=tbn:ANd9GcR40BhuHs8RpZ_aG9CWvIHBahH8KgxthMBrg6Vlg-fRMWmKPcLb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33528"/>
            <a:ext cx="4464496" cy="170420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5" name="Resim 4"/>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045263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60338"/>
            <a:ext cx="7772400" cy="964406"/>
          </a:xfrm>
        </p:spPr>
        <p:txBody>
          <a:bodyPr/>
          <a:lstStyle/>
          <a:p>
            <a:pPr algn="ctr"/>
            <a:r>
              <a:rPr lang="tr-TR" dirty="0" err="1" smtClean="0">
                <a:latin typeface="Arial" pitchFamily="34" charset="0"/>
                <a:cs typeface="Arial" pitchFamily="34" charset="0"/>
              </a:rPr>
              <a:t>Rİsk</a:t>
            </a:r>
            <a:r>
              <a:rPr lang="tr-TR" dirty="0" smtClean="0">
                <a:latin typeface="Arial" pitchFamily="34" charset="0"/>
                <a:cs typeface="Arial" pitchFamily="34" charset="0"/>
              </a:rPr>
              <a:t> </a:t>
            </a:r>
            <a:r>
              <a:rPr lang="tr-TR" dirty="0" err="1" smtClean="0">
                <a:latin typeface="Arial" pitchFamily="34" charset="0"/>
                <a:cs typeface="Arial" pitchFamily="34" charset="0"/>
              </a:rPr>
              <a:t>faktörlerİ</a:t>
            </a:r>
            <a:endParaRPr lang="tr-TR" dirty="0">
              <a:latin typeface="Arial" pitchFamily="34" charset="0"/>
              <a:cs typeface="Arial" pitchFamily="34" charset="0"/>
            </a:endParaRPr>
          </a:p>
        </p:txBody>
      </p:sp>
      <p:sp>
        <p:nvSpPr>
          <p:cNvPr id="3" name="İçerik Yer Tutucusu 2"/>
          <p:cNvSpPr>
            <a:spLocks noGrp="1"/>
          </p:cNvSpPr>
          <p:nvPr>
            <p:ph idx="1"/>
          </p:nvPr>
        </p:nvSpPr>
        <p:spPr>
          <a:xfrm>
            <a:off x="685800" y="1196752"/>
            <a:ext cx="7772400" cy="4137249"/>
          </a:xfrm>
        </p:spPr>
        <p:txBody>
          <a:bodyPr>
            <a:normAutofit lnSpcReduction="10000"/>
          </a:bodyPr>
          <a:lstStyle/>
          <a:p>
            <a:pPr marL="525780" indent="-457200">
              <a:buAutoNum type="arabicPeriod"/>
            </a:pPr>
            <a:r>
              <a:rPr lang="tr-TR" dirty="0" smtClean="0">
                <a:latin typeface="Arial" pitchFamily="34" charset="0"/>
                <a:cs typeface="Arial" pitchFamily="34" charset="0"/>
              </a:rPr>
              <a:t>Çocukken yaşanan duygusal, fiziksel, cinsel istismar</a:t>
            </a:r>
          </a:p>
          <a:p>
            <a:pPr marL="525780" indent="-457200">
              <a:buAutoNum type="arabicPeriod"/>
            </a:pPr>
            <a:endParaRPr lang="tr-TR" dirty="0" smtClean="0">
              <a:latin typeface="Arial" pitchFamily="34" charset="0"/>
              <a:cs typeface="Arial" pitchFamily="34" charset="0"/>
            </a:endParaRPr>
          </a:p>
          <a:p>
            <a:pPr marL="525780" indent="-457200">
              <a:buAutoNum type="arabicPeriod"/>
            </a:pPr>
            <a:r>
              <a:rPr lang="tr-TR" dirty="0" smtClean="0">
                <a:latin typeface="Arial" pitchFamily="34" charset="0"/>
                <a:cs typeface="Arial" pitchFamily="34" charset="0"/>
              </a:rPr>
              <a:t>Çocukken yaşanan </a:t>
            </a:r>
            <a:r>
              <a:rPr lang="tr-TR" dirty="0" err="1" smtClean="0">
                <a:latin typeface="Arial" pitchFamily="34" charset="0"/>
                <a:cs typeface="Arial" pitchFamily="34" charset="0"/>
              </a:rPr>
              <a:t>travmatik</a:t>
            </a:r>
            <a:r>
              <a:rPr lang="tr-TR" dirty="0" smtClean="0">
                <a:latin typeface="Arial" pitchFamily="34" charset="0"/>
                <a:cs typeface="Arial" pitchFamily="34" charset="0"/>
              </a:rPr>
              <a:t> olaylar</a:t>
            </a:r>
          </a:p>
          <a:p>
            <a:pPr marL="525780" indent="-457200">
              <a:buAutoNum type="arabicPeriod"/>
            </a:pPr>
            <a:endParaRPr lang="tr-TR" dirty="0" smtClean="0">
              <a:latin typeface="Arial" pitchFamily="34" charset="0"/>
              <a:cs typeface="Arial" pitchFamily="34" charset="0"/>
            </a:endParaRPr>
          </a:p>
          <a:p>
            <a:pPr marL="525780" indent="-457200">
              <a:buAutoNum type="arabicPeriod"/>
            </a:pPr>
            <a:r>
              <a:rPr lang="tr-TR" dirty="0" smtClean="0">
                <a:latin typeface="Arial" pitchFamily="34" charset="0"/>
                <a:cs typeface="Arial" pitchFamily="34" charset="0"/>
              </a:rPr>
              <a:t>Zayıf aile bağları</a:t>
            </a:r>
          </a:p>
          <a:p>
            <a:pPr marL="525780" indent="-457200">
              <a:buAutoNum type="arabicPeriod"/>
            </a:pPr>
            <a:endParaRPr lang="tr-TR" dirty="0" smtClean="0">
              <a:latin typeface="Arial" pitchFamily="34" charset="0"/>
              <a:cs typeface="Arial" pitchFamily="34" charset="0"/>
            </a:endParaRPr>
          </a:p>
          <a:p>
            <a:pPr marL="525780" indent="-457200">
              <a:buAutoNum type="arabicPeriod"/>
            </a:pPr>
            <a:r>
              <a:rPr lang="tr-TR" dirty="0" smtClean="0">
                <a:latin typeface="Arial" pitchFamily="34" charset="0"/>
                <a:cs typeface="Arial" pitchFamily="34" charset="0"/>
              </a:rPr>
              <a:t>Aile içi şiddet</a:t>
            </a:r>
          </a:p>
          <a:p>
            <a:pPr marL="525780" indent="-457200">
              <a:buAutoNum type="arabicPeriod"/>
            </a:pPr>
            <a:endParaRPr lang="tr-TR" dirty="0" smtClean="0">
              <a:latin typeface="Arial" pitchFamily="34" charset="0"/>
              <a:cs typeface="Arial" pitchFamily="34" charset="0"/>
            </a:endParaRPr>
          </a:p>
          <a:p>
            <a:pPr marL="525780" indent="-457200">
              <a:buAutoNum type="arabicPeriod"/>
            </a:pPr>
            <a:r>
              <a:rPr lang="tr-TR" dirty="0" smtClean="0">
                <a:latin typeface="Arial" pitchFamily="34" charset="0"/>
                <a:cs typeface="Arial" pitchFamily="34" charset="0"/>
              </a:rPr>
              <a:t>Alkolik anne-baba</a:t>
            </a:r>
          </a:p>
          <a:p>
            <a:pPr marL="525780" indent="-457200">
              <a:buAutoNum type="arabicPeriod"/>
            </a:pPr>
            <a:endParaRPr lang="tr-TR" dirty="0" smtClean="0">
              <a:latin typeface="Arial" pitchFamily="34" charset="0"/>
              <a:cs typeface="Arial" pitchFamily="34" charset="0"/>
            </a:endParaRPr>
          </a:p>
          <a:p>
            <a:pPr marL="525780" indent="-457200">
              <a:buAutoNum type="arabicPeriod"/>
            </a:pPr>
            <a:r>
              <a:rPr lang="tr-TR" dirty="0" smtClean="0">
                <a:latin typeface="Arial" pitchFamily="34" charset="0"/>
                <a:cs typeface="Arial" pitchFamily="34" charset="0"/>
              </a:rPr>
              <a:t>İhmal</a:t>
            </a:r>
            <a:endParaRPr lang="tr-TR" dirty="0">
              <a:latin typeface="Arial" pitchFamily="34" charset="0"/>
              <a:cs typeface="Arial" pitchFamily="34" charset="0"/>
            </a:endParaRPr>
          </a:p>
        </p:txBody>
      </p:sp>
      <p:sp>
        <p:nvSpPr>
          <p:cNvPr id="6" name="AutoShape 6" descr="data:image/jpeg;base64,/9j/4AAQSkZJRgABAQAAAQABAAD/2wCEAAkGBhQSEBUUEhQVFRQVFxUXFxUVFRYWFxYXFxcXGBUYFBkXHCYeGBkkHRQYHy8gJCcpLCwsFh4xNTAqNScrLCkBCQoKDgwOGg8PGiwcHyQsLCwpKSwsKSksKSwsLCksLCwsLCksKSksLCksLCwsLCksKSksLCksLCkpKSwpLCksLP/AABEIANoA5wMBIgACEQEDEQH/xAAcAAABBQEBAQAAAAAAAAAAAAAFAAECAwQGBwj/xABHEAACAQIEBAQDBgMFBQYHAAABAgMAEQQSITEFE0FRBiJhcTKBkRQjQlKhsTPB0QdigpLwJENyc/EVNIOT0uEWU2Oio7Kz/8QAGQEAAwEBAQAAAAAAAAAAAAAAAAECAwQF/8QAKREAAgIBAwQCAgEFAAAAAAAAAAECEQMSITEEMkFRFCITYTNCUnGh4f/aAAwDAQACEQMRAD8A9pk3qNSk3qNeNk72bLgVMaekayGRNQapmoNUsorY01SNRFSWSvTCYXIuMwAJHUA3sSOxsfoarnhzDsRsR0oHJjDHj1zD+IixOw2v53hb2uJFPqRRTdpEs6antUJGsCewqOGkLICd6FLemSY+POeQ1u639ritmEYmNCdyov8ASh3in/ucxH5Li3cEEftVfh7jpxDTgiwikKA6a23t7EW+tSotfZisMZv0qLGoxb1mZvvv0/So/JsmWQfHZXcsbKoH1/rVuFxIkUMt7HvQjxE1iFH4rsf2H8638GUCJVuM1sxF9QGNxcVMJPVpY7NwFPaq3xAUgHrVgrZNPYCRFKo5xe3UUjTESFMopwdKZaYCYVGpGmpAiNqQFSvTXoKLsMPN8qVLD/F8qVel0/YYT5LZN6jUpN6jXNk72NcCpGkaV6zGRNRNSNQJqGUiBFVzSBVLHYC5quXHqrWN/pTYxlaF7soUqfMSAB7k1Fp7Iqy5WzLdTuND77GuW8WQyjJJkJKkBiNsoYMrabWIPyY1uwuMD4ZFR1Y5shysDY6nKbbHTbtR4xBlKnYix+YtThJqRLKnnDBGU3VvoQRpQmHjBjdsNNYSBbxONFmXdgBfSReq9QQR1AhHiCcPAgPm5ovY28sbF2vbYWAHzFbMXgYZjaYKc4BUHcMNLqeh0pSSTafn/QjN4kDfYhGts7lQAfQ5yD8lt86fh3DDgsJIw80pDyuTqC+rNYDpcmseILCfCxu+bcG51bK0ZJ9TcLr/AFrocTjlRkU3LSGyqouf7x9FA1J9u4rSFOCSBoowXEg87xixURxSI4NwyuWH6Fd/Ws+PxZXEhALZoi4brdXCkfRh9aEcRiGGnm5bEczDkRLceR2kICxddWYm3TpaiPF8Pk5T3YsilL30IOQtcdTdBr796MmOKWwFXECJJrn4IYc8nqzG6IO2isT/AMS1j8Msz4lmPVWJPuRb/XpW3BYAjAuDZZZFMsmY6hmFxnPYKoX2WtXh7h3KjzGxZ7G4Nxlt5QD+vzrCUPsqGS4gTzF9h+5okTrWHFMDiIktckOxP91Mv1OZ1/Wtp3qdMoNv2MzSEoD+Zj9BV8N8ovvasYlWVzlZWVTlJDAgEWOXT8Xp61qxs+RCeuw99hSj9bb4QWSXEKWKgjMOlWWoRwdLuW7D9TRe9Xim5x1MBqVKlWoxiKVPSFAy3DDzfKlSw29KvR6dfQwnyWy71Gnl3qNcuXvY1wPTVFpQNCRrUr1nyURodxDinKcArcEXJH8u9aMXOysD+G23+utZuJ4XnRgr8Q1H8xXPklKnp5BMnLNGyhiCwOxUEn9NqHS4fDqTJyZHc7fdSSlSBYFRY5dunWsvD42L5AbGxIBuNRvROPHtHJHFL/vc+Rr3GZADkPW5FyP+E0sMpT3odnKJPGVjxC6YuJriN0cPKpBW5S2bNldgHHrR/hPi0OPvI5UYtYDlNYbfiHTXfSjqR67aVnmkRBylIDFSwXrlDAMfqw+tb6vrxwJgjgJBxWJQg+Q5kJBAZXAByX/LbKbVXjsEYmtzHkBJIzkEpc5soIG1zcX6e1UcXJw80WJF8vnEgG9gt2063RSfeNfWt2CgGIbEuDozxhTuLpGAflqaMq1xT9oPAJl4qGxuHzDzXlAA30EZLG4G910F9K6KPDk4oSEaJEVU+ruCw+ka1yPF8BbGIL6xkEkE6WVGPyJZF1/NXUYbjP36KdI5EexIAtJHlYqST1RiR/y2pLlRXoRzvi3Gvz8I8kXLyy5S2ZGQkjy5WBuCCb6gaX7UZQ/a8Q1iwiT8QO/QBegJszE72y+hAzxZjQsUb2Vhm5gJ8wuBp7+VmP8AhFFcHFzAYoCY4Vch5NnkZT5lS2wuLFvkB1GkXqhqYzTj8BHDhp+WPM0bAsSWdiVIXMx1Orae9bJMRykHlZrKPKgu2mgyjrQviRH2lw1wOXBJ2DcuWQnfTooPuKvwWCaRWkmLDmbRglcqD4RcagkHWs2xkcPipXm5pw7hOXlTzR59Wu+YZrAHIlgCet7U2MieQl5ktGossd81yd2ktoT0A1Aue9URYx5PuYMiAM6jKDlSNGKAsAdyVNluL/KjHMGYQ2DWS7nYAHQfMkE27A+l6bb4AwYtBfDRxgKpObKABta+g96u4vLcpEurubgDoo0Z2PQC/wAzYVVx1+Uscy/7lhp+aM+WRR3081u6CsuA4kZJpJxFM4/hxAKAMim5bM5A8519gOtxURgppt72Abw2HEagD5nuamHF9x9ax5ZGAMgVCT8Oe4GugvYXNWR4QCxY1hrlF6Yx2GjUKVqYOO4+tOBXRdjscUqe1K1MRZht6alh/ipV6PT9hlPksl3qFTl3qF648veylwU4nDhxr8jVeHDL5W+WutqsxMOdSNv60HlDobNfTY/0NcOV07Q7NPH2bkXQkEMpJHb+mopuC4gulyLaa9sw0NqfC8UjkYxMQXsPKdMwYE6DroDehfg3iwkOJisFMU7qBe91CpfXuGJBrRQbqTAvihAmDnRwHQN2D2vp11UH5VnGMSdDhsS4jxEZuHuFzFD5Z4b6EX3Xpcg6EE6cZNbErFY5nRnU9CVNmHvYg/Wh2I4HFHMzGMMcxa73e+Y30zE2FZ48rwr7LYdG/gOLZ8OFLFnhdo3bNmLW2YnrcEa+9XcQhWYq8bDn4fUqCLlXHmjfsGAuPUA1D/4WgYXQvHm1+7cqBfsNrdfn61zXGIZMBIzRyGQzKUkWRhmyhWEbqegVmPT8Vu1utJSnafImdNYYrh9/h5il0J1y6kox+ViR6kUH/s843mMuGlUJLGQcotYgABwvfKbdPhdD1NG8bmw+A+7UMYo47ixbMi5eYFA3OQNb1rmeI8EMOJTF4azRsQ5kuPu2EeVS+uqOoyE9M2umouMLdePABzBQrJjJi2oKuD/mRB+kQrDxvhk/JMSRkusjPFMlmWzAoRKlw4ORyPKCLi/pVvA8U0bS5Y2mdmUKVIClVXVmY/D5i247Vsn4tiLuGhESgCzc1Wa9xsFG2u96mdQepgDOKciXAPErfeoqlYzcOGjGgA3sdR6hqh4Fb7lWW9i5JFybMzNmFz9PlXTYmKKVFEuUM4AU6B8xFxkO9xYn5Vz3hLHcmTE4eWwKNn2AuxsHyga2JKv/AOLUygp49tq3GifjCX/acOqkCTuQTdXliAVrEeVmSxo2mCkKAtOQ1r3CgLf1F9RQ3xZhc0aYhNcgsxG4iZlbOO+RkV7dg3W1Z8T4rd40WOE8whc975Fc7KpsM9/iuDtYmqaelSQBjhOEGGQrI8WZmZiVUR5r9wWN29aDrx0HHTxxNdWSJs6lbcxc6yAG+psI9h0NRxPC5mjMsoRmAB87Ai2UjKFC2TU3uCTvrqayeH8GyuXOFRgo1yOCRf8AKGUXOh0qHJdvsTN3F8SnLjjjYkLlQnzMQWIVjexzMBc0YTEOwAjXkxgABnALG2wRe3qfpT4biWHYXTLmG6gAOp7MN1NS+1o72OYaXubW3It7/wBaVqOy5AGcQilaVQJmyrqDy0+fT2FO8ZRS0k0huQMz5QAToAoVQNb7DU1u4awVJJXNgXkOZjoI0JVfYWW/re9Y8O6C+ImdVkYkoJWA5MZ+EBT8LFbE6XubHaonic+XsASi4bYeZrn2rZFHlFh+tCsJjHlBZM1gbXIKhvVcwFx61sR3UFntYD51EVGHCGmbBTGoRvdQe4FSvWydjLMP8VKlh/ipV6ODsMZ8k5viqF6nLvQ/iMJNmXde3auHqG4ybLjwVy4BsxKt+u1DeMcdeNJEIVJVGdCfMssaEGS21mtfTW1aZuM+UFGBsSHAGYhhuDWaXjccgCujyHcKsLyA23Pw2Xfr3rLHpuq5BsrxylJ4ZgilipiDbZg5BUAgaG5oxMRGC7WUDUtoLa63PvQnFeI4UYI4cEZT5o2XLc2B84Gg3uNq6BVuNwf9bU5wur2EtwFx8JLEpVl5sVsRERYkBSFZh/ds5U9w1W4jECeSONV8xiErPfRFOii27En2qriPhGJg/I+5lKtlKk5LkEedL2Km+oFr+9UeHVLQzFDknFo/PZghRFypbS6g5l76fOtfxxljrkoKY6MhY0B3IHvYf+1/lWLxVwpJ1sy2ZQ2Rr2D3GqPbYEgfOx98nH+KHlIzxPHPEyyICAVZluHCutxYqWFzbQ1bhvGUDw5pGzFiQIwvm1A0INrW29fWpjBwdxGx+CBcbhY80slkBSREbJnOmUuR5tVsbA/iNa28NRobxySRbCwa4a+gBvr+tclwLHSYaaWYYeYRMLMmRrnLYhlsCNyxte3nY36Ub8P8fjxaEISJM4Yo1g1vzDow9ibVeSUo7xQhuCR/ZMU+GNgHHkI0H4mjsNbXBdbbXiHcUcxsJbDyFReQxtb/AIlBK/qBQzxVhvv8K4NiZMl/YiUE/wDlMP8AGak3HOSXza9FW9hfpWc5KWSIeDRgIFmXDSjUIodSdyGiK6/5qw8YwoXFO/V1j/QEfX+grV4f5wiiXl5QvlYudSo2yAfztQ/imJaeYrDYfepDnOoNv4zKOuUZhvqVNDhJqkLcsxHEnljGHwtiSgDyX0Cm4bKenXzehyhiDYnw/hKQqsQGyfH2tYZQN9he/p7VfgcFHhYcq3IBuxPxO5tdmt1NvYAADQCqcWrSAgHIzrYEfhzC1x62NTkyKtCGTxsvlEdrmQ5At7WUfG50Oij9bDrVw5eGhJJOUbndmY6AADcnYAUJmmMeMEcSZyIEQC9ggzm5b0tlNEEwJDB5WzyC+XSyp/wL39TrvRCCgt92NsyDiSFo+bEyyyBiQATlC6gMeuhHfWieIwaSREEEAjpdWFtiCNQaCTeIEXE5pbqqREIRdi7NIAwAA3sqn0BN+9XtxeWdCIomRSCM7sgNj+UXNt97N7GqpL7PZAB4uJB4MNG0ixosaPI77EgAi2b4jmIIHoSdhcngpoHNsGqSyD452FwhOt3ci7sb/CD13AojwnhCRJ0Zz8TkXJtoAL3IUDQfU6k0P47g0WQSR5o52ABaNit1XYOvwv2FxprWuuLWwgzDhGsM75m6kLlv7C5sKq4niB5Ixq8hFgOigjO5v+EfuQOtLC4aVFPMlEltc2RUIFtc2XQ9dQBVXh67xc1tWlLNmtYlMzcoe2TLYevcmuOEVclp/wClNhCMj4Qfhtp27VMCgcfG40MhBMjliAkYLk2vvlFl9zarcBDLLlkmDR9RGSCR2vlJH6mtIt1wAaw3xUqWF+KlXqdP2GU+R8VKFuSbAVRFiVb4Tf8AetOIQG4IuKDNwqKVrXkGU3yh2T6lSCRrXDmdZBrgr4jw6FpC/MaKW3meOTIbDYyDYgd2FUcJ4+oMkU0yPyyMstxaRW2zW0EgsQQPQ9a0SrCknIVArEZvhsHGoIzfiPUipLwmBQSIhoDtrp1tWLy02mrLIcQnw+KhaMuCDezdFZdjci2h/mKFeGMYyWgJJZVDRn80d8pX1KEZTbplPW9GEXDRRJ5IxGzBVsgIztewOm5I69aHcZ4RhHKeZYnkJVdLoxyk2ZDoDZTqCp0tfpVxlHIqdoQbxCEgOAQdvWg+EPKx73OkwW4CnKG1sc224cf4xWKLwZLFmaKcMSjBVJmRbkaEkSMB8lqC+GsSJg5aAKIwqfeys2YI1z5ltbMxPW4A2rTHjjGTqV2KwvxiHkyRy6sS9iW1shB8qjZR1010rXLkSWNY40LG4uTYqtjqDYkm49KAy8Ok5SDIXy6nkyeYG41yOFB2213OnfRwvjWeZHYZybJdFKMra/xIpLMhsdt99BT/ABy1WnaCzoArlvMVF9gLnUdS38rfWuL4h4ffFzGWPDckXvnd1Usw0zBVuU2+Iamur4W0TAtGzHXKWctcEdLNbvRTLpTjy6FdHn+NMz2w8rkTL95Gsps10PleKZFtIgIFxYmzWa16NcFwCGb4QBGq5U3Cs1wxv1OmnvRziPDknjKOLjcHqrdGU9GB1v6UM4BERK9zmusZJta5Oaxt0q3TWxSZf4g4gYIbrozMEU/lJvr62AJA72odCsWEVXkfRF5cSgMzFiLtlVbs7G3QXtfua08aN4ynlzcxGGbUKA4zN8ht6kVfwgB/vGCk6rG9jcx2Ga1xoCwO24Cmsv6b45EZ8JxMSEKkUzEMCzPFJCi92vKq59Oi3100pcaif7tg+R2kQKtrg5TnYMegyoQT0oxiJgilmNgP9AD1JNqCYXHmSdiY82QEI1wFUltUudfwKcwBudNLWox4ovwDK+E8Lmuz3ERcksxUOzm50APwoBoOp1ovBhydGYt0LWC3+Q0FCJvFTBggReYb+QFn0Gl7i1r2O42G1XvxGTPEjgLnvcAdulzqRf0FKa33Eweka4nEXCkRwtkFwMjOtymnXXz/AOS+1iZ4dBcsTrbT59arwXDSjMBYAszKoctlLElmsy3ub66n0qB8M3ZmeRrn4SpYZfUAsVv62qcmNZJK+ECKvE/GOSAgbKW7b66AKOpP8qowUc2KtPYRC45d7MSo2a1iNd/np3NGN8Ht5mIGJC5GRXJWS6NmKltcyvoCNBpsb2ohxDxAFCjLIHIFoshDMxFwoIFtB0Fz6Vose1x3HZa3CZJQVmk5kZ3WyqhGxDBQCw9CbVVjOFTFtMQMhFuWQUt7FWvSj4LiWRWfEyROR544hHywdbBQ6NqAQCepF6WH4RJExZ55Jri1nyBVt2CKBc9/Sssk5QdIEa5uCq0aKnlCKFUD4bD0puH8NaNrl9PyjrUkxWTS4JOy3/U1tgYka2v6VlGcZP8AZSZbhx5qVPh96Vet0/YZz5LJd6H8QwjEFoiolA8pa+Uns1tbHa/S9X8Sidh922Vh3Gh9DQ1OLlXWPEDllvgk2jY/kvfR+oHWuHPvkaqxrgx8Sxkc8VmPJnjNwrkKyOutgTowPQjQ6dK18H42syR3ssjqSU63W2f5eYH2YVrxOIjS3OMa30BcqL+165jHY/Dw4oTQNG5ObPGjC5uFBMYvlznKva9re0OKyxpbFINcS4GJYpUU5S1mW+ySoweNx2syiucxueaTDxvGY5o5g0gOqgcqXzRvsysQbbHQ9jRpvF1wOVh53JGgYBAO2bUn9L0JxmLnadGmRInCEqFBvYnZizea3m3UfE216IY1GNS58AG8PFiYyMixsltVd2Vr6WyeUgddzQ/wnxZzNPh51CsHZ0U6sAxuQdbHXW47jvVeF47NB/FQyRN8JWyvvrl1ytbci6kW2O9X4ifA4hxKTIXUW8scoa1iPOAt7i59r0Y1NbNbewNHhXGj72BmJljmnsSDrHzCVN7W0zZbf3aLYnhMckiyEESLs6kqxHZrfEPQ3oB4f4lGk8wZsiHKIjJ5Cygte+axzXPUAkWOu9dUjAi41HcVrL6u0IHx8IyBsj3JN/vBmW/TRcu3fehuIwkkKNZCbkeWKWRie+W+Ura+wvf5a9GKjNEGFjU62uAo4/A+JJNVjOcC/lxBcOjEXVXJXOlr7MpOtPhPES4aRllOYmCIxhQSXZOYGX0Pw76DU7CiviDheYc1QObGMwJGjhBflyW3U2Nux1Hryc6KzO9z5IkkSwvcOz3BPbS3rr3raLUtxhESSTSrmsxxBCMtzlSMJmky9bCyi/dvWuwkdIkzGyIi7nQBRXDYPiowuIhR0Z5hhmBRLHKWeLOWc2CKChuxOuUAZjYHm/7RvEczQoHa3OLZES4jCLbMwJsXbVRntbe1jpTeNyaXgfLoN47xxBjMQsf2mOCJHv53VSzKRYtfS97WS++p2sOvXg8JkIyXzjNmzHW+5B7H6elfNMeHLswPw2GnQ2BrtfB/iyW2Ew4eTPh2kCopb7xcymIMF1ZVs627fppPHS+rK/HZ6pO32aQeWSRYtSY1zMEINswFrgdx9KZcdJiJI8RBh3ZcnkMpSJGvs27Nax/LejnCWkMKNOqrMVGcJtf03t7XNtrneqmy4Zb3VYRplJAC3OgXvqdBXE+d1bszoocGPEwjrLzs2ptooIA9df0qybjg5rRRRtM6gGTKUCoT8KuzEeYjWwuQN7XFxfEpZcag+yho8rZlme8YJ2YLYFrFSRcDr0tY3cNTEQxLFHhIkbUkie8dybu7HJzHYkk6i5J1PWtNK0gbB9pc3cpBGpByoeZI4BBszMAqA7EAE22IqnGcDTEymViylQoSRGKSIwvcqdrENbbpWnDvIFyzMjuN2VSid7BSzHTuTUcbiRFA8p1VVLAD8XYD3JA+dZLLPVUVsSwV4mmxmGgeWOVZYkXVWjJdRoM2ZWGdRuetvpWvhHDCBzJ8SJi6iwSyxAb3QXJN77knanwHE0iblzSs88gDMiqxSIAbBQLRr0u2rH6Ctp8PE8pEdhHGjBVJCuZGYBVj+ENmUC4H4q0nU9vIwsMAp1DftSMaxDMSe3/QVjiidBzp2VCBZY0JEcZYgeYm2d72F7D0Fbfsl8pc/CLkevreuV41F/VblGzDHUe3WmqWH3pq9bp+wzlyTlOtCcZxOByYTy5SVLGMlTcD0Pr1ohxDCLKCrXtpsSL+9ulZU4Wq6KFA9rVx5nJTdDXBh4Pwzlx+bKGa5AF2CLfRAx1sO22nzOtMEobOETNa2cKt7dr2vas3GM8GHZ4ozIUs3LUkMVv5ymhuwW5C9bWrPhOOxssTJICJrcs7hyRcAetga5ZRnKVsZqm4nAz8oyIsosMjEBtdtN9elA/GWGkihE6+ZkZEy67O4UHToCdvWumxuESSJxIujrZrDzehBGoI3B6VyPFuOumHME6uzAx5MQqHJIEdWBkO0TELrfS+g6X3jjjJoZ0OBRUi5cq5g1mKsoI8wGhB7Uk8MQG5Gex6Bzb/AEKtwuJ57zgr5I3CK2tycis+vWxcD3BqI4VIhYxzsL3IDKGAPT5UlrjKvA/Bnm8HQnVC6NprcONNtJAbb/hsfWhMsOIwbZg1k/OqloT/AM1L3jbfzZrH840Wt8XG3gfl4hWzEEjIrSBh+ZLXI9j+tWY/i8k0ZTDRyhjpnZClhfpfY+ptbpc1tGUuHwBfw3xRHIBzPumP5vgJ6ZH2IPS9jRu9AIfCiJEFRiDY3uAVJYktdfUkn1v1oVKMRh3VUcxjU5T95Ew65L6rbsMvt1pVF8AdDx/HrFA97lmUoij4mdgQoUfqT0AJOgrkMcRBhoSRHzSEhRnAIDNqWGlzlVWYL1JTbcS+1t9pU4oqzSFlR0BAUBWbIEucgYIbkE3trtasHHV+1YlEKFkWKZlXre6AMB0Y+YjqAFrWC0jo18L4WryDDqSzNZp5HbNIUBN85H4ifKNgt2CgZTQD+2nhLnF4RkyhHRoFuwRFcPmAJOigqf8A7aK+Cpmw8sojiVlbKvMeUhiyi7BmIYtbOBe/4T6Vh/tT4vM8mBhzRI5xMbgJdmQhgqFmPS77ZRtWkb/IHG5HhP8AZSkeaPFO7SzK+SSIMEhC2ytcjLmPZjexsAfMa86wbGKcEE3WXIWS+Zk5mRitupGoHqK9kwOK5qyjETBV5kgspfMyqSo5ZI8isBfQsfNoRXJcV/s9VOGyYqB2DwK7cskEBY763tfMAobe2la61dG1NK2dvgI8TDCojbEFFvbPBmbU3JcMOY2+4U0pWExBmkE7KRZBlVQuYcxclgRIQLam9rjQE11+HPkW++UX97UJXAJNPK+oynl510JIAuOoYC9tRa964nk34OcI4LHxuLIbEfgIylelsvb20rSa5ubw9IHBGWRAb/kbbQW2HTUW22rJBiZ1uI2kZVa505xC66C92K6dLn5bZyX9vIzpZ+UW5bZbyhhlO7C3m/S9c5BA04GHdg+FiYXl1DSqgBRL6XIYC7DfL0vrg4FiGxUkmIkYBQWQAKyNp5WBDElQAbfM7UUlx40SFST2WNyAPTKLCpUpR2S3EEcPKieWCMC51JGrHux3PuTWXEQrNjgXsFwyLmN7K0rHMitrZglswB2LA0y4mdPgiyj83KdmPe1zp8wBWfguCWZ3cuw8xLAkh2J0LNcWTt5ddN+lPFGStye46NHiDi8ZMcY81pI5GW6jMsbhrKXIB1AO9vKetaGV8Q6cwKkSnPkDh3kI+HPl8oQE3sCbkCtmDWJ4jyQpU3F8ujWNibkeYab9auiwYUadPT9uwpSk1tFAka4DrSpsOtjTV6HT9m5nPksl3rPiFb8Jt6d6ljlYg5DY/vQ9cc6fxFcjuqFiPU5QbiuLNvNopMliMTKLWidj/cMeX553Gtc1i/DsiH7QgjjZJOauFUkoT5uY19uYwY/CLX7nWuvwmNSUXjYMBobbg9mB1B9DWfE4B2JPMFvWNTYe9RG4cbjZbw/iAlTMFZT1VhqDYH2O+4rPx3DyyQskQibOCriXNlKMpB+Hrcj5UJSZocS7xsJI2jTMM2Vc12BKaEAiy6DQ5ya1vxHESaRJk9bFz62L5U+hNapb2Bi8EYjIkmGYWkgbzDqS2rt63cs1+zr1orjcY5kEMQAYi7SGxCDT8O5Y/Sgk/hSZnMpe8hN2ZJWikOgW2ZFy5bKPLa2g1uAahNgp8LeUSSD4Vs7JLe5AsC/mY6X6bGnKOp2mB0OE4aImaQs0kjAAu29hsqgbCtcWa9zp6Vzy8ZxQGYxqyHZ+XIL/ACRnNvUgCmj8YENldYAx0AGIsf8AK0dS4SGdPXMf2g4jLh41Byu8qhSDZhZWZsv+FT8r1tPH3K3EagfmMgI/YX+tc7xl3mCTNMGEbaKFAjKswWRQFzFnK6Al9DbTcG4RqW4GLC4ZWnEhvdQwzE3yqQA2XTfW1999qpgxDyzSywlApRkzFrBQOqi3mvmIUaXASi+MwAGHbJcNMLX/AM/8kWsMESc2ZLDKECBG+GxLoAg/CQFIFvzVopeWWE/CHh1JsHh55WkJliR8ivlRQwDAeXUnXVibk1i/tG8Jl/sL4eJbQYuNpLWFkLDMxubtqqjqdaMeH8bJhoo4cRlMaIojxC2Ay7KJV/CbWGYaEjULcA2cV4/G5McTB3UEWGoDEWzN6KGvbqSLbGp1OM9XgSTk6RzWFwkYTLIoJOouL5gdRbvYaW30orwZMrhLWSXPGV0tlYEpcbAg+UejWplFhTSKSNDY6EHswN1PyIBrzo5qnZ7c8Slj0nYYOXMinrax9GGjA+xBrm0uwkwYBLNPI0ht5RA8hkJJ2uwbJbe5JtYUR4bxqMh2ZlUELIRcXBIyuo7kMh+o71TwPFoiO0rqskkjuwYgEa2Ua/3QK7aqzwqDrJpYaXFvahPhpPI51/iOmtteWxQkelwad+MM5AgGa97Na+a1szLcgBRf4idenrhwWAmVOXKJmUs2kZiRfOxJJcMGPxXO1Ro8gaeIzCPJOoQjOFYi18p0OUjS91HuVAq2HiwfXDRNICLmQ3iT0AZxdr/3QRpqRpV2M4d5YRGFURSIwXZQgBUgadA1x6iqVZUAyGySP5bG6XbopGigkHTa5p7UI3z41U0O/Yb0AxGCXEzygeWyIwuB5iSQSTvl8ttOw3og5s330Tam2dWzr6FgLFemtretR4jGBPh5FG2aO4JAyuVuCBoe+u1qz16N5AX4DiaAiFwIpANENgGA6xnZl9tqeXiTM2WJM1tCx+H1rTjMBHMhSVFdDurAEfrt71jg4JyyOU7Kot5D5hYdNfTrvSm74GFcJfS9r21t/KlTwfFSr0un7DOXJKU60Pk4wmcxqGkdbZlRSct9RmOw09a2YyPNoDbuR2oVxZWWNYoQbyEi/YDck9OmtcWaVTZS4A/GsUzSqY1SHEGyh1lDy5bi+aJVyuLfmOnSjKcKkexllJ28tl/pl/Q+9X4fDxYWEBQFUb5VALMdzpuSbmnwfEmkbSMhPzE2/S2tJ5Fshk14cgNwPN3Op+V9vlVONxxhszKTF+Nwb8vazEWuV7npudLkECaGLjZJieTlWIac1gWznry12K7eYmx7Glot2OzVPj40TmM6hLXzX0N9rEb/ACrl8VjzNiondWGFt5Q6lSxP4mDagG6m1r2XX4itEfDvDkEmI0DMk5UEgXF443JsNASWO3pV/EOFmVnGx+JT0vtrTlLT2gF6yYOI5WVxcX2OoP16VpgQhFB3AAJ9QKmalewBo8O4a9+RGL9lABPcqNCflXJ+IcsfEo1TyRsImkRdEcqMQyEra2YGMG4sdBe9hXfAV5xxhjJxOXqEYAfKGFf3kkrfG3uHkjwhQZlzuzSYWCaOYM1yl2h5Q0NrERs4Y+azC50rXx+0WIWwCvIUSO42YTBDIB1tzSde9WeIEDCRSLqyukoDcslbgDzWJuAshA65VXQG9c1EkuInU4mRnlwuKhw5I8isI5IXBKjoT5/p2rZJP7DO9xHhyRY8iymZctikgSNjpoUeJQFI7MpB9Kb7HCMCrvENFUsTbOjk2kcsLnMrFibE7GulNCJvLFiE7FiPaQBv/wBmb6VljldpitrdAPg+AOJgdxLkdSVsAjJmQAsWP4lJPQjS2xoXFM2KRBhgXZgpLIy8tAwFy7ny9bhdSdPLau5w5H+0X2zm/tyo71dgogsaAACyroBYA2Has5wgqaR0LqclNewFw3w9JdXmZVYLbLHYi5tmNyoHToB+wBT/ALKH53+eU/yrfStUuTbswOexuFbDnmBrCzC6+Uj8QUg5gR8R9NhvVmFgmiLEKWztmJc5mN+xD2sOgAFbuNv90UC5mk8ijoCfxN2A3v7VlwiSQyhJJPuitowFAXNfVWY3Ogtl11F97VSlaEZeKYiSZXiUajKXWwjLKTcrmdvKGUEZlBterhxdChjlhKKBYi2eO3QeUbD0GlE3CGUWUM9iM1vhU2JF/Ww0rFiuGmV9LxLGbqy2BZvUEWK+hFQ5+EAsLO5UBXhZLaHMzXG299f3rTHMuwXS+nvv70m4Wv4fKdzYCxPU2HU71bHFl0Grd7Vyzx6pW+EBlGFlZvMbD3/YCiNqqaY7Bbn9KuW9td62jQInANflSp4fipV6nT9hnLkjjC2uW2bpfb51gw2DkzZpJCf7q6L8+9Ept6hXBmV5GWuCrGTZI2bsP16VHAzExIznUjUmrJ4Q6lTse1RXDC+uw+EdBbao3uwOexz/AGnGrCdYozdl1ysVGuYfiGtrHSulfRT6D9qowvDkjZ3UeZzdidd9begq+RLgjuCKe9AjJwzZj3P/AFrZVeFgyLb61bSgqjuUxU1PTVQhCvP+DfeySzm33kistjurykpe/XltEbetd/KfKfY/tXn3AvIpAva2FPz5MbftEK3h2MXkXFfOcYPyyhR7AKw/WZqE4kNHjOKDtJFOnvkXX6gfSivEImGKnCi4YG/ydtfog+lV8Vw4bE4s3F5c6Lb/AOlyITf/ABSVrHyUeiQy5kVhswB+ovQziehm7cqNj/hdz+wP0qzguNDYKGVbspgRwFFyRkBso7ntXHcO8TScQSSKTDYnCRtc4maZeWOXsIYSdczCwvuAWOhIrLHBttktnYM38YDUPLGPk6RAkfK9EqAzYkxyQRIt5JZQ7Rgj7qBEy5m10Asg63ZgPWj4qcqqgQxpU9KsSjNLATIp6AH61biMOrqVdQysLFWFwR2IpTzhFLNsKhgcVzIw9rXvp7G1So0xGD/sMqwMUrIBYZbArYdLUVNPTVSikA1PTU9AxXpUqZhQBZBvSpQb0q9Hp+wynyPLvUKlNuajXDl72XHgQqjERsdjYfSrwKesxsqw8GXre9W0qVqEAqRNKoyrdSO4pt7ASvSqnCXyC9XUJ2gIyGwJO1jf2rguBKGibNuBEAR1y4KPX28zD5V1viSVlwk3LtzGQol9s8lo0vbpmcVzWDiu+JA0VJSieoSBLn/8hH+GuiHaxeRuOnJiFfMETMTIzaA8uz5AfzuJCBfex6kAgLtHDh5SDzOdiOYDrZpAmIkHtnisB6Cu/fCgyNmAYZwwBAIuOX37Za5jjOHBhRjcD7Y+o3syupt3vt86uM7pDR0ng1h9ijUaCMvGB2EcjKB9AKs8T+GY8fhzBM0iqWVg0bZWDKbqQbEaHuKC/wBnfEiyyRto2klugY/dzKO9pIy3/iCuxrGdxnaACeGfCMOBRhFnd3tnllbPK9tszHoLmwAA1Pc0bpU9Q25O2BG1KlalakAP4zhXkVVTq2voLda24eAIgUbKAKspGkgGNMaekRQMiayQcWjY2uVPZhattVS4VG+JVJ7kCk78CLKRp7U1MZPDjX5U1Sh3pV6PT9hlLkaZhm3qsOO4+tDuMfxfkP51ivXj9R1GnJJV5NI8B/MO4+tPnHcfWufp6x+T+h0H847j60s47j60BFK9HyX6APZx3H1ps47j60BNI0fJ/QUH847j60s47j61z5Nhe1/aqExZJ/hv9KPlfoQU8QOOUuo/jYb/APvHXM+Hp2P2m4sBJKF9f9mgYn/Nm+lEMXIDJAmms8dx2yBpdf8Ay7/Ko8Gwi/ZsQ1vMZH16gmKNDbtXo4MmrFbJfIVeQ3b2c/v/AOmgHFb/AGGNhbTEYQ+bs0yq3zs5o1i2tJ6HOPn5/wClCsV/3Fr/AO7CuR/y3F/2NOPJVbGOBfsuKeS3wPna3/yJ7CU6/lKiU+ie1d5zB3H1rgcLxMyYlm1IXKnm2PMzCwBAuM0ca9dGPc1bwnEGEpBKQBIueD0Tfkk9WQGwO5UbaGjO2o2t6DydznHcfWlzB3H1oCaavO+U/Q6D+cdx9aWcdx9aAUqPlfoKD/MHcfWm5g7j60BpUfKfoKDxcdx9aQkHcfWgAp6PlP0FB7MO4+tPnHcfWgBpUfKfoQezjuPrSLjuPrQG1Kj5X6GdDAwvSoXwn+KPY/ypV63SZdWOzKXI3GP4vyH86w3rdxj+L8h/OsIrxOq/ml/k0jwPelT0hXOMQpXpUqBipXpU9AhqqxUhVGKi7AaAd6upqAMGE4UAgD3LXLEhmUgspU2Km/wsR860wYNUEgUtaVsz+c75VXToNEFX0ulaxyziqTCiuWLNuzb5r6b6+n941ScACsisXYSBlYXABVySRoNN9xWmnqvz5F5GYIuDqqKoaTTLrmFzkKkale6KflV6YBBcEFgbaMQwFtRYFdLfyHar6VHyMnsQyrYW1PvqfnT09KsQGpUqc0AK1NT0qAGpU9I0ANSpzSoAamqQpjQM2cJ/i/I/ypU/Cv4vyP8AKlXudF/EZS5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029" y="1844824"/>
            <a:ext cx="220027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pic>
        <p:nvPicPr>
          <p:cNvPr id="8" name="Resim 7"/>
          <p:cNvPicPr>
            <a:picLocks noChangeAspect="1"/>
          </p:cNvPicPr>
          <p:nvPr/>
        </p:nvPicPr>
        <p:blipFill>
          <a:blip r:embed="rId3"/>
          <a:stretch>
            <a:fillRect/>
          </a:stretch>
        </p:blipFill>
        <p:spPr>
          <a:xfrm>
            <a:off x="179512" y="87708"/>
            <a:ext cx="1198240" cy="1158559"/>
          </a:xfrm>
          <a:prstGeom prst="rect">
            <a:avLst/>
          </a:prstGeom>
        </p:spPr>
      </p:pic>
    </p:spTree>
    <p:extLst>
      <p:ext uri="{BB962C8B-B14F-4D97-AF65-F5344CB8AC3E}">
        <p14:creationId xmlns:p14="http://schemas.microsoft.com/office/powerpoint/2010/main" val="2778415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Şehir Nüfusu</Template>
  <TotalTime>1739</TotalTime>
  <Words>1705</Words>
  <Application>Microsoft Office PowerPoint</Application>
  <PresentationFormat>Ekran Gösterisi (4:3)</PresentationFormat>
  <Paragraphs>365</Paragraphs>
  <Slides>43</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43</vt:i4>
      </vt:variant>
    </vt:vector>
  </HeadingPairs>
  <TitlesOfParts>
    <vt:vector size="51" baseType="lpstr">
      <vt:lpstr>Arial</vt:lpstr>
      <vt:lpstr>Arial Black</vt:lpstr>
      <vt:lpstr>Calibri</vt:lpstr>
      <vt:lpstr>Gill Sans MT</vt:lpstr>
      <vt:lpstr>Times New Roman</vt:lpstr>
      <vt:lpstr>Wingdings</vt:lpstr>
      <vt:lpstr>Wingdings 3</vt:lpstr>
      <vt:lpstr>Urban Pop</vt:lpstr>
      <vt:lpstr>KENDİNE ZARAR VERME DAVRANIŞI</vt:lpstr>
      <vt:lpstr>TANIM</vt:lpstr>
      <vt:lpstr>Kendİne zarar verme davranIşInI tanImlamak  İçİn KULLANILAN ÖLÇÜTLER</vt:lpstr>
      <vt:lpstr>SIK GÖRÜLEN KENDİNE ZARAR VERME DAVRANIŞLARI</vt:lpstr>
      <vt:lpstr>İSTATİSTİKLER VE TEMEL BİLGİLER</vt:lpstr>
      <vt:lpstr>MADDE KULLANIMI VE kendİne zarar verme</vt:lpstr>
      <vt:lpstr>ERGENLİK VE KENDİNE ZARAR VERME</vt:lpstr>
      <vt:lpstr>PowerPoint Sunusu</vt:lpstr>
      <vt:lpstr>Rİsk faktörlerİ</vt:lpstr>
      <vt:lpstr>Rİsk faktörlerİ</vt:lpstr>
      <vt:lpstr>Rİsk faktörlerİ İSTİSMAR</vt:lpstr>
      <vt:lpstr> İstİsmara uğrayan kİşİlerİn kendİlerİNE ZARAR VERMELERİNİN nedenlerİ </vt:lpstr>
      <vt:lpstr> NEDEN BİREYLER KENDİNLERİNE ZARAR VEREN DAVRANIŞLAR SERGİLER? </vt:lpstr>
      <vt:lpstr>PowerPoint Sunusu</vt:lpstr>
      <vt:lpstr>PowerPoint Sunusu</vt:lpstr>
      <vt:lpstr> duygular </vt:lpstr>
      <vt:lpstr>PowerPoint Sunusu</vt:lpstr>
      <vt:lpstr> YANLIŞ bİlİnenler </vt:lpstr>
      <vt:lpstr>PowerPoint Sunusu</vt:lpstr>
      <vt:lpstr>ÇOCUĞUMUN KENDİNE ZARAR VERDİĞİNİ NASIL ANLARIM</vt:lpstr>
      <vt:lpstr> ÇOCUĞUnuzUN KENDİNE ZARAR VERDİĞİNİ ÖĞRENDİĞİnizde… </vt:lpstr>
      <vt:lpstr>KENDİNE ZARAR VERME (ÖRNEĞİN KESME) ANINDA ÇOCUĞUNUZU GÖRDÜYSENİZ… </vt:lpstr>
      <vt:lpstr>Çocuğunuzun yaralarINI (DAVRANIŞTAN SONRA) İlk gördüğünüzde</vt:lpstr>
      <vt:lpstr> ÇOCUĞUMLA KONUŞURKEN Söylememem ve yapmamam GEREKEN ŞEYLER NELERDİR? </vt:lpstr>
      <vt:lpstr>AŞAĞIDAKİ İFDELER ÇOCUĞA YARDIMI olmayacak İfadelerdİr:</vt:lpstr>
      <vt:lpstr>PowerPoint Sunusu</vt:lpstr>
      <vt:lpstr>PowerPoint Sunusu</vt:lpstr>
      <vt:lpstr>PowerPoint Sunusu</vt:lpstr>
      <vt:lpstr> ÇOCUĞUMLA NASIL KONUŞMALIYIM? </vt:lpstr>
      <vt:lpstr>PowerPoint Sunusu</vt:lpstr>
      <vt:lpstr>  ÇOCUĞUMLA KONUŞURKEN NE TÜR SORULAR SORABİLİRİM?  </vt:lpstr>
      <vt:lpstr>PowerPoint Sunusu</vt:lpstr>
      <vt:lpstr>ÇOCUĞUNUZLA  ARANIZDAKİ İLİŞKİNİN ÖNEMİNİ FARKEDİN!</vt:lpstr>
      <vt:lpstr>Aİle İçİ İLİŞKİLERDEKİ DİĞER rİsk faktörLERİ </vt:lpstr>
      <vt:lpstr> AİLE TUTUMLARININ ETKİSİ</vt:lpstr>
      <vt:lpstr>Güvene dayalI İLİŞKİNİN önemİ</vt:lpstr>
      <vt:lpstr>ARKADAŞLARIN ETKİSİ</vt:lpstr>
      <vt:lpstr>Koruyucu ev ortamI</vt:lpstr>
      <vt:lpstr> DEĞİŞİMİN BEŞ AŞAMASI </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KENDİNE ZARAR VERME</dc:title>
  <dc:creator>MEB</dc:creator>
  <cp:lastModifiedBy>ram1</cp:lastModifiedBy>
  <cp:revision>106</cp:revision>
  <dcterms:created xsi:type="dcterms:W3CDTF">2013-01-24T08:34:45Z</dcterms:created>
  <dcterms:modified xsi:type="dcterms:W3CDTF">2021-12-02T11:47:46Z</dcterms:modified>
</cp:coreProperties>
</file>