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4"/>
  </p:notesMasterIdLst>
  <p:handoutMasterIdLst>
    <p:handoutMasterId r:id="rId45"/>
  </p:handoutMasterIdLst>
  <p:sldIdLst>
    <p:sldId id="257" r:id="rId2"/>
    <p:sldId id="259" r:id="rId3"/>
    <p:sldId id="261" r:id="rId4"/>
    <p:sldId id="263" r:id="rId5"/>
    <p:sldId id="264" r:id="rId6"/>
    <p:sldId id="266" r:id="rId7"/>
    <p:sldId id="267" r:id="rId8"/>
    <p:sldId id="269" r:id="rId9"/>
    <p:sldId id="274" r:id="rId10"/>
    <p:sldId id="270" r:id="rId11"/>
    <p:sldId id="271" r:id="rId12"/>
    <p:sldId id="272" r:id="rId13"/>
    <p:sldId id="273" r:id="rId14"/>
    <p:sldId id="294" r:id="rId15"/>
    <p:sldId id="313" r:id="rId16"/>
    <p:sldId id="276" r:id="rId17"/>
    <p:sldId id="277" r:id="rId18"/>
    <p:sldId id="278" r:id="rId19"/>
    <p:sldId id="281" r:id="rId20"/>
    <p:sldId id="282" r:id="rId21"/>
    <p:sldId id="283" r:id="rId22"/>
    <p:sldId id="285" r:id="rId23"/>
    <p:sldId id="286" r:id="rId24"/>
    <p:sldId id="287" r:id="rId25"/>
    <p:sldId id="288" r:id="rId26"/>
    <p:sldId id="289" r:id="rId27"/>
    <p:sldId id="290" r:id="rId28"/>
    <p:sldId id="344" r:id="rId29"/>
    <p:sldId id="332" r:id="rId30"/>
    <p:sldId id="329" r:id="rId31"/>
    <p:sldId id="330" r:id="rId32"/>
    <p:sldId id="345" r:id="rId33"/>
    <p:sldId id="334" r:id="rId34"/>
    <p:sldId id="335" r:id="rId35"/>
    <p:sldId id="340" r:id="rId36"/>
    <p:sldId id="341" r:id="rId37"/>
    <p:sldId id="342" r:id="rId38"/>
    <p:sldId id="343" r:id="rId39"/>
    <p:sldId id="331" r:id="rId40"/>
    <p:sldId id="328" r:id="rId41"/>
    <p:sldId id="322" r:id="rId42"/>
    <p:sldId id="323" r:id="rId43"/>
  </p:sldIdLst>
  <p:sldSz cx="9144000" cy="6858000" type="screen4x3"/>
  <p:notesSz cx="6669088"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24" autoAdjust="0"/>
    <p:restoredTop sz="94660"/>
  </p:normalViewPr>
  <p:slideViewPr>
    <p:cSldViewPr>
      <p:cViewPr varScale="1">
        <p:scale>
          <a:sx n="69" d="100"/>
          <a:sy n="69" d="100"/>
        </p:scale>
        <p:origin x="-121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777607" y="0"/>
            <a:ext cx="2889938" cy="498135"/>
          </a:xfrm>
          <a:prstGeom prst="rect">
            <a:avLst/>
          </a:prstGeom>
        </p:spPr>
        <p:txBody>
          <a:bodyPr vert="horz" lIns="91440" tIns="45720" rIns="91440" bIns="45720" rtlCol="0"/>
          <a:lstStyle>
            <a:lvl1pPr algn="r">
              <a:defRPr sz="1200"/>
            </a:lvl1pPr>
          </a:lstStyle>
          <a:p>
            <a:fld id="{0700B49B-0A0A-41DF-B9BA-259092EE3C18}" type="datetimeFigureOut">
              <a:rPr lang="tr-TR" smtClean="0"/>
              <a:pPr/>
              <a:t>28.12.2021</a:t>
            </a:fld>
            <a:endParaRPr lang="tr-TR"/>
          </a:p>
        </p:txBody>
      </p:sp>
      <p:sp>
        <p:nvSpPr>
          <p:cNvPr id="4" name="Altbilgi Yer Tutucusu 3"/>
          <p:cNvSpPr>
            <a:spLocks noGrp="1"/>
          </p:cNvSpPr>
          <p:nvPr>
            <p:ph type="ftr" sz="quarter" idx="2"/>
          </p:nvPr>
        </p:nvSpPr>
        <p:spPr>
          <a:xfrm>
            <a:off x="0" y="9430091"/>
            <a:ext cx="2889938" cy="498134"/>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777607" y="9430091"/>
            <a:ext cx="2889938" cy="498134"/>
          </a:xfrm>
          <a:prstGeom prst="rect">
            <a:avLst/>
          </a:prstGeom>
        </p:spPr>
        <p:txBody>
          <a:bodyPr vert="horz" lIns="91440" tIns="45720" rIns="91440" bIns="45720" rtlCol="0" anchor="b"/>
          <a:lstStyle>
            <a:lvl1pPr algn="r">
              <a:defRPr sz="1200"/>
            </a:lvl1pPr>
          </a:lstStyle>
          <a:p>
            <a:fld id="{3B8C7793-4EE3-43E5-B5CA-C1F56E8147F0}" type="slidenum">
              <a:rPr lang="tr-TR" smtClean="0"/>
              <a:pPr/>
              <a:t>‹#›</a:t>
            </a:fld>
            <a:endParaRPr lang="tr-TR"/>
          </a:p>
        </p:txBody>
      </p:sp>
    </p:spTree>
    <p:extLst>
      <p:ext uri="{BB962C8B-B14F-4D97-AF65-F5344CB8AC3E}">
        <p14:creationId xmlns:p14="http://schemas.microsoft.com/office/powerpoint/2010/main" xmlns="" val="1220963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fld id="{D1C44F83-641C-457E-9186-E39E3C5FC196}" type="datetimeFigureOut">
              <a:rPr lang="tr-TR" smtClean="0"/>
              <a:pPr/>
              <a:t>28.12.2021</a:t>
            </a:fld>
            <a:endParaRPr lang="tr-TR"/>
          </a:p>
        </p:txBody>
      </p:sp>
      <p:sp>
        <p:nvSpPr>
          <p:cNvPr id="4" name="3 Slayt Görüntüsü Yer Tutucusu"/>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66909" y="4715907"/>
            <a:ext cx="5335270" cy="446770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DF3D08F8-3F49-47BC-BB24-E9561C1B5250}" type="slidenum">
              <a:rPr lang="tr-TR" smtClean="0"/>
              <a:pPr/>
              <a:t>‹#›</a:t>
            </a:fld>
            <a:endParaRPr lang="tr-TR"/>
          </a:p>
        </p:txBody>
      </p:sp>
    </p:spTree>
    <p:extLst>
      <p:ext uri="{BB962C8B-B14F-4D97-AF65-F5344CB8AC3E}">
        <p14:creationId xmlns:p14="http://schemas.microsoft.com/office/powerpoint/2010/main" xmlns="" val="1149613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F3D08F8-3F49-47BC-BB24-E9561C1B5250}" type="slidenum">
              <a:rPr lang="tr-TR" smtClean="0"/>
              <a:pPr/>
              <a:t>11</a:t>
            </a:fld>
            <a:endParaRPr lang="tr-TR"/>
          </a:p>
        </p:txBody>
      </p:sp>
    </p:spTree>
    <p:extLst>
      <p:ext uri="{BB962C8B-B14F-4D97-AF65-F5344CB8AC3E}">
        <p14:creationId xmlns:p14="http://schemas.microsoft.com/office/powerpoint/2010/main" xmlns="" val="4013858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28.12.2021</a:t>
            </a:fld>
            <a:endParaRPr lang="tr-TR"/>
          </a:p>
        </p:txBody>
      </p:sp>
      <p:sp>
        <p:nvSpPr>
          <p:cNvPr id="17" name="16 Altbilgi Yer Tutucusu"/>
          <p:cNvSpPr>
            <a:spLocks noGrp="1"/>
          </p:cNvSpPr>
          <p:nvPr>
            <p:ph type="ftr" sz="quarter" idx="11"/>
          </p:nvPr>
        </p:nvSpPr>
        <p:spPr/>
        <p:txBody>
          <a:bodyPr/>
          <a:lstStyle/>
          <a:p>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B1DEFA8C-F947-479F-BE07-76B6B3F80BF1}" type="slidenum">
              <a:rPr lang="tr-TR" smtClean="0"/>
              <a:pPr/>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28.12.2021</a:t>
            </a:fld>
            <a:endParaRPr lang="tr-TR"/>
          </a:p>
        </p:txBody>
      </p:sp>
      <p:sp>
        <p:nvSpPr>
          <p:cNvPr id="5" name="4 Altbilgi Yer Tutucusu"/>
          <p:cNvSpPr>
            <a:spLocks noGrp="1"/>
          </p:cNvSpPr>
          <p:nvPr>
            <p:ph type="ftr" sz="quarter" idx="11"/>
          </p:nvPr>
        </p:nvSpPr>
        <p:spPr/>
        <p:txBody>
          <a:bodyPr/>
          <a:lstStyle/>
          <a:p>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28.12.2021</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D9F75050-0E15-4C5B-92B0-66D068882F1F}" type="datetimeFigureOut">
              <a:rPr lang="tr-TR" smtClean="0"/>
              <a:pPr/>
              <a:t>28.12.2021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28.12.2021</a:t>
            </a:fld>
            <a:endParaRPr lang="tr-TR"/>
          </a:p>
        </p:txBody>
      </p:sp>
      <p:sp>
        <p:nvSpPr>
          <p:cNvPr id="8" name="7 Altbilgi Yer Tutucusu"/>
          <p:cNvSpPr>
            <a:spLocks noGrp="1"/>
          </p:cNvSpPr>
          <p:nvPr>
            <p:ph type="ftr" sz="quarter" idx="11"/>
          </p:nvPr>
        </p:nvSpPr>
        <p:spPr>
          <a:xfrm>
            <a:off x="304800" y="6409944"/>
            <a:ext cx="3581400" cy="365760"/>
          </a:xfrm>
        </p:spPr>
        <p:txBody>
          <a:bodyPr/>
          <a:lstStyle/>
          <a:p>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B1DEFA8C-F947-479F-BE07-76B6B3F80BF1}"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28.12.2021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D9F75050-0E15-4C5B-92B0-66D068882F1F}" type="datetimeFigureOut">
              <a:rPr lang="tr-TR" smtClean="0"/>
              <a:pPr/>
              <a:t>28.12.2021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28.12.2021</a:t>
            </a:fld>
            <a:endParaRPr lang="tr-TR"/>
          </a:p>
        </p:txBody>
      </p:sp>
      <p:sp>
        <p:nvSpPr>
          <p:cNvPr id="6" name="5 Altbilgi Yer Tutucusu"/>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fld id="{D9F75050-0E15-4C5B-92B0-66D068882F1F}" type="datetimeFigureOut">
              <a:rPr lang="tr-TR" smtClean="0"/>
              <a:pPr/>
              <a:t>28.12.2021</a:t>
            </a:fld>
            <a:endParaRPr lang="tr-TR"/>
          </a:p>
        </p:txBody>
      </p:sp>
      <p:sp>
        <p:nvSpPr>
          <p:cNvPr id="6" name="5 Altbilgi Yer Tutucusu"/>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9F75050-0E15-4C5B-92B0-66D068882F1F}" type="datetimeFigureOut">
              <a:rPr lang="tr-TR" smtClean="0"/>
              <a:pPr/>
              <a:t>28.12.2021</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1DEFA8C-F947-479F-BE07-76B6B3F80BF1}" type="slidenum">
              <a:rPr lang="tr-TR" smtClean="0"/>
              <a:pPr/>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ankayaram.meb.k12.tr/icerikler/salgin-doneminde-ve-sonrasinda-psikolojik-saglamligi-arttirmaya-yonelik-rahatlama-teknikleri_9717717.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ankara.edu.tr/covid-19/covid-19-sik-gorulen-stres-tepkileri-nelerdir/-" TargetMode="External"/><Relationship Id="rId2" Type="http://schemas.openxmlformats.org/officeDocument/2006/relationships/hyperlink" Target="https://cdn2.beun.edu.tr/imid/egitim/stresle-basa-cikma.pdf%2024.11.2020"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persdb.sdu.edu.tr/assets/uploads/sites/128/files/kriz-ve-stres-yonetimi-09022016.pptx" TargetMode="External"/><Relationship Id="rId4" Type="http://schemas.openxmlformats.org/officeDocument/2006/relationships/hyperlink" Target="http://docs.neu.edu.tr/staff/omer.bozkurt/STY%20101%20Stres%20Y%C3%B6netimi_8.ppt"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cankayaram.meb.k12.tr/" TargetMode="Externa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hyperlink" Target="mailto:cankayaram@meb.k12.tr"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683568" y="5229200"/>
            <a:ext cx="8136904" cy="823602"/>
          </a:xfrm>
        </p:spPr>
        <p:txBody>
          <a:bodyPr>
            <a:normAutofit fontScale="25000" lnSpcReduction="20000"/>
          </a:bodyPr>
          <a:lstStyle/>
          <a:p>
            <a:pPr algn="ctr"/>
            <a:endParaRPr lang="tr-TR" dirty="0" smtClean="0">
              <a:solidFill>
                <a:srgbClr val="002060"/>
              </a:solidFill>
              <a:latin typeface="Arial Black" panose="020B0A04020102020204" pitchFamily="34" charset="0"/>
            </a:endParaRPr>
          </a:p>
          <a:p>
            <a:pPr algn="ctr"/>
            <a:endParaRPr lang="tr-TR" dirty="0">
              <a:solidFill>
                <a:srgbClr val="002060"/>
              </a:solidFill>
              <a:latin typeface="Arial Black" panose="020B0A04020102020204" pitchFamily="34" charset="0"/>
            </a:endParaRPr>
          </a:p>
          <a:p>
            <a:pPr algn="ctr"/>
            <a:r>
              <a:rPr lang="tr-TR" sz="9600" dirty="0" smtClean="0">
                <a:solidFill>
                  <a:srgbClr val="FF0000"/>
                </a:solidFill>
                <a:latin typeface="Arial Black" pitchFamily="34" charset="0"/>
              </a:rPr>
              <a:t>ÇANKAYA REHBERLİK VE ARAŞTIRMA MERKEZİ</a:t>
            </a:r>
          </a:p>
          <a:p>
            <a:pPr algn="ctr"/>
            <a:endParaRPr lang="tr-TR" sz="5000" dirty="0" smtClean="0">
              <a:solidFill>
                <a:srgbClr val="FF0000"/>
              </a:solidFill>
              <a:latin typeface="Arial Black" pitchFamily="34" charset="0"/>
            </a:endParaRPr>
          </a:p>
          <a:p>
            <a:pPr algn="ctr"/>
            <a:r>
              <a:rPr lang="tr-TR" sz="3600" dirty="0" smtClean="0">
                <a:solidFill>
                  <a:srgbClr val="FF0000"/>
                </a:solidFill>
                <a:latin typeface="Arial Black" pitchFamily="34" charset="0"/>
              </a:rPr>
              <a:t>2020</a:t>
            </a:r>
            <a:endParaRPr lang="tr-TR" sz="3600" dirty="0">
              <a:solidFill>
                <a:srgbClr val="FF0000"/>
              </a:solidFill>
              <a:latin typeface="Arial Black" pitchFamily="34" charset="0"/>
            </a:endParaRPr>
          </a:p>
        </p:txBody>
      </p:sp>
      <p:sp>
        <p:nvSpPr>
          <p:cNvPr id="2" name="Unvan 1"/>
          <p:cNvSpPr>
            <a:spLocks noGrp="1"/>
          </p:cNvSpPr>
          <p:nvPr>
            <p:ph type="ctrTitle"/>
          </p:nvPr>
        </p:nvSpPr>
        <p:spPr>
          <a:xfrm>
            <a:off x="467544" y="3573016"/>
            <a:ext cx="8424936" cy="1368152"/>
          </a:xfrm>
        </p:spPr>
        <p:txBody>
          <a:bodyPr>
            <a:normAutofit fontScale="90000"/>
          </a:bodyPr>
          <a:lstStyle/>
          <a:p>
            <a:pPr algn="ctr"/>
            <a:r>
              <a:rPr lang="tr-TR" sz="4000" b="1" dirty="0" smtClean="0">
                <a:solidFill>
                  <a:schemeClr val="bg1"/>
                </a:solidFill>
                <a:latin typeface="Comic Sans MS" pitchFamily="66" charset="0"/>
              </a:rPr>
              <a:t> </a:t>
            </a:r>
            <a:r>
              <a:rPr lang="tr-TR" sz="4000" b="1" dirty="0" smtClean="0">
                <a:solidFill>
                  <a:srgbClr val="002060"/>
                </a:solidFill>
                <a:latin typeface="Comic Sans MS" pitchFamily="66" charset="0"/>
              </a:rPr>
              <a:t>STRESLE BAŞETME </a:t>
            </a:r>
            <a:r>
              <a:rPr lang="tr-TR" sz="4000" b="1" dirty="0" smtClean="0">
                <a:solidFill>
                  <a:srgbClr val="002060"/>
                </a:solidFill>
                <a:latin typeface="Comic Sans MS" pitchFamily="66" charset="0"/>
              </a:rPr>
              <a:t>YÖNTEMLERİ</a:t>
            </a:r>
            <a:br>
              <a:rPr lang="tr-TR" sz="4000" b="1" dirty="0" smtClean="0">
                <a:solidFill>
                  <a:srgbClr val="002060"/>
                </a:solidFill>
                <a:latin typeface="Comic Sans MS" pitchFamily="66" charset="0"/>
              </a:rPr>
            </a:br>
            <a:r>
              <a:rPr lang="tr-TR" sz="2700" b="1" dirty="0" smtClean="0">
                <a:solidFill>
                  <a:srgbClr val="002060"/>
                </a:solidFill>
                <a:latin typeface="Comic Sans MS" pitchFamily="66" charset="0"/>
              </a:rPr>
              <a:t>Veli Sunusu</a:t>
            </a:r>
            <a:endParaRPr lang="tr-TR" sz="2700" b="1" dirty="0">
              <a:solidFill>
                <a:srgbClr val="002060"/>
              </a:solidFill>
              <a:latin typeface="Comic Sans MS" pitchFamily="66" charset="0"/>
            </a:endParaRPr>
          </a:p>
        </p:txBody>
      </p:sp>
      <p:pic>
        <p:nvPicPr>
          <p:cNvPr id="4" name="8 Resim" descr="LOGO (1).png"/>
          <p:cNvPicPr/>
          <p:nvPr/>
        </p:nvPicPr>
        <p:blipFill>
          <a:blip r:embed="rId2" cstate="print"/>
          <a:stretch>
            <a:fillRect/>
          </a:stretch>
        </p:blipFill>
        <p:spPr>
          <a:xfrm>
            <a:off x="2771800" y="404664"/>
            <a:ext cx="3600400" cy="3057330"/>
          </a:xfrm>
          <a:prstGeom prst="rect">
            <a:avLst/>
          </a:prstGeom>
        </p:spPr>
      </p:pic>
    </p:spTree>
    <p:extLst>
      <p:ext uri="{BB962C8B-B14F-4D97-AF65-F5344CB8AC3E}">
        <p14:creationId xmlns:p14="http://schemas.microsoft.com/office/powerpoint/2010/main" xmlns="" val="11017014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51720" y="0"/>
            <a:ext cx="5644480" cy="1143000"/>
          </a:xfrm>
        </p:spPr>
        <p:txBody>
          <a:bodyPr>
            <a:normAutofit/>
          </a:bodyPr>
          <a:lstStyle/>
          <a:p>
            <a:pPr algn="ctr"/>
            <a:r>
              <a:rPr lang="tr-TR" sz="3600" b="1" dirty="0" smtClean="0">
                <a:solidFill>
                  <a:srgbClr val="FF0000"/>
                </a:solidFill>
                <a:latin typeface="Comic Sans MS" pitchFamily="66" charset="0"/>
                <a:cs typeface="Calibri" panose="020F0502020204030204" pitchFamily="34" charset="0"/>
              </a:rPr>
              <a:t>STRES BELİRTİLERİ</a:t>
            </a:r>
            <a:endParaRPr lang="tr-TR" sz="3600" b="1" dirty="0">
              <a:solidFill>
                <a:srgbClr val="FF0000"/>
              </a:solidFill>
              <a:latin typeface="Comic Sans MS" pitchFamily="66" charset="0"/>
              <a:cs typeface="Calibri" panose="020F0502020204030204" pitchFamily="34" charset="0"/>
            </a:endParaRPr>
          </a:p>
        </p:txBody>
      </p:sp>
      <p:sp>
        <p:nvSpPr>
          <p:cNvPr id="3" name="İçerik Yer Tutucusu 2"/>
          <p:cNvSpPr>
            <a:spLocks noGrp="1"/>
          </p:cNvSpPr>
          <p:nvPr>
            <p:ph sz="quarter" idx="1"/>
          </p:nvPr>
        </p:nvSpPr>
        <p:spPr>
          <a:xfrm>
            <a:off x="508001" y="1700808"/>
            <a:ext cx="7376367" cy="4680520"/>
          </a:xfrm>
        </p:spPr>
        <p:txBody>
          <a:bodyPr>
            <a:normAutofit fontScale="92500"/>
          </a:bodyPr>
          <a:lstStyle/>
          <a:p>
            <a:pPr marL="0" indent="0" algn="ctr">
              <a:buNone/>
            </a:pPr>
            <a:r>
              <a:rPr lang="tr-TR" sz="2800" dirty="0" smtClean="0">
                <a:latin typeface="Comic Sans MS" pitchFamily="66" charset="0"/>
                <a:cs typeface="Calibri" panose="020F0502020204030204" pitchFamily="34" charset="0"/>
              </a:rPr>
              <a:t>	Organizmanın </a:t>
            </a:r>
            <a:r>
              <a:rPr lang="tr-TR" sz="2800" dirty="0">
                <a:latin typeface="Comic Sans MS" pitchFamily="66" charset="0"/>
                <a:cs typeface="Calibri" panose="020F0502020204030204" pitchFamily="34" charset="0"/>
              </a:rPr>
              <a:t>tehdit karşısında olduğu stres durumunda insanlarda hem bedensel hem psikolojik düzeyde bir dizi olay meydana </a:t>
            </a:r>
            <a:r>
              <a:rPr lang="tr-TR" sz="2800" dirty="0" smtClean="0">
                <a:latin typeface="Comic Sans MS" pitchFamily="66" charset="0"/>
                <a:cs typeface="Calibri" panose="020F0502020204030204" pitchFamily="34" charset="0"/>
              </a:rPr>
              <a:t>gelir. </a:t>
            </a:r>
          </a:p>
          <a:p>
            <a:pPr marL="0" indent="0" algn="ctr">
              <a:buNone/>
            </a:pPr>
            <a:endParaRPr lang="tr-TR" sz="2800" dirty="0">
              <a:latin typeface="Comic Sans MS" pitchFamily="66" charset="0"/>
              <a:cs typeface="Calibri" panose="020F0502020204030204" pitchFamily="34" charset="0"/>
            </a:endParaRPr>
          </a:p>
          <a:p>
            <a:pPr marL="0" indent="0" algn="ctr">
              <a:buNone/>
            </a:pPr>
            <a:r>
              <a:rPr lang="tr-TR" sz="2800" dirty="0" smtClean="0">
                <a:latin typeface="Comic Sans MS" pitchFamily="66" charset="0"/>
                <a:cs typeface="Calibri" panose="020F0502020204030204" pitchFamily="34" charset="0"/>
              </a:rPr>
              <a:t>	Kişi </a:t>
            </a:r>
            <a:r>
              <a:rPr lang="tr-TR" sz="2800" dirty="0">
                <a:latin typeface="Comic Sans MS" pitchFamily="66" charset="0"/>
                <a:cs typeface="Calibri" panose="020F0502020204030204" pitchFamily="34" charset="0"/>
              </a:rPr>
              <a:t>bireysel bütünlüğüne yönelen </a:t>
            </a:r>
            <a:r>
              <a:rPr lang="tr-TR" sz="2800" dirty="0" smtClean="0">
                <a:latin typeface="Comic Sans MS" pitchFamily="66" charset="0"/>
                <a:cs typeface="Calibri" panose="020F0502020204030204" pitchFamily="34" charset="0"/>
              </a:rPr>
              <a:t>tehditlere karşı </a:t>
            </a:r>
            <a:r>
              <a:rPr lang="tr-TR" sz="2800" dirty="0">
                <a:latin typeface="Comic Sans MS" pitchFamily="66" charset="0"/>
                <a:cs typeface="Calibri" panose="020F0502020204030204" pitchFamily="34" charset="0"/>
              </a:rPr>
              <a:t>özellikle zihinsel düzeyde başarılı </a:t>
            </a:r>
            <a:r>
              <a:rPr lang="tr-TR" sz="2800" dirty="0" smtClean="0">
                <a:latin typeface="Comic Sans MS" pitchFamily="66" charset="0"/>
                <a:cs typeface="Calibri" panose="020F0502020204030204" pitchFamily="34" charset="0"/>
              </a:rPr>
              <a:t>bir mücadele </a:t>
            </a:r>
            <a:r>
              <a:rPr lang="tr-TR" sz="2800" dirty="0">
                <a:latin typeface="Comic Sans MS" pitchFamily="66" charset="0"/>
                <a:cs typeface="Calibri" panose="020F0502020204030204" pitchFamily="34" charset="0"/>
              </a:rPr>
              <a:t>vermezse, başa çıkamadığı </a:t>
            </a:r>
            <a:r>
              <a:rPr lang="tr-TR" sz="2800" dirty="0" smtClean="0">
                <a:latin typeface="Comic Sans MS" pitchFamily="66" charset="0"/>
                <a:cs typeface="Calibri" panose="020F0502020204030204" pitchFamily="34" charset="0"/>
              </a:rPr>
              <a:t>streslerin biriken </a:t>
            </a:r>
            <a:r>
              <a:rPr lang="tr-TR" sz="2800" dirty="0">
                <a:latin typeface="Comic Sans MS" pitchFamily="66" charset="0"/>
                <a:cs typeface="Calibri" panose="020F0502020204030204" pitchFamily="34" charset="0"/>
              </a:rPr>
              <a:t>ve yoğunlaşan etkileri sonucu </a:t>
            </a:r>
            <a:r>
              <a:rPr lang="tr-TR" sz="2800" dirty="0" smtClean="0">
                <a:latin typeface="Comic Sans MS" pitchFamily="66" charset="0"/>
                <a:cs typeface="Calibri" panose="020F0502020204030204" pitchFamily="34" charset="0"/>
              </a:rPr>
              <a:t>davranış düzeyine </a:t>
            </a:r>
            <a:r>
              <a:rPr lang="tr-TR" sz="2800" dirty="0">
                <a:latin typeface="Comic Sans MS" pitchFamily="66" charset="0"/>
                <a:cs typeface="Calibri" panose="020F0502020204030204" pitchFamily="34" charset="0"/>
              </a:rPr>
              <a:t>yansıyan bazı belirtiler şunlardır: </a:t>
            </a:r>
            <a:br>
              <a:rPr lang="tr-TR" sz="2800" dirty="0">
                <a:latin typeface="Comic Sans MS" pitchFamily="66" charset="0"/>
                <a:cs typeface="Calibri" panose="020F0502020204030204" pitchFamily="34" charset="0"/>
              </a:rPr>
            </a:br>
            <a:endParaRPr lang="tr-TR" sz="2800" dirty="0">
              <a:latin typeface="Comic Sans MS" pitchFamily="66" charset="0"/>
              <a:cs typeface="Calibri" panose="020F0502020204030204" pitchFamily="34" charset="0"/>
            </a:endParaRPr>
          </a:p>
        </p:txBody>
      </p:sp>
      <p:pic>
        <p:nvPicPr>
          <p:cNvPr id="5" name="8 Resim" descr="LOGO (1).png"/>
          <p:cNvPicPr/>
          <p:nvPr/>
        </p:nvPicPr>
        <p:blipFill>
          <a:blip r:embed="rId2" cstate="print"/>
          <a:stretch>
            <a:fillRect/>
          </a:stretch>
        </p:blipFill>
        <p:spPr>
          <a:xfrm>
            <a:off x="251520" y="188640"/>
            <a:ext cx="1368152" cy="1282693"/>
          </a:xfrm>
          <a:prstGeom prst="rect">
            <a:avLst/>
          </a:prstGeom>
        </p:spPr>
      </p:pic>
    </p:spTree>
    <p:extLst>
      <p:ext uri="{BB962C8B-B14F-4D97-AF65-F5344CB8AC3E}">
        <p14:creationId xmlns:p14="http://schemas.microsoft.com/office/powerpoint/2010/main" xmlns="" val="515017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63688" y="0"/>
            <a:ext cx="6048672" cy="1143000"/>
          </a:xfrm>
        </p:spPr>
        <p:txBody>
          <a:bodyPr>
            <a:normAutofit/>
          </a:bodyPr>
          <a:lstStyle/>
          <a:p>
            <a:pPr algn="ctr"/>
            <a:r>
              <a:rPr lang="tr-TR" sz="3600" b="1" dirty="0" smtClean="0">
                <a:solidFill>
                  <a:srgbClr val="FF0000"/>
                </a:solidFill>
                <a:latin typeface="Comic Sans MS" pitchFamily="66" charset="0"/>
                <a:cs typeface="Calibri" panose="020F0502020204030204" pitchFamily="34" charset="0"/>
              </a:rPr>
              <a:t>A-</a:t>
            </a:r>
            <a:r>
              <a:rPr lang="tr-TR" sz="3600" b="1" dirty="0" smtClean="0">
                <a:solidFill>
                  <a:srgbClr val="002060"/>
                </a:solidFill>
                <a:latin typeface="Comic Sans MS" pitchFamily="66" charset="0"/>
                <a:cs typeface="Calibri" panose="020F0502020204030204" pitchFamily="34" charset="0"/>
              </a:rPr>
              <a:t>Fiziksel Belirtiler</a:t>
            </a:r>
            <a:endParaRPr lang="tr-TR" sz="3600" b="1" dirty="0">
              <a:solidFill>
                <a:srgbClr val="002060"/>
              </a:solidFill>
              <a:latin typeface="Comic Sans MS" pitchFamily="66" charset="0"/>
              <a:cs typeface="Calibri" panose="020F0502020204030204" pitchFamily="34" charset="0"/>
            </a:endParaRPr>
          </a:p>
        </p:txBody>
      </p:sp>
      <p:sp>
        <p:nvSpPr>
          <p:cNvPr id="3" name="İçerik Yer Tutucusu 2"/>
          <p:cNvSpPr>
            <a:spLocks noGrp="1"/>
          </p:cNvSpPr>
          <p:nvPr>
            <p:ph sz="quarter" idx="1"/>
          </p:nvPr>
        </p:nvSpPr>
        <p:spPr>
          <a:xfrm>
            <a:off x="395536" y="1772816"/>
            <a:ext cx="8064896" cy="5085184"/>
          </a:xfrm>
        </p:spPr>
        <p:txBody>
          <a:bodyPr>
            <a:normAutofit fontScale="32500" lnSpcReduction="20000"/>
          </a:bodyPr>
          <a:lstStyle/>
          <a:p>
            <a:pPr>
              <a:lnSpc>
                <a:spcPct val="80000"/>
              </a:lnSpc>
              <a:buFont typeface="Wingdings" panose="05000000000000000000" pitchFamily="2" charset="2"/>
              <a:buNone/>
            </a:pPr>
            <a:r>
              <a:rPr lang="tr-TR" dirty="0" smtClean="0"/>
              <a:t> </a:t>
            </a:r>
            <a:endParaRPr lang="tr-TR" sz="11200" dirty="0" smtClean="0">
              <a:solidFill>
                <a:srgbClr val="002060"/>
              </a:solidFill>
              <a:latin typeface="Comic Sans MS" pitchFamily="66" charset="0"/>
              <a:cs typeface="Calibri" panose="020F0502020204030204" pitchFamily="34" charset="0"/>
            </a:endParaRPr>
          </a:p>
          <a:p>
            <a:pPr>
              <a:lnSpc>
                <a:spcPct val="80000"/>
              </a:lnSpc>
            </a:pPr>
            <a:r>
              <a:rPr lang="tr-TR" sz="8600" dirty="0" smtClean="0">
                <a:latin typeface="Comic Sans MS" pitchFamily="66" charset="0"/>
                <a:cs typeface="Calibri" panose="020F0502020204030204" pitchFamily="34" charset="0"/>
              </a:rPr>
              <a:t> Hızlı nefes alıp verme</a:t>
            </a:r>
          </a:p>
          <a:p>
            <a:pPr>
              <a:lnSpc>
                <a:spcPct val="80000"/>
              </a:lnSpc>
            </a:pPr>
            <a:r>
              <a:rPr lang="tr-TR" sz="8600" dirty="0" smtClean="0">
                <a:latin typeface="Comic Sans MS" pitchFamily="66" charset="0"/>
                <a:cs typeface="Calibri" panose="020F0502020204030204" pitchFamily="34" charset="0"/>
              </a:rPr>
              <a:t> Ağız kuruluğu</a:t>
            </a:r>
          </a:p>
          <a:p>
            <a:pPr>
              <a:lnSpc>
                <a:spcPct val="80000"/>
              </a:lnSpc>
            </a:pPr>
            <a:r>
              <a:rPr lang="tr-TR" sz="8600" dirty="0" smtClean="0">
                <a:latin typeface="Comic Sans MS" pitchFamily="66" charset="0"/>
                <a:cs typeface="Calibri" panose="020F0502020204030204" pitchFamily="34" charset="0"/>
              </a:rPr>
              <a:t> Soğuk ve nemli eller</a:t>
            </a:r>
          </a:p>
          <a:p>
            <a:pPr>
              <a:lnSpc>
                <a:spcPct val="80000"/>
              </a:lnSpc>
            </a:pPr>
            <a:r>
              <a:rPr lang="tr-TR" sz="8600" dirty="0" smtClean="0">
                <a:latin typeface="Comic Sans MS" pitchFamily="66" charset="0"/>
                <a:cs typeface="Calibri" panose="020F0502020204030204" pitchFamily="34" charset="0"/>
              </a:rPr>
              <a:t> Sıcaklık hissi</a:t>
            </a:r>
          </a:p>
          <a:p>
            <a:pPr>
              <a:lnSpc>
                <a:spcPct val="80000"/>
              </a:lnSpc>
            </a:pPr>
            <a:r>
              <a:rPr lang="tr-TR" sz="8600" dirty="0" smtClean="0">
                <a:latin typeface="Comic Sans MS" pitchFamily="66" charset="0"/>
                <a:cs typeface="Calibri" panose="020F0502020204030204" pitchFamily="34" charset="0"/>
              </a:rPr>
              <a:t> Gergin kaslar</a:t>
            </a:r>
          </a:p>
          <a:p>
            <a:pPr>
              <a:lnSpc>
                <a:spcPct val="80000"/>
              </a:lnSpc>
            </a:pPr>
            <a:r>
              <a:rPr lang="tr-TR" sz="8600" dirty="0" smtClean="0">
                <a:latin typeface="Comic Sans MS" pitchFamily="66" charset="0"/>
                <a:cs typeface="Calibri" panose="020F0502020204030204" pitchFamily="34" charset="0"/>
              </a:rPr>
              <a:t> Hazımsızlık</a:t>
            </a:r>
          </a:p>
          <a:p>
            <a:pPr>
              <a:lnSpc>
                <a:spcPct val="80000"/>
              </a:lnSpc>
            </a:pPr>
            <a:r>
              <a:rPr lang="tr-TR" sz="8600" dirty="0" smtClean="0">
                <a:latin typeface="Comic Sans MS" pitchFamily="66" charset="0"/>
                <a:cs typeface="Calibri" panose="020F0502020204030204" pitchFamily="34" charset="0"/>
              </a:rPr>
              <a:t> İshal</a:t>
            </a:r>
          </a:p>
          <a:p>
            <a:pPr>
              <a:lnSpc>
                <a:spcPct val="80000"/>
              </a:lnSpc>
            </a:pPr>
            <a:r>
              <a:rPr lang="tr-TR" sz="8600" dirty="0" smtClean="0">
                <a:latin typeface="Comic Sans MS" pitchFamily="66" charset="0"/>
                <a:cs typeface="Calibri" panose="020F0502020204030204" pitchFamily="34" charset="0"/>
              </a:rPr>
              <a:t> Kabızlık </a:t>
            </a:r>
          </a:p>
          <a:p>
            <a:pPr>
              <a:lnSpc>
                <a:spcPct val="80000"/>
              </a:lnSpc>
            </a:pPr>
            <a:r>
              <a:rPr lang="tr-TR" sz="8600" dirty="0" smtClean="0">
                <a:latin typeface="Comic Sans MS" pitchFamily="66" charset="0"/>
                <a:cs typeface="Calibri" panose="020F0502020204030204" pitchFamily="34" charset="0"/>
              </a:rPr>
              <a:t> Nedensiz yorgunluk</a:t>
            </a:r>
          </a:p>
          <a:p>
            <a:pPr>
              <a:lnSpc>
                <a:spcPct val="80000"/>
              </a:lnSpc>
            </a:pPr>
            <a:r>
              <a:rPr lang="tr-TR" sz="8600" dirty="0" smtClean="0">
                <a:latin typeface="Comic Sans MS" pitchFamily="66" charset="0"/>
                <a:cs typeface="Calibri" panose="020F0502020204030204" pitchFamily="34" charset="0"/>
              </a:rPr>
              <a:t> Gerginlikten kaynaklanan baş ağrısı</a:t>
            </a:r>
          </a:p>
          <a:p>
            <a:pPr>
              <a:lnSpc>
                <a:spcPct val="80000"/>
              </a:lnSpc>
            </a:pPr>
            <a:r>
              <a:rPr lang="tr-TR" sz="8600" dirty="0" smtClean="0">
                <a:latin typeface="Comic Sans MS" pitchFamily="66" charset="0"/>
                <a:cs typeface="Calibri" panose="020F0502020204030204" pitchFamily="34" charset="0"/>
              </a:rPr>
              <a:t> Sinirsel tikler</a:t>
            </a:r>
          </a:p>
          <a:p>
            <a:pPr>
              <a:lnSpc>
                <a:spcPct val="80000"/>
              </a:lnSpc>
            </a:pPr>
            <a:r>
              <a:rPr lang="tr-TR" sz="8600" dirty="0" smtClean="0">
                <a:latin typeface="Comic Sans MS" pitchFamily="66" charset="0"/>
                <a:cs typeface="Calibri" panose="020F0502020204030204" pitchFamily="34" charset="0"/>
              </a:rPr>
              <a:t> Yerinde rahat oturamama</a:t>
            </a:r>
            <a:endParaRPr lang="tr-TR" sz="8600" dirty="0">
              <a:latin typeface="Comic Sans MS" pitchFamily="66" charset="0"/>
              <a:cs typeface="Calibri" panose="020F0502020204030204" pitchFamily="34" charset="0"/>
            </a:endParaRPr>
          </a:p>
        </p:txBody>
      </p:sp>
      <p:pic>
        <p:nvPicPr>
          <p:cNvPr id="5" name="8 Resim" descr="LOGO (1).png"/>
          <p:cNvPicPr/>
          <p:nvPr/>
        </p:nvPicPr>
        <p:blipFill>
          <a:blip r:embed="rId3" cstate="print"/>
          <a:stretch>
            <a:fillRect/>
          </a:stretch>
        </p:blipFill>
        <p:spPr>
          <a:xfrm>
            <a:off x="251520" y="188640"/>
            <a:ext cx="1368152" cy="1282693"/>
          </a:xfrm>
          <a:prstGeom prst="rect">
            <a:avLst/>
          </a:prstGeom>
        </p:spPr>
      </p:pic>
    </p:spTree>
    <p:extLst>
      <p:ext uri="{BB962C8B-B14F-4D97-AF65-F5344CB8AC3E}">
        <p14:creationId xmlns:p14="http://schemas.microsoft.com/office/powerpoint/2010/main" xmlns="" val="2582162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91680" y="0"/>
            <a:ext cx="5932512" cy="1143000"/>
          </a:xfrm>
        </p:spPr>
        <p:txBody>
          <a:bodyPr>
            <a:normAutofit/>
          </a:bodyPr>
          <a:lstStyle/>
          <a:p>
            <a:pPr algn="ctr"/>
            <a:r>
              <a:rPr lang="tr-TR" b="1" dirty="0" smtClean="0">
                <a:solidFill>
                  <a:srgbClr val="FF0000"/>
                </a:solidFill>
                <a:latin typeface="Comic Sans MS" pitchFamily="66" charset="0"/>
                <a:cs typeface="Calibri" panose="020F0502020204030204" pitchFamily="34" charset="0"/>
              </a:rPr>
              <a:t>B-</a:t>
            </a:r>
            <a:r>
              <a:rPr lang="tr-TR" b="1" dirty="0" smtClean="0">
                <a:solidFill>
                  <a:srgbClr val="002060"/>
                </a:solidFill>
                <a:latin typeface="Comic Sans MS" pitchFamily="66" charset="0"/>
                <a:cs typeface="Calibri" panose="020F0502020204030204" pitchFamily="34" charset="0"/>
              </a:rPr>
              <a:t> Psikolojik Belirtiler</a:t>
            </a:r>
            <a:endParaRPr lang="tr-TR" b="1" dirty="0">
              <a:solidFill>
                <a:srgbClr val="002060"/>
              </a:solidFill>
              <a:latin typeface="Comic Sans MS" pitchFamily="66" charset="0"/>
              <a:cs typeface="Calibri" panose="020F0502020204030204" pitchFamily="34" charset="0"/>
            </a:endParaRPr>
          </a:p>
        </p:txBody>
      </p:sp>
      <p:sp>
        <p:nvSpPr>
          <p:cNvPr id="3" name="İçerik Yer Tutucusu 2"/>
          <p:cNvSpPr>
            <a:spLocks noGrp="1"/>
          </p:cNvSpPr>
          <p:nvPr>
            <p:ph sz="quarter" idx="1"/>
          </p:nvPr>
        </p:nvSpPr>
        <p:spPr>
          <a:xfrm>
            <a:off x="301752" y="2060848"/>
            <a:ext cx="8503920" cy="4038200"/>
          </a:xfrm>
        </p:spPr>
        <p:txBody>
          <a:bodyPr>
            <a:normAutofit/>
          </a:bodyPr>
          <a:lstStyle/>
          <a:p>
            <a:r>
              <a:rPr lang="tr-TR" sz="2800" dirty="0" smtClean="0">
                <a:latin typeface="Comic Sans MS" pitchFamily="66" charset="0"/>
                <a:cs typeface="Calibri" panose="020F0502020204030204" pitchFamily="34" charset="0"/>
              </a:rPr>
              <a:t>Endişelenme</a:t>
            </a:r>
          </a:p>
          <a:p>
            <a:pPr lvl="0"/>
            <a:r>
              <a:rPr lang="tr-TR" sz="2800" dirty="0" smtClean="0">
                <a:latin typeface="Comic Sans MS" pitchFamily="66" charset="0"/>
                <a:cs typeface="Calibri" panose="020F0502020204030204" pitchFamily="34" charset="0"/>
              </a:rPr>
              <a:t>Kontrol edilemeyen, hızlı ve tekrarlayıcı olumsuz düşünce örüntüleri</a:t>
            </a:r>
          </a:p>
          <a:p>
            <a:r>
              <a:rPr lang="tr-TR" sz="2800" dirty="0" smtClean="0">
                <a:latin typeface="Comic Sans MS" pitchFamily="66" charset="0"/>
                <a:cs typeface="Calibri" panose="020F0502020204030204" pitchFamily="34" charset="0"/>
              </a:rPr>
              <a:t>Konsantrasyon güçlüğü</a:t>
            </a:r>
          </a:p>
          <a:p>
            <a:r>
              <a:rPr lang="tr-TR" sz="2800" dirty="0" smtClean="0">
                <a:latin typeface="Comic Sans MS" pitchFamily="66" charset="0"/>
                <a:cs typeface="Calibri" panose="020F0502020204030204" pitchFamily="34" charset="0"/>
              </a:rPr>
              <a:t>Unutkanlık </a:t>
            </a:r>
          </a:p>
          <a:p>
            <a:r>
              <a:rPr lang="tr-TR" sz="2800" dirty="0" smtClean="0">
                <a:latin typeface="Comic Sans MS" pitchFamily="66" charset="0"/>
                <a:cs typeface="Calibri" panose="020F0502020204030204" pitchFamily="34" charset="0"/>
              </a:rPr>
              <a:t>Sinirlilik ya da kontrolsüzlük duygusu</a:t>
            </a:r>
          </a:p>
          <a:p>
            <a:r>
              <a:rPr lang="tr-TR" sz="2800" dirty="0" smtClean="0">
                <a:latin typeface="Comic Sans MS" pitchFamily="66" charset="0"/>
                <a:cs typeface="Calibri" panose="020F0502020204030204" pitchFamily="34" charset="0"/>
              </a:rPr>
              <a:t>Kendini üzüntülü, kızgın ya da zaman baskısı altında hissetme</a:t>
            </a:r>
            <a:endParaRPr lang="tr-TR" sz="2800" dirty="0">
              <a:latin typeface="Comic Sans MS" pitchFamily="66" charset="0"/>
              <a:cs typeface="Calibri" panose="020F0502020204030204" pitchFamily="34" charset="0"/>
            </a:endParaRPr>
          </a:p>
        </p:txBody>
      </p:sp>
      <p:pic>
        <p:nvPicPr>
          <p:cNvPr id="5" name="8 Resim" descr="LOGO (1).png"/>
          <p:cNvPicPr/>
          <p:nvPr/>
        </p:nvPicPr>
        <p:blipFill>
          <a:blip r:embed="rId2" cstate="print"/>
          <a:stretch>
            <a:fillRect/>
          </a:stretch>
        </p:blipFill>
        <p:spPr>
          <a:xfrm>
            <a:off x="251520" y="188640"/>
            <a:ext cx="1368152" cy="1282693"/>
          </a:xfrm>
          <a:prstGeom prst="rect">
            <a:avLst/>
          </a:prstGeom>
        </p:spPr>
      </p:pic>
    </p:spTree>
    <p:extLst>
      <p:ext uri="{BB962C8B-B14F-4D97-AF65-F5344CB8AC3E}">
        <p14:creationId xmlns:p14="http://schemas.microsoft.com/office/powerpoint/2010/main" xmlns="" val="632379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95736" y="0"/>
            <a:ext cx="5356448" cy="1143000"/>
          </a:xfrm>
        </p:spPr>
        <p:txBody>
          <a:bodyPr>
            <a:normAutofit/>
          </a:bodyPr>
          <a:lstStyle/>
          <a:p>
            <a:pPr algn="ctr"/>
            <a:r>
              <a:rPr lang="tr-TR" b="1" dirty="0" smtClean="0">
                <a:solidFill>
                  <a:srgbClr val="FF0000"/>
                </a:solidFill>
                <a:latin typeface="Comic Sans MS" pitchFamily="66" charset="0"/>
                <a:cs typeface="Calibri" panose="020F0502020204030204" pitchFamily="34" charset="0"/>
              </a:rPr>
              <a:t>C-</a:t>
            </a:r>
            <a:r>
              <a:rPr lang="tr-TR" b="1" dirty="0" smtClean="0">
                <a:solidFill>
                  <a:srgbClr val="002060"/>
                </a:solidFill>
                <a:latin typeface="Comic Sans MS" pitchFamily="66" charset="0"/>
                <a:cs typeface="Calibri" panose="020F0502020204030204" pitchFamily="34" charset="0"/>
              </a:rPr>
              <a:t> Davranışsal Belirtiler</a:t>
            </a:r>
            <a:endParaRPr lang="tr-TR" b="1" dirty="0">
              <a:solidFill>
                <a:srgbClr val="002060"/>
              </a:solidFill>
              <a:latin typeface="Comic Sans MS" pitchFamily="66" charset="0"/>
              <a:cs typeface="Calibri" panose="020F0502020204030204" pitchFamily="34" charset="0"/>
            </a:endParaRPr>
          </a:p>
        </p:txBody>
      </p:sp>
      <p:sp>
        <p:nvSpPr>
          <p:cNvPr id="3" name="İçerik Yer Tutucusu 2"/>
          <p:cNvSpPr>
            <a:spLocks noGrp="1"/>
          </p:cNvSpPr>
          <p:nvPr>
            <p:ph sz="quarter" idx="1"/>
          </p:nvPr>
        </p:nvSpPr>
        <p:spPr>
          <a:xfrm>
            <a:off x="508001" y="1703390"/>
            <a:ext cx="7448375" cy="4461914"/>
          </a:xfrm>
        </p:spPr>
        <p:txBody>
          <a:bodyPr>
            <a:noAutofit/>
          </a:bodyPr>
          <a:lstStyle/>
          <a:p>
            <a:r>
              <a:rPr lang="tr-TR" sz="2800" dirty="0" smtClean="0">
                <a:latin typeface="Comic Sans MS" pitchFamily="66" charset="0"/>
                <a:cs typeface="Calibri" panose="020F0502020204030204" pitchFamily="34" charset="0"/>
              </a:rPr>
              <a:t>Bir </a:t>
            </a:r>
            <a:r>
              <a:rPr lang="tr-TR" sz="2800" dirty="0">
                <a:latin typeface="Comic Sans MS" pitchFamily="66" charset="0"/>
                <a:cs typeface="Calibri" panose="020F0502020204030204" pitchFamily="34" charset="0"/>
              </a:rPr>
              <a:t>maddeye aşırı düşkünlük (alkol, ilaç ya da yemek gibi</a:t>
            </a:r>
            <a:r>
              <a:rPr lang="tr-TR" sz="2800" dirty="0" smtClean="0">
                <a:latin typeface="Comic Sans MS" pitchFamily="66" charset="0"/>
                <a:cs typeface="Calibri" panose="020F0502020204030204" pitchFamily="34" charset="0"/>
              </a:rPr>
              <a:t>)</a:t>
            </a:r>
            <a:endParaRPr lang="tr-TR" sz="2800" dirty="0">
              <a:latin typeface="Comic Sans MS" pitchFamily="66" charset="0"/>
              <a:cs typeface="Calibri" panose="020F0502020204030204" pitchFamily="34" charset="0"/>
            </a:endParaRPr>
          </a:p>
          <a:p>
            <a:r>
              <a:rPr lang="tr-TR" sz="2800" dirty="0" smtClean="0">
                <a:latin typeface="Comic Sans MS" pitchFamily="66" charset="0"/>
                <a:cs typeface="Calibri" panose="020F0502020204030204" pitchFamily="34" charset="0"/>
              </a:rPr>
              <a:t>Uyku düzeninde değişiklik (uykusuzluk/aşırı uyuma)</a:t>
            </a:r>
          </a:p>
          <a:p>
            <a:r>
              <a:rPr lang="tr-TR" sz="2800" dirty="0" smtClean="0">
                <a:latin typeface="Comic Sans MS" pitchFamily="66" charset="0"/>
                <a:cs typeface="Calibri" panose="020F0502020204030204" pitchFamily="34" charset="0"/>
              </a:rPr>
              <a:t>Odaklanmada güçlük</a:t>
            </a:r>
            <a:endParaRPr lang="tr-TR" sz="2800" dirty="0">
              <a:latin typeface="Comic Sans MS" pitchFamily="66" charset="0"/>
              <a:cs typeface="Calibri" panose="020F0502020204030204" pitchFamily="34" charset="0"/>
            </a:endParaRPr>
          </a:p>
          <a:p>
            <a:r>
              <a:rPr lang="tr-TR" sz="2800" dirty="0">
                <a:latin typeface="Comic Sans MS" pitchFamily="66" charset="0"/>
                <a:cs typeface="Calibri" panose="020F0502020204030204" pitchFamily="34" charset="0"/>
              </a:rPr>
              <a:t>G</a:t>
            </a:r>
            <a:r>
              <a:rPr lang="tr-TR" sz="2800" dirty="0" smtClean="0">
                <a:latin typeface="Comic Sans MS" pitchFamily="66" charset="0"/>
                <a:cs typeface="Calibri" panose="020F0502020204030204" pitchFamily="34" charset="0"/>
              </a:rPr>
              <a:t>evşeme </a:t>
            </a:r>
            <a:r>
              <a:rPr lang="tr-TR" sz="2800" dirty="0">
                <a:latin typeface="Comic Sans MS" pitchFamily="66" charset="0"/>
                <a:cs typeface="Calibri" panose="020F0502020204030204" pitchFamily="34" charset="0"/>
              </a:rPr>
              <a:t>ya da sakinleşme açısından </a:t>
            </a:r>
            <a:r>
              <a:rPr lang="tr-TR" sz="2800" dirty="0" smtClean="0">
                <a:latin typeface="Comic Sans MS" pitchFamily="66" charset="0"/>
                <a:cs typeface="Calibri" panose="020F0502020204030204" pitchFamily="34" charset="0"/>
              </a:rPr>
              <a:t>güçlükler</a:t>
            </a:r>
            <a:endParaRPr lang="tr-TR" sz="2800" dirty="0">
              <a:latin typeface="Comic Sans MS" pitchFamily="66" charset="0"/>
              <a:cs typeface="Calibri" panose="020F0502020204030204" pitchFamily="34" charset="0"/>
            </a:endParaRPr>
          </a:p>
          <a:p>
            <a:r>
              <a:rPr lang="tr-TR" sz="2800" dirty="0" smtClean="0">
                <a:latin typeface="Comic Sans MS" pitchFamily="66" charset="0"/>
                <a:cs typeface="Calibri" panose="020F0502020204030204" pitchFamily="34" charset="0"/>
              </a:rPr>
              <a:t>Sosyal </a:t>
            </a:r>
            <a:r>
              <a:rPr lang="tr-TR" sz="2800" dirty="0">
                <a:latin typeface="Comic Sans MS" pitchFamily="66" charset="0"/>
                <a:cs typeface="Calibri" panose="020F0502020204030204" pitchFamily="34" charset="0"/>
              </a:rPr>
              <a:t>ortamlardan </a:t>
            </a:r>
            <a:r>
              <a:rPr lang="tr-TR" sz="2800" dirty="0" smtClean="0">
                <a:latin typeface="Comic Sans MS" pitchFamily="66" charset="0"/>
                <a:cs typeface="Calibri" panose="020F0502020204030204" pitchFamily="34" charset="0"/>
              </a:rPr>
              <a:t>kaçınma </a:t>
            </a:r>
            <a:endParaRPr lang="tr-TR" sz="2800" dirty="0">
              <a:latin typeface="Comic Sans MS" pitchFamily="66" charset="0"/>
              <a:cs typeface="Calibri" panose="020F0502020204030204" pitchFamily="34" charset="0"/>
            </a:endParaRPr>
          </a:p>
          <a:p>
            <a:r>
              <a:rPr lang="tr-TR" sz="2800" dirty="0">
                <a:latin typeface="Comic Sans MS" pitchFamily="66" charset="0"/>
                <a:cs typeface="Calibri" panose="020F0502020204030204" pitchFamily="34" charset="0"/>
              </a:rPr>
              <a:t>H</a:t>
            </a:r>
            <a:r>
              <a:rPr lang="tr-TR" sz="2800" dirty="0" smtClean="0">
                <a:latin typeface="Comic Sans MS" pitchFamily="66" charset="0"/>
                <a:cs typeface="Calibri" panose="020F0502020204030204" pitchFamily="34" charset="0"/>
              </a:rPr>
              <a:t>uzursuzluk</a:t>
            </a:r>
            <a:r>
              <a:rPr lang="tr-TR" sz="2800" dirty="0">
                <a:latin typeface="Comic Sans MS" pitchFamily="66" charset="0"/>
                <a:cs typeface="Calibri" panose="020F0502020204030204" pitchFamily="34" charset="0"/>
              </a:rPr>
              <a:t>, kızgınlık ya da </a:t>
            </a:r>
            <a:r>
              <a:rPr lang="tr-TR" sz="2800" dirty="0" smtClean="0">
                <a:latin typeface="Comic Sans MS" pitchFamily="66" charset="0"/>
                <a:cs typeface="Calibri" panose="020F0502020204030204" pitchFamily="34" charset="0"/>
              </a:rPr>
              <a:t>sakarlık </a:t>
            </a:r>
            <a:endParaRPr lang="tr-TR" sz="2800" dirty="0">
              <a:latin typeface="Comic Sans MS" pitchFamily="66" charset="0"/>
              <a:cs typeface="Calibri" panose="020F0502020204030204" pitchFamily="34" charset="0"/>
            </a:endParaRPr>
          </a:p>
          <a:p>
            <a:pPr marL="0" indent="0">
              <a:buNone/>
            </a:pPr>
            <a:endParaRPr lang="tr-TR" sz="2800" dirty="0">
              <a:latin typeface="Comic Sans MS" pitchFamily="66" charset="0"/>
              <a:cs typeface="Calibri" panose="020F0502020204030204" pitchFamily="34" charset="0"/>
            </a:endParaRPr>
          </a:p>
        </p:txBody>
      </p:sp>
      <p:pic>
        <p:nvPicPr>
          <p:cNvPr id="5" name="8 Resim" descr="LOGO (1).png"/>
          <p:cNvPicPr/>
          <p:nvPr/>
        </p:nvPicPr>
        <p:blipFill>
          <a:blip r:embed="rId2" cstate="print"/>
          <a:stretch>
            <a:fillRect/>
          </a:stretch>
        </p:blipFill>
        <p:spPr>
          <a:xfrm>
            <a:off x="251520" y="188640"/>
            <a:ext cx="1368152" cy="1282693"/>
          </a:xfrm>
          <a:prstGeom prst="rect">
            <a:avLst/>
          </a:prstGeom>
        </p:spPr>
      </p:pic>
    </p:spTree>
    <p:extLst>
      <p:ext uri="{BB962C8B-B14F-4D97-AF65-F5344CB8AC3E}">
        <p14:creationId xmlns:p14="http://schemas.microsoft.com/office/powerpoint/2010/main" xmlns="" val="2485049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79712" y="0"/>
            <a:ext cx="5716488" cy="1143000"/>
          </a:xfrm>
        </p:spPr>
        <p:txBody>
          <a:bodyPr/>
          <a:lstStyle/>
          <a:p>
            <a:pPr algn="ctr"/>
            <a:r>
              <a:rPr lang="tr-TR" altLang="tr-TR" b="1" dirty="0" smtClean="0">
                <a:solidFill>
                  <a:srgbClr val="FF0000"/>
                </a:solidFill>
                <a:latin typeface="Comic Sans MS" pitchFamily="66" charset="0"/>
                <a:cs typeface="Calibri" panose="020F0502020204030204" pitchFamily="34" charset="0"/>
              </a:rPr>
              <a:t>STRESLE BAŞA ÇIKMA</a:t>
            </a:r>
            <a:endParaRPr lang="tr-TR" b="1" dirty="0">
              <a:solidFill>
                <a:srgbClr val="FF0000"/>
              </a:solidFill>
              <a:latin typeface="Comic Sans MS" pitchFamily="66" charset="0"/>
              <a:cs typeface="Calibri" panose="020F0502020204030204" pitchFamily="34" charset="0"/>
            </a:endParaRPr>
          </a:p>
        </p:txBody>
      </p:sp>
      <p:sp>
        <p:nvSpPr>
          <p:cNvPr id="3" name="İçerik Yer Tutucusu 2"/>
          <p:cNvSpPr>
            <a:spLocks noGrp="1"/>
          </p:cNvSpPr>
          <p:nvPr>
            <p:ph sz="quarter" idx="1"/>
          </p:nvPr>
        </p:nvSpPr>
        <p:spPr>
          <a:xfrm>
            <a:off x="467544" y="1700808"/>
            <a:ext cx="7560840" cy="4680520"/>
          </a:xfrm>
        </p:spPr>
        <p:txBody>
          <a:bodyPr>
            <a:normAutofit/>
          </a:bodyPr>
          <a:lstStyle/>
          <a:p>
            <a:pPr>
              <a:lnSpc>
                <a:spcPct val="80000"/>
              </a:lnSpc>
              <a:buNone/>
            </a:pPr>
            <a:r>
              <a:rPr lang="tr-TR" altLang="tr-TR" sz="2800" b="1" dirty="0" smtClean="0">
                <a:solidFill>
                  <a:srgbClr val="002060"/>
                </a:solidFill>
                <a:latin typeface="Comic Sans MS" pitchFamily="66" charset="0"/>
                <a:cs typeface="Calibri" panose="020F0502020204030204" pitchFamily="34" charset="0"/>
              </a:rPr>
              <a:t>Etkisiz (İşlevsel Olmayan) Yöntemler</a:t>
            </a:r>
          </a:p>
          <a:p>
            <a:pPr>
              <a:lnSpc>
                <a:spcPct val="80000"/>
              </a:lnSpc>
              <a:buNone/>
            </a:pPr>
            <a:endParaRPr lang="tr-TR" altLang="tr-TR" sz="2800" b="1" dirty="0" smtClean="0">
              <a:solidFill>
                <a:srgbClr val="002060"/>
              </a:solidFill>
              <a:latin typeface="Comic Sans MS" pitchFamily="66" charset="0"/>
              <a:cs typeface="Calibri" panose="020F0502020204030204" pitchFamily="34" charset="0"/>
            </a:endParaRPr>
          </a:p>
          <a:p>
            <a:pPr>
              <a:lnSpc>
                <a:spcPct val="80000"/>
              </a:lnSpc>
              <a:buClr>
                <a:srgbClr val="FF0000"/>
              </a:buClr>
            </a:pPr>
            <a:r>
              <a:rPr lang="tr-TR" altLang="tr-TR" sz="2800" dirty="0" smtClean="0">
                <a:latin typeface="Comic Sans MS" pitchFamily="66" charset="0"/>
                <a:cs typeface="Calibri" panose="020F0502020204030204" pitchFamily="34" charset="0"/>
              </a:rPr>
              <a:t>Saldırganlık/öfke patlamaları</a:t>
            </a:r>
          </a:p>
          <a:p>
            <a:pPr>
              <a:lnSpc>
                <a:spcPct val="80000"/>
              </a:lnSpc>
              <a:buClr>
                <a:srgbClr val="FF0000"/>
              </a:buClr>
            </a:pPr>
            <a:r>
              <a:rPr lang="tr-TR" altLang="tr-TR" sz="2800" dirty="0" smtClean="0">
                <a:latin typeface="Comic Sans MS" pitchFamily="66" charset="0"/>
                <a:cs typeface="Calibri" panose="020F0502020204030204" pitchFamily="34" charset="0"/>
              </a:rPr>
              <a:t>Savunma mekanizmalarının </a:t>
            </a:r>
            <a:r>
              <a:rPr lang="tr-TR" altLang="tr-TR" sz="2800" u="sng" dirty="0" smtClean="0">
                <a:latin typeface="Comic Sans MS" pitchFamily="66" charset="0"/>
                <a:cs typeface="Calibri" panose="020F0502020204030204" pitchFamily="34" charset="0"/>
              </a:rPr>
              <a:t>aşırı</a:t>
            </a:r>
            <a:r>
              <a:rPr lang="tr-TR" altLang="tr-TR" sz="2800" dirty="0" smtClean="0">
                <a:latin typeface="Comic Sans MS" pitchFamily="66" charset="0"/>
                <a:cs typeface="Calibri" panose="020F0502020204030204" pitchFamily="34" charset="0"/>
              </a:rPr>
              <a:t> kullanımı (bastırma, karşıt tepki geliştirme, yön değiştirme…)</a:t>
            </a:r>
          </a:p>
          <a:p>
            <a:pPr>
              <a:lnSpc>
                <a:spcPct val="80000"/>
              </a:lnSpc>
              <a:buClr>
                <a:srgbClr val="FF0000"/>
              </a:buClr>
            </a:pPr>
            <a:r>
              <a:rPr lang="tr-TR" altLang="tr-TR" sz="2800" dirty="0" smtClean="0">
                <a:latin typeface="Comic Sans MS" pitchFamily="66" charset="0"/>
                <a:cs typeface="Calibri" panose="020F0502020204030204" pitchFamily="34" charset="0"/>
              </a:rPr>
              <a:t>Sigara, alkol, ilaç, madde kullanımı</a:t>
            </a:r>
          </a:p>
          <a:p>
            <a:pPr>
              <a:lnSpc>
                <a:spcPct val="80000"/>
              </a:lnSpc>
              <a:buClr>
                <a:srgbClr val="FF0000"/>
              </a:buClr>
            </a:pPr>
            <a:r>
              <a:rPr lang="tr-TR" altLang="tr-TR" sz="2800" dirty="0" smtClean="0">
                <a:latin typeface="Comic Sans MS" pitchFamily="66" charset="0"/>
                <a:cs typeface="Calibri" panose="020F0502020204030204" pitchFamily="34" charset="0"/>
              </a:rPr>
              <a:t>Alışveriş</a:t>
            </a:r>
          </a:p>
          <a:p>
            <a:pPr>
              <a:lnSpc>
                <a:spcPct val="80000"/>
              </a:lnSpc>
              <a:buClr>
                <a:srgbClr val="FF0000"/>
              </a:buClr>
            </a:pPr>
            <a:r>
              <a:rPr lang="tr-TR" altLang="tr-TR" sz="2800" dirty="0" smtClean="0">
                <a:latin typeface="Comic Sans MS" pitchFamily="66" charset="0"/>
                <a:cs typeface="Calibri" panose="020F0502020204030204" pitchFamily="34" charset="0"/>
              </a:rPr>
              <a:t>Geri çekilme, pasifleşip içe kapanma</a:t>
            </a:r>
          </a:p>
          <a:p>
            <a:pPr marL="0" indent="0">
              <a:buNone/>
            </a:pPr>
            <a:endParaRPr lang="tr-TR" sz="2800" dirty="0">
              <a:latin typeface="Calibri" panose="020F0502020204030204" pitchFamily="34" charset="0"/>
              <a:cs typeface="Calibri" panose="020F0502020204030204" pitchFamily="34" charset="0"/>
            </a:endParaRPr>
          </a:p>
        </p:txBody>
      </p:sp>
      <p:pic>
        <p:nvPicPr>
          <p:cNvPr id="5" name="8 Resim" descr="LOGO (1).png"/>
          <p:cNvPicPr/>
          <p:nvPr/>
        </p:nvPicPr>
        <p:blipFill>
          <a:blip r:embed="rId2" cstate="print"/>
          <a:stretch>
            <a:fillRect/>
          </a:stretch>
        </p:blipFill>
        <p:spPr>
          <a:xfrm>
            <a:off x="251520" y="188640"/>
            <a:ext cx="1368152" cy="1282693"/>
          </a:xfrm>
          <a:prstGeom prst="rect">
            <a:avLst/>
          </a:prstGeom>
        </p:spPr>
      </p:pic>
    </p:spTree>
    <p:extLst>
      <p:ext uri="{BB962C8B-B14F-4D97-AF65-F5344CB8AC3E}">
        <p14:creationId xmlns:p14="http://schemas.microsoft.com/office/powerpoint/2010/main" xmlns="" val="3364218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4941168"/>
            <a:ext cx="8534400" cy="758952"/>
          </a:xfrm>
        </p:spPr>
        <p:txBody>
          <a:bodyPr>
            <a:noAutofit/>
          </a:bodyPr>
          <a:lstStyle/>
          <a:p>
            <a:pPr algn="ctr"/>
            <a:r>
              <a:rPr lang="tr-TR" sz="4000" b="1" dirty="0" smtClean="0">
                <a:solidFill>
                  <a:schemeClr val="accent2">
                    <a:lumMod val="50000"/>
                  </a:schemeClr>
                </a:solidFill>
                <a:latin typeface="Comic Sans MS" pitchFamily="66" charset="0"/>
              </a:rPr>
              <a:t>STRESLE BAŞ ETMENİZİ KOLAYLAŞTIRACAK </a:t>
            </a:r>
            <a:br>
              <a:rPr lang="tr-TR" sz="4000" b="1" dirty="0" smtClean="0">
                <a:solidFill>
                  <a:schemeClr val="accent2">
                    <a:lumMod val="50000"/>
                  </a:schemeClr>
                </a:solidFill>
                <a:latin typeface="Comic Sans MS" pitchFamily="66" charset="0"/>
              </a:rPr>
            </a:br>
            <a:r>
              <a:rPr lang="tr-TR" sz="4000" b="1" dirty="0" smtClean="0">
                <a:solidFill>
                  <a:schemeClr val="accent2">
                    <a:lumMod val="50000"/>
                  </a:schemeClr>
                </a:solidFill>
                <a:latin typeface="Comic Sans MS" pitchFamily="66" charset="0"/>
              </a:rPr>
              <a:t>YÖNTEMLER</a:t>
            </a:r>
            <a:endParaRPr lang="tr-TR" sz="4000" b="1" dirty="0">
              <a:solidFill>
                <a:schemeClr val="accent2">
                  <a:lumMod val="50000"/>
                </a:schemeClr>
              </a:solidFill>
              <a:latin typeface="Comic Sans MS" pitchFamily="66" charset="0"/>
            </a:endParaRPr>
          </a:p>
        </p:txBody>
      </p:sp>
      <p:pic>
        <p:nvPicPr>
          <p:cNvPr id="4" name="İçerik Yer Tutucusu 4" descr="Stres ve Stres İle Baş Etme Yöntemleri - nasilbasederim.com"/>
          <p:cNvPicPr>
            <a:picLocks noGrp="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5616" y="404664"/>
            <a:ext cx="6768752" cy="3240360"/>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475656" y="0"/>
            <a:ext cx="7272808" cy="1080120"/>
          </a:xfrm>
        </p:spPr>
        <p:txBody>
          <a:bodyPr>
            <a:noAutofit/>
          </a:bodyPr>
          <a:lstStyle/>
          <a:p>
            <a:r>
              <a:rPr lang="tr-TR" sz="2800" b="1" dirty="0" smtClean="0">
                <a:solidFill>
                  <a:srgbClr val="FF0000"/>
                </a:solidFill>
                <a:effectLst>
                  <a:outerShdw blurRad="38100" dist="38100" dir="2700000" algn="tl">
                    <a:srgbClr val="000000">
                      <a:alpha val="43137"/>
                    </a:srgbClr>
                  </a:outerShdw>
                </a:effectLst>
                <a:latin typeface="Comic Sans MS" pitchFamily="66" charset="0"/>
                <a:cs typeface="Arial" pitchFamily="34" charset="0"/>
              </a:rPr>
              <a:t>1.  </a:t>
            </a:r>
            <a:r>
              <a:rPr lang="tr-TR" sz="28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Doğru Bilgi Edinme, Haber Kaynakları ve Sosyal Medya Kullanımı</a:t>
            </a:r>
            <a:endParaRPr lang="tr-TR" sz="2800" b="1" dirty="0">
              <a:solidFill>
                <a:srgbClr val="FF0000"/>
              </a:solidFill>
              <a:latin typeface="Comic Sans MS" pitchFamily="66" charset="0"/>
              <a:cs typeface="Calibri" pitchFamily="34" charset="0"/>
            </a:endParaRPr>
          </a:p>
        </p:txBody>
      </p:sp>
      <p:sp>
        <p:nvSpPr>
          <p:cNvPr id="3" name="2 İçerik Yer Tutucusu"/>
          <p:cNvSpPr>
            <a:spLocks noGrp="1"/>
          </p:cNvSpPr>
          <p:nvPr>
            <p:ph sz="quarter" idx="1"/>
          </p:nvPr>
        </p:nvSpPr>
        <p:spPr>
          <a:xfrm>
            <a:off x="457200" y="1844824"/>
            <a:ext cx="7239000" cy="4610912"/>
          </a:xfrm>
        </p:spPr>
        <p:txBody>
          <a:bodyPr>
            <a:normAutofit fontScale="70000" lnSpcReduction="20000"/>
          </a:bodyPr>
          <a:lstStyle/>
          <a:p>
            <a:pPr marL="514350" indent="-514350">
              <a:buClr>
                <a:srgbClr val="FF0000"/>
              </a:buClr>
            </a:pPr>
            <a:r>
              <a:rPr lang="tr-TR" sz="2800" dirty="0" smtClean="0">
                <a:latin typeface="Comic Sans MS" pitchFamily="66" charset="0"/>
                <a:cs typeface="Calibri" pitchFamily="34" charset="0"/>
              </a:rPr>
              <a:t>Yanlış bilgilendirmenin yaratacağı korku ve kaygıdan kaçınmak için güvenilir kaynaklardan bilgi edinmek önemlidir.</a:t>
            </a:r>
          </a:p>
          <a:p>
            <a:pPr marL="514350" indent="-514350">
              <a:buClr>
                <a:srgbClr val="FF0000"/>
              </a:buClr>
            </a:pPr>
            <a:endParaRPr lang="tr-TR" sz="2800" dirty="0" smtClean="0">
              <a:latin typeface="Comic Sans MS" pitchFamily="66" charset="0"/>
              <a:cs typeface="Calibri" pitchFamily="34" charset="0"/>
            </a:endParaRPr>
          </a:p>
          <a:p>
            <a:pPr marL="514350" indent="-514350">
              <a:buClr>
                <a:srgbClr val="FF0000"/>
              </a:buClr>
            </a:pPr>
            <a:r>
              <a:rPr lang="tr-TR" sz="2800" dirty="0" smtClean="0">
                <a:latin typeface="Comic Sans MS" pitchFamily="66" charset="0"/>
                <a:cs typeface="Calibri" pitchFamily="34" charset="0"/>
              </a:rPr>
              <a:t>Yoğun maruz kalmanın getirdiği endişe ile başa çıkmak için</a:t>
            </a:r>
            <a:r>
              <a:rPr lang="tr-TR" sz="2800" b="1" dirty="0" smtClean="0">
                <a:latin typeface="Comic Sans MS" pitchFamily="66" charset="0"/>
                <a:cs typeface="Calibri" pitchFamily="34" charset="0"/>
              </a:rPr>
              <a:t> haber kaynaklarına erişimi ve sosyal medya kullanımını sınırlandırın</a:t>
            </a:r>
            <a:r>
              <a:rPr lang="tr-TR" sz="2800" dirty="0" smtClean="0">
                <a:latin typeface="Comic Sans MS" pitchFamily="66" charset="0"/>
                <a:cs typeface="Calibri" pitchFamily="34" charset="0"/>
              </a:rPr>
              <a:t>.</a:t>
            </a:r>
          </a:p>
          <a:p>
            <a:pPr marL="514350" indent="-514350">
              <a:buClr>
                <a:srgbClr val="FF0000"/>
              </a:buClr>
            </a:pPr>
            <a:endParaRPr lang="tr-TR" sz="2800" dirty="0" smtClean="0">
              <a:latin typeface="Comic Sans MS" pitchFamily="66" charset="0"/>
              <a:cs typeface="Calibri" pitchFamily="34" charset="0"/>
            </a:endParaRPr>
          </a:p>
          <a:p>
            <a:pPr marL="514350" indent="-514350">
              <a:buClr>
                <a:srgbClr val="FF0000"/>
              </a:buClr>
            </a:pPr>
            <a:r>
              <a:rPr lang="tr-TR" sz="2800" dirty="0" smtClean="0">
                <a:latin typeface="Comic Sans MS" pitchFamily="66" charset="0"/>
                <a:cs typeface="Calibri" pitchFamily="34" charset="0"/>
              </a:rPr>
              <a:t>Okuduklarınız, izledikleriniz ve duyduklarınızın yüksek düzeyde strese neden olduğunu fark ederseniz, </a:t>
            </a:r>
            <a:r>
              <a:rPr lang="tr-TR" sz="2800" b="1" dirty="0" smtClean="0">
                <a:latin typeface="Comic Sans MS" pitchFamily="66" charset="0"/>
                <a:cs typeface="Calibri" pitchFamily="34" charset="0"/>
              </a:rPr>
              <a:t>bilgi edinmenin getirdiği stres ve bilgi edinmeye yönelik isteğiniz arasında bir denge oluşturmaya çalışın</a:t>
            </a:r>
            <a:r>
              <a:rPr lang="tr-TR" sz="2800" dirty="0" smtClean="0">
                <a:latin typeface="Comic Sans MS" pitchFamily="66" charset="0"/>
                <a:cs typeface="Calibri" pitchFamily="34" charset="0"/>
              </a:rPr>
              <a:t>. Bu süreçte kendinizi güncel bilgilere tamamen kapatmak iyi olmayabilir ancak kendinizi bu konuda eğitmek ve aldığınız bilgilere sınırlandırma getirmek, stresle başa çıkmanıza yardımcı olabilir. </a:t>
            </a:r>
          </a:p>
          <a:p>
            <a:pPr>
              <a:buNone/>
            </a:pPr>
            <a:endParaRPr lang="tr-TR" dirty="0"/>
          </a:p>
        </p:txBody>
      </p:sp>
      <p:pic>
        <p:nvPicPr>
          <p:cNvPr id="6"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835696" y="332656"/>
            <a:ext cx="6984776" cy="758952"/>
          </a:xfrm>
        </p:spPr>
        <p:txBody>
          <a:bodyPr>
            <a:noAutofit/>
          </a:bodyPr>
          <a:lstStyle/>
          <a:p>
            <a:r>
              <a:rPr lang="tr-TR" sz="2800" b="1" dirty="0" smtClean="0">
                <a:solidFill>
                  <a:srgbClr val="FF0000"/>
                </a:solidFill>
                <a:effectLst>
                  <a:outerShdw blurRad="38100" dist="38100" dir="2700000" algn="tl">
                    <a:srgbClr val="000000">
                      <a:alpha val="43137"/>
                    </a:srgbClr>
                  </a:outerShdw>
                </a:effectLst>
                <a:latin typeface="Comic Sans MS" pitchFamily="66" charset="0"/>
                <a:cs typeface="Arial" pitchFamily="34" charset="0"/>
              </a:rPr>
              <a:t>1.  </a:t>
            </a:r>
            <a:r>
              <a:rPr lang="tr-TR" sz="28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Doğru Bilgi Edinme, Haber Kaynakları ve Sosyal Medya Kullanımı</a:t>
            </a:r>
            <a:endParaRPr lang="tr-TR" sz="2800" b="1" dirty="0">
              <a:solidFill>
                <a:srgbClr val="FF0000"/>
              </a:solidFill>
              <a:latin typeface="Comic Sans MS" pitchFamily="66" charset="0"/>
              <a:cs typeface="Calibri" pitchFamily="34" charset="0"/>
            </a:endParaRPr>
          </a:p>
        </p:txBody>
      </p:sp>
      <p:sp>
        <p:nvSpPr>
          <p:cNvPr id="3" name="2 İçerik Yer Tutucusu"/>
          <p:cNvSpPr>
            <a:spLocks noGrp="1"/>
          </p:cNvSpPr>
          <p:nvPr>
            <p:ph sz="quarter" idx="1"/>
          </p:nvPr>
        </p:nvSpPr>
        <p:spPr/>
        <p:txBody>
          <a:bodyPr>
            <a:normAutofit fontScale="92500"/>
          </a:bodyPr>
          <a:lstStyle/>
          <a:p>
            <a:pPr lvl="0">
              <a:buClr>
                <a:srgbClr val="FF0000"/>
              </a:buClr>
            </a:pPr>
            <a:r>
              <a:rPr lang="tr-TR" sz="2800" b="1" dirty="0" smtClean="0">
                <a:latin typeface="Comic Sans MS" pitchFamily="66" charset="0"/>
                <a:cs typeface="Calibri" pitchFamily="34" charset="0"/>
              </a:rPr>
              <a:t>Sosyal medya etkinliğinizi ve sosyal medyada ne kadar süre harcadığınızı değerlendirin.</a:t>
            </a:r>
            <a:r>
              <a:rPr lang="tr-TR" sz="2800" dirty="0" smtClean="0">
                <a:latin typeface="Comic Sans MS" pitchFamily="66" charset="0"/>
                <a:cs typeface="Calibri" pitchFamily="34" charset="0"/>
              </a:rPr>
              <a:t> Bu süre günlük işlevlerinizi azaltacak ölçüde mi? Güncel gelişmeleri kontrol etme isteği duyduğunuzda, bu isteği bir süre ertelemeye çalışın.</a:t>
            </a:r>
            <a:r>
              <a:rPr lang="tr-TR" sz="2800" b="1" dirty="0" smtClean="0">
                <a:latin typeface="Comic Sans MS" pitchFamily="66" charset="0"/>
                <a:cs typeface="Calibri" pitchFamily="34" charset="0"/>
              </a:rPr>
              <a:t> </a:t>
            </a:r>
          </a:p>
          <a:p>
            <a:pPr lvl="0">
              <a:buClr>
                <a:srgbClr val="FF0000"/>
              </a:buClr>
            </a:pPr>
            <a:r>
              <a:rPr lang="tr-TR" sz="2800" b="1" dirty="0" smtClean="0">
                <a:latin typeface="Comic Sans MS" pitchFamily="66" charset="0"/>
                <a:cs typeface="Calibri" pitchFamily="34" charset="0"/>
              </a:rPr>
              <a:t>Haberleri günün belli saatlerinde kontrol edebileceğiniz şekilde izleyin</a:t>
            </a:r>
            <a:r>
              <a:rPr lang="tr-TR" sz="2800" dirty="0" smtClean="0">
                <a:latin typeface="Comic Sans MS" pitchFamily="66" charset="0"/>
                <a:cs typeface="Calibri" pitchFamily="34" charset="0"/>
              </a:rPr>
              <a:t>. Takip ettiğiniz hesaplarda veya sosyal medya etiketlerinde kaygınızın artmasına neden olanlar varsa, bu hesapları bu süreçte takip etmeyi bırakmayı düşünebilirsiniz. </a:t>
            </a:r>
          </a:p>
          <a:p>
            <a:endParaRPr lang="tr-TR" sz="2800" dirty="0" smtClean="0">
              <a:latin typeface="Calibri" pitchFamily="34" charset="0"/>
              <a:cs typeface="Calibri" pitchFamily="34" charset="0"/>
            </a:endParaRPr>
          </a:p>
          <a:p>
            <a:pPr lvl="0"/>
            <a:endParaRPr lang="tr-TR" dirty="0" smtClean="0"/>
          </a:p>
          <a:p>
            <a:pPr>
              <a:buNone/>
            </a:pPr>
            <a:endParaRPr lang="tr-TR" dirty="0"/>
          </a:p>
        </p:txBody>
      </p:sp>
      <p:pic>
        <p:nvPicPr>
          <p:cNvPr id="6"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79712" y="332656"/>
            <a:ext cx="6264696" cy="1143000"/>
          </a:xfrm>
        </p:spPr>
        <p:txBody>
          <a:bodyPr>
            <a:noAutofit/>
          </a:bodyPr>
          <a:lstStyle/>
          <a:p>
            <a:r>
              <a:rPr lang="tr-TR" sz="28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2. Düşüncelerin Farkına Varma</a:t>
            </a:r>
            <a:r>
              <a:rPr lang="tr-TR" sz="3600" b="1" dirty="0" smtClean="0">
                <a:effectLst>
                  <a:outerShdw blurRad="38100" dist="38100" dir="2700000" algn="tl">
                    <a:srgbClr val="000000">
                      <a:alpha val="43137"/>
                    </a:srgbClr>
                  </a:outerShdw>
                </a:effectLst>
                <a:latin typeface="Calibri" pitchFamily="34" charset="0"/>
                <a:cs typeface="Calibri" pitchFamily="34" charset="0"/>
              </a:rPr>
              <a:t/>
            </a:r>
            <a:br>
              <a:rPr lang="tr-TR" sz="3600" b="1" dirty="0" smtClean="0">
                <a:effectLst>
                  <a:outerShdw blurRad="38100" dist="38100" dir="2700000" algn="tl">
                    <a:srgbClr val="000000">
                      <a:alpha val="43137"/>
                    </a:srgbClr>
                  </a:outerShdw>
                </a:effectLst>
                <a:latin typeface="Calibri" pitchFamily="34" charset="0"/>
                <a:cs typeface="Calibri" pitchFamily="34" charset="0"/>
              </a:rPr>
            </a:br>
            <a:endParaRPr lang="tr-TR" sz="3600" b="1" dirty="0">
              <a:effectLst>
                <a:outerShdw blurRad="38100" dist="38100" dir="2700000" algn="tl">
                  <a:srgbClr val="000000">
                    <a:alpha val="43137"/>
                  </a:srgbClr>
                </a:outerShdw>
              </a:effectLst>
              <a:latin typeface="Calibri" pitchFamily="34" charset="0"/>
              <a:cs typeface="Calibri" pitchFamily="34" charset="0"/>
            </a:endParaRPr>
          </a:p>
        </p:txBody>
      </p:sp>
      <p:sp>
        <p:nvSpPr>
          <p:cNvPr id="3" name="2 İçerik Yer Tutucusu"/>
          <p:cNvSpPr>
            <a:spLocks noGrp="1"/>
          </p:cNvSpPr>
          <p:nvPr>
            <p:ph sz="quarter" idx="1"/>
          </p:nvPr>
        </p:nvSpPr>
        <p:spPr>
          <a:xfrm>
            <a:off x="323528" y="1700808"/>
            <a:ext cx="7632848" cy="4547592"/>
          </a:xfrm>
        </p:spPr>
        <p:txBody>
          <a:bodyPr>
            <a:normAutofit fontScale="62500" lnSpcReduction="20000"/>
          </a:bodyPr>
          <a:lstStyle/>
          <a:p>
            <a:pPr lvl="0" algn="ctr">
              <a:buNone/>
            </a:pPr>
            <a:r>
              <a:rPr lang="tr-TR" dirty="0" smtClean="0"/>
              <a:t>	</a:t>
            </a:r>
            <a:r>
              <a:rPr lang="tr-TR" sz="3400" dirty="0" smtClean="0">
                <a:latin typeface="Comic Sans MS" pitchFamily="66" charset="0"/>
                <a:cs typeface="Calibri" pitchFamily="34" charset="0"/>
              </a:rPr>
              <a:t>Belirsizlik durumlarında, “Ya şöyle olursa?” gibi düşüncelerin ortaya çıkması oldukça doğaldır. Bununla birlikte, bu düşünceler yoğunlaşırsa, kişi gelecek senaryolarını felaketleştirmeye başlayabilir.</a:t>
            </a:r>
          </a:p>
          <a:p>
            <a:pPr lvl="0" algn="ctr">
              <a:buNone/>
            </a:pPr>
            <a:r>
              <a:rPr lang="tr-TR" sz="3400" dirty="0" smtClean="0">
                <a:latin typeface="Comic Sans MS" pitchFamily="66" charset="0"/>
                <a:cs typeface="Calibri" pitchFamily="34" charset="0"/>
              </a:rPr>
              <a:t> Bu da kaygı ve stresin artmasına neden olacaktır.</a:t>
            </a:r>
            <a:r>
              <a:rPr lang="tr-TR" sz="3400" b="1" dirty="0" smtClean="0">
                <a:latin typeface="Comic Sans MS" pitchFamily="66" charset="0"/>
                <a:cs typeface="Calibri" pitchFamily="34" charset="0"/>
              </a:rPr>
              <a:t> </a:t>
            </a:r>
          </a:p>
          <a:p>
            <a:pPr lvl="0" algn="ctr">
              <a:buNone/>
            </a:pPr>
            <a:endParaRPr lang="tr-TR" sz="3400" b="1" dirty="0" smtClean="0">
              <a:latin typeface="Comic Sans MS" pitchFamily="66" charset="0"/>
              <a:cs typeface="Calibri" pitchFamily="34" charset="0"/>
            </a:endParaRPr>
          </a:p>
          <a:p>
            <a:pPr lvl="0" algn="ctr">
              <a:buNone/>
            </a:pPr>
            <a:r>
              <a:rPr lang="tr-TR" sz="3400" b="1" dirty="0" smtClean="0">
                <a:latin typeface="Comic Sans MS" pitchFamily="66" charset="0"/>
                <a:cs typeface="Calibri" pitchFamily="34" charset="0"/>
              </a:rPr>
              <a:t>	Felaketleştirici düşüncelerinizi size yardımcı olacak düşüncelerle değiştirmek mümkündür</a:t>
            </a:r>
            <a:r>
              <a:rPr lang="tr-TR" sz="3400" dirty="0" smtClean="0">
                <a:latin typeface="Comic Sans MS" pitchFamily="66" charset="0"/>
                <a:cs typeface="Calibri" pitchFamily="34" charset="0"/>
              </a:rPr>
              <a:t>. </a:t>
            </a:r>
          </a:p>
          <a:p>
            <a:pPr lvl="0">
              <a:buNone/>
            </a:pPr>
            <a:r>
              <a:rPr lang="tr-TR" sz="3400" dirty="0" smtClean="0">
                <a:latin typeface="Comic Sans MS" pitchFamily="66" charset="0"/>
                <a:cs typeface="Calibri" pitchFamily="34" charset="0"/>
              </a:rPr>
              <a:t>		Kaygınızın artmasına neden olan bu gibi düşünceler ortaya çıktığında, kendinize şu soruları sorabilirsiniz:</a:t>
            </a:r>
          </a:p>
          <a:p>
            <a:pPr>
              <a:buClr>
                <a:srgbClr val="FF0000"/>
              </a:buClr>
            </a:pPr>
            <a:r>
              <a:rPr lang="tr-TR" sz="3400" dirty="0" smtClean="0">
                <a:latin typeface="Comic Sans MS" pitchFamily="66" charset="0"/>
                <a:cs typeface="Calibri" pitchFamily="34" charset="0"/>
              </a:rPr>
              <a:t>“</a:t>
            </a:r>
            <a:r>
              <a:rPr lang="tr-TR" sz="3400" i="1" dirty="0" smtClean="0">
                <a:latin typeface="Comic Sans MS" pitchFamily="66" charset="0"/>
                <a:cs typeface="Calibri" pitchFamily="34" charset="0"/>
              </a:rPr>
              <a:t>Kontrol altına alabildiğim/benim kontrolümdeki şeyler neler?”</a:t>
            </a:r>
            <a:endParaRPr lang="tr-TR" sz="3400" dirty="0" smtClean="0">
              <a:latin typeface="Comic Sans MS" pitchFamily="66" charset="0"/>
              <a:cs typeface="Calibri" pitchFamily="34" charset="0"/>
            </a:endParaRPr>
          </a:p>
          <a:p>
            <a:pPr>
              <a:buClr>
                <a:srgbClr val="FF0000"/>
              </a:buClr>
            </a:pPr>
            <a:r>
              <a:rPr lang="tr-TR" sz="3400" i="1" dirty="0" smtClean="0">
                <a:latin typeface="Comic Sans MS" pitchFamily="66" charset="0"/>
                <a:cs typeface="Calibri" pitchFamily="34" charset="0"/>
              </a:rPr>
              <a:t>“Geçmişte yaşadığım zorluklarla başa çıkmada ne gibi yöntemler bana yardımcı olmuştu ve bugün bu yöntemlerden bana yardımcı olabilecek olanlar var mı?”</a:t>
            </a:r>
            <a:endParaRPr lang="tr-TR" sz="3400" dirty="0" smtClean="0">
              <a:latin typeface="Comic Sans MS" pitchFamily="66" charset="0"/>
              <a:cs typeface="Calibri" pitchFamily="34" charset="0"/>
            </a:endParaRPr>
          </a:p>
          <a:p>
            <a:pPr>
              <a:buNone/>
            </a:pPr>
            <a:endParaRPr lang="tr-TR" dirty="0" smtClean="0"/>
          </a:p>
          <a:p>
            <a:pPr>
              <a:buNone/>
            </a:pPr>
            <a:endParaRPr lang="tr-TR" dirty="0"/>
          </a:p>
        </p:txBody>
      </p:sp>
      <p:pic>
        <p:nvPicPr>
          <p:cNvPr id="6"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907704" y="548680"/>
            <a:ext cx="6624736" cy="758952"/>
          </a:xfrm>
        </p:spPr>
        <p:txBody>
          <a:bodyPr>
            <a:noAutofit/>
          </a:bodyPr>
          <a:lstStyle/>
          <a:p>
            <a:pPr algn="ctr"/>
            <a:r>
              <a:rPr lang="tr-TR" sz="2800" b="1" dirty="0" smtClean="0">
                <a:solidFill>
                  <a:srgbClr val="FF0000"/>
                </a:solidFill>
                <a:latin typeface="Comic Sans MS" pitchFamily="66" charset="0"/>
                <a:cs typeface="Calibri" pitchFamily="34" charset="0"/>
              </a:rPr>
              <a:t>3. Duyguların Farkında Olma</a:t>
            </a:r>
            <a:br>
              <a:rPr lang="tr-TR" sz="2800" b="1" dirty="0" smtClean="0">
                <a:solidFill>
                  <a:srgbClr val="FF0000"/>
                </a:solidFill>
                <a:latin typeface="Comic Sans MS" pitchFamily="66" charset="0"/>
                <a:cs typeface="Calibri" pitchFamily="34" charset="0"/>
              </a:rPr>
            </a:br>
            <a:endParaRPr lang="tr-TR" sz="2800" b="1" dirty="0">
              <a:solidFill>
                <a:srgbClr val="FF0000"/>
              </a:solidFill>
              <a:latin typeface="Comic Sans MS" pitchFamily="66" charset="0"/>
              <a:cs typeface="Calibri" pitchFamily="34" charset="0"/>
            </a:endParaRPr>
          </a:p>
        </p:txBody>
      </p:sp>
      <p:sp>
        <p:nvSpPr>
          <p:cNvPr id="3" name="2 İçerik Yer Tutucusu"/>
          <p:cNvSpPr>
            <a:spLocks noGrp="1"/>
          </p:cNvSpPr>
          <p:nvPr>
            <p:ph sz="quarter" idx="1"/>
          </p:nvPr>
        </p:nvSpPr>
        <p:spPr>
          <a:xfrm>
            <a:off x="301752" y="1700808"/>
            <a:ext cx="7510608" cy="4896544"/>
          </a:xfrm>
        </p:spPr>
        <p:txBody>
          <a:bodyPr>
            <a:normAutofit fontScale="92500" lnSpcReduction="20000"/>
          </a:bodyPr>
          <a:lstStyle/>
          <a:p>
            <a:pPr>
              <a:buClr>
                <a:srgbClr val="FF0000"/>
              </a:buClr>
            </a:pPr>
            <a:r>
              <a:rPr lang="tr-TR" b="1" dirty="0" smtClean="0">
                <a:latin typeface="Comic Sans MS" pitchFamily="66" charset="0"/>
              </a:rPr>
              <a:t>Duygularımızın farkına vararak, fiziksel ve zihinsel sağlığımıza dikkat etmek konusunda birbirimize destek olmak önemlidir. </a:t>
            </a:r>
            <a:endParaRPr lang="tr-TR" dirty="0" smtClean="0">
              <a:latin typeface="Comic Sans MS" pitchFamily="66" charset="0"/>
            </a:endParaRPr>
          </a:p>
          <a:p>
            <a:pPr>
              <a:buClr>
                <a:srgbClr val="FF0000"/>
              </a:buClr>
            </a:pPr>
            <a:r>
              <a:rPr lang="tr-TR" b="1" dirty="0" smtClean="0">
                <a:latin typeface="Comic Sans MS" pitchFamily="66" charset="0"/>
              </a:rPr>
              <a:t>Endişeli olabileceğini düşündüğünüz veya yalnız yaşadığını bildiğiniz kişilerle iletişime geçmeyi ihmal etmeyin</a:t>
            </a:r>
            <a:r>
              <a:rPr lang="tr-TR" dirty="0" smtClean="0">
                <a:latin typeface="Comic Sans MS" pitchFamily="66" charset="0"/>
              </a:rPr>
              <a:t>. Bu size kendinizi iyi hissettirmenin yanı sıra o kişilerin de desteklendiklerini hissetmelerine, dolayısıyla kaygı ve endişeleriyle baş etmelerine yardımcı olacaktır.</a:t>
            </a:r>
          </a:p>
          <a:p>
            <a:pPr>
              <a:buClr>
                <a:srgbClr val="FF0000"/>
              </a:buClr>
            </a:pPr>
            <a:r>
              <a:rPr lang="tr-TR" dirty="0" smtClean="0">
                <a:latin typeface="Comic Sans MS" pitchFamily="66" charset="0"/>
              </a:rPr>
              <a:t>Kaygınızın çok arttığını ve sizde çok sıkıntı yarattığını hissediyorsanız, duygularınızın farkına vararak </a:t>
            </a:r>
            <a:r>
              <a:rPr lang="tr-TR" b="1" dirty="0" smtClean="0">
                <a:latin typeface="Comic Sans MS" pitchFamily="66" charset="0"/>
              </a:rPr>
              <a:t>güvendiğiniz bir kişiyle, arkadaşlarınızla veya ailenizle duygularınızı paylaşmanız önemlidir.</a:t>
            </a:r>
            <a:endParaRPr lang="tr-TR" dirty="0" smtClean="0">
              <a:latin typeface="Comic Sans MS" pitchFamily="66" charset="0"/>
            </a:endParaRPr>
          </a:p>
          <a:p>
            <a:pPr>
              <a:buNone/>
            </a:pPr>
            <a:endParaRPr lang="tr-TR" dirty="0"/>
          </a:p>
        </p:txBody>
      </p:sp>
      <p:pic>
        <p:nvPicPr>
          <p:cNvPr id="6"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91680" y="0"/>
            <a:ext cx="6148536" cy="1020728"/>
          </a:xfrm>
        </p:spPr>
        <p:txBody>
          <a:bodyPr>
            <a:normAutofit/>
          </a:bodyPr>
          <a:lstStyle/>
          <a:p>
            <a:pPr algn="ctr"/>
            <a:r>
              <a:rPr lang="tr-TR" sz="3600" b="1" dirty="0" smtClean="0">
                <a:solidFill>
                  <a:srgbClr val="FF0000"/>
                </a:solidFill>
                <a:latin typeface="Comic Sans MS" pitchFamily="66" charset="0"/>
              </a:rPr>
              <a:t>Küçük </a:t>
            </a:r>
            <a:r>
              <a:rPr lang="tr-TR" sz="3600" b="1" dirty="0" smtClean="0">
                <a:solidFill>
                  <a:srgbClr val="FF0000"/>
                </a:solidFill>
                <a:latin typeface="Comic Sans MS" pitchFamily="66" charset="0"/>
              </a:rPr>
              <a:t>Bir </a:t>
            </a:r>
            <a:r>
              <a:rPr lang="tr-TR" sz="3600" b="1" dirty="0" smtClean="0">
                <a:solidFill>
                  <a:srgbClr val="FF0000"/>
                </a:solidFill>
                <a:latin typeface="Comic Sans MS" pitchFamily="66" charset="0"/>
              </a:rPr>
              <a:t>Stres </a:t>
            </a:r>
            <a:r>
              <a:rPr lang="tr-TR" sz="3600" b="1" dirty="0" smtClean="0">
                <a:solidFill>
                  <a:srgbClr val="FF0000"/>
                </a:solidFill>
                <a:latin typeface="Comic Sans MS" pitchFamily="66" charset="0"/>
              </a:rPr>
              <a:t>Testi </a:t>
            </a:r>
            <a:endParaRPr lang="tr-TR" sz="3600" b="1" dirty="0">
              <a:solidFill>
                <a:srgbClr val="FF0000"/>
              </a:solidFill>
              <a:latin typeface="Comic Sans MS" pitchFamily="66" charset="0"/>
            </a:endParaRPr>
          </a:p>
        </p:txBody>
      </p:sp>
      <p:sp>
        <p:nvSpPr>
          <p:cNvPr id="3" name="İçerik Yer Tutucusu 2"/>
          <p:cNvSpPr>
            <a:spLocks noGrp="1"/>
          </p:cNvSpPr>
          <p:nvPr>
            <p:ph sz="quarter" idx="1"/>
          </p:nvPr>
        </p:nvSpPr>
        <p:spPr>
          <a:xfrm>
            <a:off x="395536" y="1484784"/>
            <a:ext cx="7632848" cy="4683101"/>
          </a:xfrm>
        </p:spPr>
        <p:txBody>
          <a:bodyPr>
            <a:noAutofit/>
          </a:bodyPr>
          <a:lstStyle/>
          <a:p>
            <a:pPr marL="0" indent="0" algn="just">
              <a:buNone/>
            </a:pPr>
            <a:r>
              <a:rPr lang="tr-TR" sz="2000" dirty="0" smtClean="0">
                <a:solidFill>
                  <a:srgbClr val="FF0000"/>
                </a:solidFill>
                <a:latin typeface="Comic Sans MS" pitchFamily="66" charset="0"/>
              </a:rPr>
              <a:t>1. </a:t>
            </a:r>
            <a:r>
              <a:rPr lang="tr-TR" sz="2000" dirty="0" smtClean="0">
                <a:latin typeface="Comic Sans MS" pitchFamily="66" charset="0"/>
              </a:rPr>
              <a:t>Uykuya dalmakta zorluk çekiyor musunuz? </a:t>
            </a:r>
          </a:p>
          <a:p>
            <a:pPr marL="0" indent="0" algn="just">
              <a:buNone/>
            </a:pPr>
            <a:r>
              <a:rPr lang="tr-TR" sz="2000" dirty="0" smtClean="0">
                <a:solidFill>
                  <a:srgbClr val="FF0000"/>
                </a:solidFill>
                <a:latin typeface="Comic Sans MS" pitchFamily="66" charset="0"/>
              </a:rPr>
              <a:t>2. </a:t>
            </a:r>
            <a:r>
              <a:rPr lang="tr-TR" sz="2000" dirty="0" smtClean="0">
                <a:latin typeface="Comic Sans MS" pitchFamily="66" charset="0"/>
              </a:rPr>
              <a:t>Geçe sık sık uykunuz kaçıyor mu? </a:t>
            </a:r>
          </a:p>
          <a:p>
            <a:pPr marL="0" indent="0" algn="just">
              <a:buNone/>
            </a:pPr>
            <a:r>
              <a:rPr lang="tr-TR" sz="2000" dirty="0" smtClean="0">
                <a:solidFill>
                  <a:srgbClr val="FF0000"/>
                </a:solidFill>
                <a:latin typeface="Comic Sans MS" pitchFamily="66" charset="0"/>
              </a:rPr>
              <a:t>3.   - </a:t>
            </a:r>
            <a:r>
              <a:rPr lang="tr-TR" sz="2000" dirty="0" smtClean="0">
                <a:latin typeface="Comic Sans MS" pitchFamily="66" charset="0"/>
              </a:rPr>
              <a:t>Hazımsızlık, </a:t>
            </a:r>
          </a:p>
          <a:p>
            <a:pPr marL="0" indent="0" algn="just">
              <a:buNone/>
            </a:pPr>
            <a:r>
              <a:rPr lang="tr-TR" sz="2000" dirty="0" smtClean="0">
                <a:solidFill>
                  <a:srgbClr val="FF0000"/>
                </a:solidFill>
                <a:latin typeface="Comic Sans MS" pitchFamily="66" charset="0"/>
              </a:rPr>
              <a:t>      -</a:t>
            </a:r>
            <a:r>
              <a:rPr lang="tr-TR" sz="2000" dirty="0" smtClean="0">
                <a:latin typeface="Comic Sans MS" pitchFamily="66" charset="0"/>
              </a:rPr>
              <a:t> Yüksek tansiyona bağlı baş ağrıları, </a:t>
            </a:r>
          </a:p>
          <a:p>
            <a:pPr marL="0" indent="0" algn="just">
              <a:buNone/>
            </a:pPr>
            <a:r>
              <a:rPr lang="tr-TR" sz="2000" dirty="0" smtClean="0">
                <a:latin typeface="Comic Sans MS" pitchFamily="66" charset="0"/>
              </a:rPr>
              <a:t>      </a:t>
            </a:r>
            <a:r>
              <a:rPr lang="tr-TR" sz="2000" dirty="0" smtClean="0">
                <a:solidFill>
                  <a:srgbClr val="FF0000"/>
                </a:solidFill>
                <a:latin typeface="Comic Sans MS" pitchFamily="66" charset="0"/>
              </a:rPr>
              <a:t>-</a:t>
            </a:r>
            <a:r>
              <a:rPr lang="tr-TR" sz="2000" dirty="0" smtClean="0">
                <a:latin typeface="Comic Sans MS" pitchFamily="66" charset="0"/>
              </a:rPr>
              <a:t> Baş dönmeleri, </a:t>
            </a:r>
          </a:p>
          <a:p>
            <a:pPr marL="0" indent="0" algn="just">
              <a:buNone/>
            </a:pPr>
            <a:r>
              <a:rPr lang="tr-TR" sz="2000" dirty="0" smtClean="0">
                <a:latin typeface="Comic Sans MS" pitchFamily="66" charset="0"/>
              </a:rPr>
              <a:t>      </a:t>
            </a:r>
            <a:r>
              <a:rPr lang="tr-TR" sz="2000" dirty="0" smtClean="0">
                <a:solidFill>
                  <a:srgbClr val="FF0000"/>
                </a:solidFill>
                <a:latin typeface="Comic Sans MS" pitchFamily="66" charset="0"/>
              </a:rPr>
              <a:t>-</a:t>
            </a:r>
            <a:r>
              <a:rPr lang="tr-TR" sz="2000" dirty="0" smtClean="0">
                <a:latin typeface="Comic Sans MS" pitchFamily="66" charset="0"/>
              </a:rPr>
              <a:t> Asabi döküntüler (zona), </a:t>
            </a:r>
          </a:p>
          <a:p>
            <a:pPr marL="0" indent="0" algn="just">
              <a:buNone/>
            </a:pPr>
            <a:r>
              <a:rPr lang="tr-TR" sz="2000" dirty="0" smtClean="0">
                <a:latin typeface="Comic Sans MS" pitchFamily="66" charset="0"/>
              </a:rPr>
              <a:t>      </a:t>
            </a:r>
            <a:r>
              <a:rPr lang="tr-TR" sz="2000" dirty="0" smtClean="0">
                <a:solidFill>
                  <a:srgbClr val="FF0000"/>
                </a:solidFill>
                <a:latin typeface="Comic Sans MS" pitchFamily="66" charset="0"/>
              </a:rPr>
              <a:t>-</a:t>
            </a:r>
            <a:r>
              <a:rPr lang="tr-TR" sz="2000" dirty="0" smtClean="0">
                <a:latin typeface="Comic Sans MS" pitchFamily="66" charset="0"/>
              </a:rPr>
              <a:t> Çarpıntı</a:t>
            </a:r>
          </a:p>
          <a:p>
            <a:pPr marL="0" indent="0" algn="just">
              <a:buNone/>
            </a:pPr>
            <a:r>
              <a:rPr lang="tr-TR" sz="2000" dirty="0" smtClean="0">
                <a:solidFill>
                  <a:srgbClr val="FF0000"/>
                </a:solidFill>
                <a:latin typeface="Comic Sans MS" pitchFamily="66" charset="0"/>
              </a:rPr>
              <a:t>      - </a:t>
            </a:r>
            <a:r>
              <a:rPr lang="tr-TR" sz="2000" dirty="0" smtClean="0">
                <a:latin typeface="Comic Sans MS" pitchFamily="66" charset="0"/>
              </a:rPr>
              <a:t>Kolit ya da kas tutulması ve ağrıları gibi rahatsızlığınız var mı? </a:t>
            </a:r>
          </a:p>
          <a:p>
            <a:pPr marL="0" indent="0" algn="just">
              <a:buNone/>
            </a:pPr>
            <a:r>
              <a:rPr lang="tr-TR" sz="2000" dirty="0" smtClean="0">
                <a:solidFill>
                  <a:srgbClr val="FF0000"/>
                </a:solidFill>
                <a:latin typeface="Comic Sans MS" pitchFamily="66" charset="0"/>
              </a:rPr>
              <a:t>4.  </a:t>
            </a:r>
            <a:r>
              <a:rPr lang="tr-TR" sz="2000" dirty="0" smtClean="0">
                <a:latin typeface="Comic Sans MS" pitchFamily="66" charset="0"/>
              </a:rPr>
              <a:t>Diğer insanlar sizi rahatsız ediyor mu? </a:t>
            </a:r>
          </a:p>
          <a:p>
            <a:pPr marL="0" indent="0" algn="just">
              <a:buNone/>
            </a:pPr>
            <a:r>
              <a:rPr lang="tr-TR" sz="2000" dirty="0" smtClean="0">
                <a:solidFill>
                  <a:srgbClr val="FF0000"/>
                </a:solidFill>
                <a:latin typeface="Comic Sans MS" pitchFamily="66" charset="0"/>
              </a:rPr>
              <a:t>5. </a:t>
            </a:r>
            <a:r>
              <a:rPr lang="tr-TR" sz="2000" dirty="0" smtClean="0">
                <a:latin typeface="Comic Sans MS" pitchFamily="66" charset="0"/>
              </a:rPr>
              <a:t>“Kafanızı dinlemek”, sakinleşmek ve bir kitap okumak sizin için çok mu zor? </a:t>
            </a:r>
          </a:p>
          <a:p>
            <a:pPr marL="0" indent="0" algn="just">
              <a:buNone/>
            </a:pPr>
            <a:r>
              <a:rPr lang="tr-TR" sz="2000" dirty="0" smtClean="0">
                <a:solidFill>
                  <a:srgbClr val="FF0000"/>
                </a:solidFill>
                <a:latin typeface="Comic Sans MS" pitchFamily="66" charset="0"/>
              </a:rPr>
              <a:t>6</a:t>
            </a:r>
            <a:r>
              <a:rPr lang="tr-TR" sz="2000" dirty="0" smtClean="0">
                <a:latin typeface="Comic Sans MS" pitchFamily="66" charset="0"/>
              </a:rPr>
              <a:t>. Yavaş çalışan ve yavaş konuşan insanlardan rahatsız olur musunuz? </a:t>
            </a:r>
          </a:p>
        </p:txBody>
      </p:sp>
      <p:pic>
        <p:nvPicPr>
          <p:cNvPr id="4" name="8 Resim" descr="LOGO (1).png"/>
          <p:cNvPicPr/>
          <p:nvPr/>
        </p:nvPicPr>
        <p:blipFill>
          <a:blip r:embed="rId2" cstate="print"/>
          <a:stretch>
            <a:fillRect/>
          </a:stretch>
        </p:blipFill>
        <p:spPr>
          <a:xfrm>
            <a:off x="251520" y="188640"/>
            <a:ext cx="1368152" cy="1282693"/>
          </a:xfrm>
          <a:prstGeom prst="rect">
            <a:avLst/>
          </a:prstGeom>
        </p:spPr>
      </p:pic>
    </p:spTree>
    <p:extLst>
      <p:ext uri="{BB962C8B-B14F-4D97-AF65-F5344CB8AC3E}">
        <p14:creationId xmlns:p14="http://schemas.microsoft.com/office/powerpoint/2010/main" xmlns="" val="8185026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907704" y="764704"/>
            <a:ext cx="6336704" cy="758952"/>
          </a:xfrm>
        </p:spPr>
        <p:txBody>
          <a:bodyPr>
            <a:noAutofit/>
          </a:bodyPr>
          <a:lstStyle/>
          <a:p>
            <a:pPr algn="ctr"/>
            <a:r>
              <a:rPr lang="tr-TR" sz="2800" b="1" dirty="0" smtClean="0">
                <a:solidFill>
                  <a:srgbClr val="FF0000"/>
                </a:solidFill>
                <a:latin typeface="Comic Sans MS" pitchFamily="66" charset="0"/>
                <a:cs typeface="Calibri" pitchFamily="34" charset="0"/>
              </a:rPr>
              <a:t>3. Duyguların Farkında Olma</a:t>
            </a:r>
            <a:r>
              <a:rPr lang="tr-TR" sz="3600" b="1" dirty="0" smtClean="0">
                <a:solidFill>
                  <a:srgbClr val="FF0000"/>
                </a:solidFill>
                <a:latin typeface="Comic Sans MS" pitchFamily="66" charset="0"/>
                <a:cs typeface="Calibri" pitchFamily="34" charset="0"/>
              </a:rPr>
              <a:t/>
            </a:r>
            <a:br>
              <a:rPr lang="tr-TR" sz="3600" b="1" dirty="0" smtClean="0">
                <a:solidFill>
                  <a:srgbClr val="FF0000"/>
                </a:solidFill>
                <a:latin typeface="Comic Sans MS" pitchFamily="66" charset="0"/>
                <a:cs typeface="Calibri" pitchFamily="34" charset="0"/>
              </a:rPr>
            </a:br>
            <a:endParaRPr lang="tr-TR" sz="3600" b="1" dirty="0">
              <a:solidFill>
                <a:srgbClr val="FF0000"/>
              </a:solidFill>
              <a:latin typeface="Comic Sans MS" pitchFamily="66" charset="0"/>
              <a:cs typeface="Calibri" pitchFamily="34" charset="0"/>
            </a:endParaRPr>
          </a:p>
        </p:txBody>
      </p:sp>
      <p:sp>
        <p:nvSpPr>
          <p:cNvPr id="3" name="2 İçerik Yer Tutucusu"/>
          <p:cNvSpPr>
            <a:spLocks noGrp="1"/>
          </p:cNvSpPr>
          <p:nvPr>
            <p:ph sz="quarter" idx="1"/>
          </p:nvPr>
        </p:nvSpPr>
        <p:spPr>
          <a:xfrm>
            <a:off x="301752" y="1700808"/>
            <a:ext cx="7726632" cy="4752528"/>
          </a:xfrm>
        </p:spPr>
        <p:txBody>
          <a:bodyPr>
            <a:normAutofit/>
          </a:bodyPr>
          <a:lstStyle/>
          <a:p>
            <a:pPr>
              <a:buClr>
                <a:srgbClr val="FF0000"/>
              </a:buClr>
            </a:pPr>
            <a:r>
              <a:rPr lang="tr-TR" b="1" dirty="0" smtClean="0">
                <a:latin typeface="Comic Sans MS" pitchFamily="66" charset="0"/>
              </a:rPr>
              <a:t>Stresle başa çıkmanın etkin yollarından biri de mizahtır</a:t>
            </a:r>
            <a:r>
              <a:rPr lang="tr-TR" dirty="0" smtClean="0">
                <a:latin typeface="Comic Sans MS" pitchFamily="66" charset="0"/>
              </a:rPr>
              <a:t>. Ancak başa çıkmak için kullandığınız mizahın başka insanların fiziksel ve zihinsel sağlığını tehdit edecek, ayrımcı ve nefret dolu unsurlar içermemesine özen gösterin.</a:t>
            </a:r>
          </a:p>
          <a:p>
            <a:pPr>
              <a:buClr>
                <a:srgbClr val="FF0000"/>
              </a:buClr>
            </a:pPr>
            <a:r>
              <a:rPr lang="tr-TR" b="1" dirty="0" smtClean="0">
                <a:latin typeface="Comic Sans MS" pitchFamily="66" charset="0"/>
              </a:rPr>
              <a:t>Yaşadığınız kaygı ve stresle başa çıkamadığınızı düşünürseniz profesyonel yardım da arayabilirsiniz</a:t>
            </a:r>
            <a:r>
              <a:rPr lang="tr-TR" dirty="0" smtClean="0">
                <a:latin typeface="Comic Sans MS" pitchFamily="66" charset="0"/>
              </a:rPr>
              <a:t>. </a:t>
            </a:r>
          </a:p>
          <a:p>
            <a:pPr>
              <a:buNone/>
            </a:pPr>
            <a:endParaRPr lang="tr-TR" dirty="0"/>
          </a:p>
        </p:txBody>
      </p:sp>
      <p:pic>
        <p:nvPicPr>
          <p:cNvPr id="6"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35696" y="548680"/>
            <a:ext cx="5832648" cy="758952"/>
          </a:xfrm>
        </p:spPr>
        <p:txBody>
          <a:bodyPr>
            <a:noAutofit/>
          </a:bodyPr>
          <a:lstStyle/>
          <a:p>
            <a:pPr algn="ctr"/>
            <a:r>
              <a:rPr lang="tr-TR" sz="28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4.  Sosyal İlişkiler</a:t>
            </a:r>
            <a:r>
              <a:rPr lang="tr-TR" sz="2800" b="1" dirty="0" smtClean="0">
                <a:solidFill>
                  <a:srgbClr val="002060"/>
                </a:solidFill>
                <a:effectLst/>
                <a:latin typeface="Calibri" pitchFamily="34" charset="0"/>
                <a:cs typeface="Calibri" pitchFamily="34" charset="0"/>
              </a:rPr>
              <a:t/>
            </a:r>
            <a:br>
              <a:rPr lang="tr-TR" sz="2800" b="1" dirty="0" smtClean="0">
                <a:solidFill>
                  <a:srgbClr val="002060"/>
                </a:solidFill>
                <a:effectLst/>
                <a:latin typeface="Calibri" pitchFamily="34" charset="0"/>
                <a:cs typeface="Calibri" pitchFamily="34" charset="0"/>
              </a:rPr>
            </a:br>
            <a:endParaRPr lang="tr-TR" sz="2800" b="1" dirty="0">
              <a:solidFill>
                <a:srgbClr val="002060"/>
              </a:solidFill>
              <a:effectLst/>
              <a:latin typeface="Calibri" pitchFamily="34" charset="0"/>
              <a:cs typeface="Calibri" pitchFamily="34" charset="0"/>
            </a:endParaRPr>
          </a:p>
        </p:txBody>
      </p:sp>
      <p:sp>
        <p:nvSpPr>
          <p:cNvPr id="3" name="2 İçerik Yer Tutucusu"/>
          <p:cNvSpPr>
            <a:spLocks noGrp="1"/>
          </p:cNvSpPr>
          <p:nvPr>
            <p:ph sz="quarter" idx="1"/>
          </p:nvPr>
        </p:nvSpPr>
        <p:spPr>
          <a:xfrm>
            <a:off x="301752" y="1700808"/>
            <a:ext cx="7726632" cy="4398240"/>
          </a:xfrm>
        </p:spPr>
        <p:txBody>
          <a:bodyPr>
            <a:normAutofit/>
          </a:bodyPr>
          <a:lstStyle/>
          <a:p>
            <a:pPr>
              <a:buClr>
                <a:srgbClr val="FF0000"/>
              </a:buClr>
            </a:pPr>
            <a:r>
              <a:rPr lang="tr-TR" sz="2400" dirty="0" smtClean="0">
                <a:latin typeface="Comic Sans MS" pitchFamily="66" charset="0"/>
              </a:rPr>
              <a:t>Fiziksel olarak diğer insanlarla aramıza mesafe koymak zorunda olduğumuz dönemler olabilir. Ancak bu diğer insanlarla aramıza sosyal mesafeler koymamız gerektiği anlamına gelmemektedir.</a:t>
            </a:r>
          </a:p>
          <a:p>
            <a:pPr>
              <a:buClr>
                <a:srgbClr val="FF0000"/>
              </a:buClr>
            </a:pPr>
            <a:r>
              <a:rPr lang="tr-TR" sz="2400" dirty="0" smtClean="0">
                <a:latin typeface="Comic Sans MS" pitchFamily="66" charset="0"/>
              </a:rPr>
              <a:t>İmkanlarınız dahilinde arkadaşlarınızla ve sevdiğiniz kişilerle iletişime geçin.</a:t>
            </a:r>
          </a:p>
          <a:p>
            <a:pPr>
              <a:buClr>
                <a:srgbClr val="FF0000"/>
              </a:buClr>
            </a:pPr>
            <a:r>
              <a:rPr lang="tr-TR" sz="2400" dirty="0" smtClean="0">
                <a:latin typeface="Comic Sans MS" pitchFamily="66" charset="0"/>
              </a:rPr>
              <a:t> Özellikle izlediğiniz filmlerden, dinlediğiniz müziklerden, oynadığınız oyunlardan söz edin.</a:t>
            </a:r>
          </a:p>
          <a:p>
            <a:pPr>
              <a:buClr>
                <a:srgbClr val="FF0000"/>
              </a:buClr>
              <a:buNone/>
            </a:pPr>
            <a:endParaRPr lang="tr-TR" sz="2400" dirty="0" smtClean="0">
              <a:latin typeface="Comic Sans MS" pitchFamily="66" charset="0"/>
            </a:endParaRPr>
          </a:p>
          <a:p>
            <a:pPr>
              <a:buNone/>
            </a:pPr>
            <a:endParaRPr lang="tr-TR" dirty="0"/>
          </a:p>
        </p:txBody>
      </p:sp>
      <p:pic>
        <p:nvPicPr>
          <p:cNvPr id="5"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835696" y="692696"/>
            <a:ext cx="5976664" cy="758952"/>
          </a:xfrm>
        </p:spPr>
        <p:txBody>
          <a:bodyPr>
            <a:normAutofit fontScale="90000"/>
          </a:bodyPr>
          <a:lstStyle/>
          <a:p>
            <a:pPr algn="ctr"/>
            <a:r>
              <a:rPr lang="tr-TR" sz="31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4.  Sosyal İlişkiler</a:t>
            </a:r>
            <a:r>
              <a:rPr lang="tr-TR" b="1" dirty="0" smtClean="0">
                <a:solidFill>
                  <a:srgbClr val="002060"/>
                </a:solidFill>
                <a:effectLst/>
                <a:latin typeface="Calibri" pitchFamily="34" charset="0"/>
                <a:cs typeface="Calibri" pitchFamily="34" charset="0"/>
              </a:rPr>
              <a:t/>
            </a:r>
            <a:br>
              <a:rPr lang="tr-TR" b="1" dirty="0" smtClean="0">
                <a:solidFill>
                  <a:srgbClr val="002060"/>
                </a:solidFill>
                <a:effectLst/>
                <a:latin typeface="Calibri" pitchFamily="34" charset="0"/>
                <a:cs typeface="Calibri" pitchFamily="34" charset="0"/>
              </a:rPr>
            </a:br>
            <a:endParaRPr lang="tr-TR" b="1" dirty="0">
              <a:solidFill>
                <a:srgbClr val="002060"/>
              </a:solidFill>
              <a:effectLst/>
              <a:latin typeface="Calibri" pitchFamily="34" charset="0"/>
              <a:cs typeface="Calibri" pitchFamily="34" charset="0"/>
            </a:endParaRPr>
          </a:p>
        </p:txBody>
      </p:sp>
      <p:sp>
        <p:nvSpPr>
          <p:cNvPr id="3" name="2 İçerik Yer Tutucusu"/>
          <p:cNvSpPr>
            <a:spLocks noGrp="1"/>
          </p:cNvSpPr>
          <p:nvPr>
            <p:ph sz="quarter" idx="1"/>
          </p:nvPr>
        </p:nvSpPr>
        <p:spPr>
          <a:xfrm>
            <a:off x="251520" y="1844824"/>
            <a:ext cx="7654624" cy="4614264"/>
          </a:xfrm>
        </p:spPr>
        <p:txBody>
          <a:bodyPr>
            <a:normAutofit fontScale="92500" lnSpcReduction="20000"/>
          </a:bodyPr>
          <a:lstStyle/>
          <a:p>
            <a:pPr>
              <a:buClr>
                <a:srgbClr val="FF0000"/>
              </a:buClr>
            </a:pPr>
            <a:r>
              <a:rPr lang="tr-TR" sz="2800" dirty="0" smtClean="0">
                <a:latin typeface="Comic Sans MS" pitchFamily="66" charset="0"/>
                <a:cs typeface="Calibri" pitchFamily="34" charset="0"/>
              </a:rPr>
              <a:t>Endişe ve stresle başa çıkmanın en iyi yollarından biri, duygularımızı dile getirmektir. </a:t>
            </a:r>
            <a:r>
              <a:rPr lang="tr-TR" sz="2800" b="1" dirty="0" smtClean="0">
                <a:latin typeface="Comic Sans MS" pitchFamily="66" charset="0"/>
                <a:cs typeface="Calibri" pitchFamily="34" charset="0"/>
              </a:rPr>
              <a:t>Güvendiğiniz ve sevdiğiniz kişilerle duygularınızı paylaşmak</a:t>
            </a:r>
            <a:r>
              <a:rPr lang="tr-TR" sz="2800" dirty="0" smtClean="0">
                <a:latin typeface="Comic Sans MS" pitchFamily="66" charset="0"/>
                <a:cs typeface="Calibri" pitchFamily="34" charset="0"/>
              </a:rPr>
              <a:t> </a:t>
            </a:r>
            <a:r>
              <a:rPr lang="tr-TR" sz="2800" b="1" dirty="0" smtClean="0">
                <a:latin typeface="Comic Sans MS" pitchFamily="66" charset="0"/>
                <a:cs typeface="Calibri" pitchFamily="34" charset="0"/>
              </a:rPr>
              <a:t>fiziksel yalıtılmışlığın getirdiği yalnızlık duygusu ile başa çıkmanıza yardımcı olacaktır.</a:t>
            </a:r>
            <a:r>
              <a:rPr lang="tr-TR" sz="2800" dirty="0" smtClean="0">
                <a:latin typeface="Comic Sans MS" pitchFamily="66" charset="0"/>
                <a:cs typeface="Calibri" pitchFamily="34" charset="0"/>
              </a:rPr>
              <a:t> Aynı zamanda, diğer kişilerin de endişelerini sizlerle paylaşmalarına yardımcı olabilir.</a:t>
            </a:r>
          </a:p>
          <a:p>
            <a:pPr>
              <a:buClr>
                <a:srgbClr val="FF0000"/>
              </a:buClr>
            </a:pPr>
            <a:r>
              <a:rPr lang="tr-TR" sz="2800" b="1" dirty="0" smtClean="0">
                <a:latin typeface="Comic Sans MS" pitchFamily="66" charset="0"/>
                <a:cs typeface="Calibri" pitchFamily="34" charset="0"/>
              </a:rPr>
              <a:t>Kendinizle, arkadaşlarınızla, ailenizle ve çevrenizle ilgilenmek, işe yarar olduğunuzu hissettirerek stresle daha iyi başa çıkmanıza yardımcı olabilir.</a:t>
            </a:r>
            <a:r>
              <a:rPr lang="tr-TR" sz="2800" dirty="0" smtClean="0">
                <a:latin typeface="Comic Sans MS" pitchFamily="66" charset="0"/>
                <a:cs typeface="Calibri" pitchFamily="34" charset="0"/>
              </a:rPr>
              <a:t> Aynı zamanda, başkalarıyla ilgilenmeniz, onların da stresle başa çıkmalarına yardımcı olacaktır.</a:t>
            </a:r>
          </a:p>
          <a:p>
            <a:pPr>
              <a:buNone/>
            </a:pPr>
            <a:endParaRPr lang="tr-TR" dirty="0"/>
          </a:p>
        </p:txBody>
      </p:sp>
      <p:pic>
        <p:nvPicPr>
          <p:cNvPr id="6"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35696" y="404664"/>
            <a:ext cx="6336704" cy="1143000"/>
          </a:xfrm>
        </p:spPr>
        <p:txBody>
          <a:bodyPr>
            <a:normAutofit fontScale="90000"/>
          </a:bodyPr>
          <a:lstStyle/>
          <a:p>
            <a:pPr algn="ctr"/>
            <a:r>
              <a:rPr lang="tr-TR" sz="2700" b="1" dirty="0" smtClean="0">
                <a:solidFill>
                  <a:srgbClr val="002060"/>
                </a:solidFill>
                <a:latin typeface="Arial" pitchFamily="34" charset="0"/>
                <a:cs typeface="Arial" pitchFamily="34" charset="0"/>
              </a:rPr>
              <a:t/>
            </a:r>
            <a:br>
              <a:rPr lang="tr-TR" sz="2700" b="1" dirty="0" smtClean="0">
                <a:solidFill>
                  <a:srgbClr val="002060"/>
                </a:solidFill>
                <a:latin typeface="Arial" pitchFamily="34" charset="0"/>
                <a:cs typeface="Arial" pitchFamily="34" charset="0"/>
              </a:rPr>
            </a:br>
            <a:r>
              <a:rPr lang="tr-TR" sz="3100" b="1" dirty="0" smtClean="0">
                <a:solidFill>
                  <a:srgbClr val="FF0000"/>
                </a:solidFill>
                <a:effectLst>
                  <a:outerShdw blurRad="38100" dist="38100" dir="2700000" algn="tl">
                    <a:srgbClr val="000000">
                      <a:alpha val="43137"/>
                    </a:srgbClr>
                  </a:outerShdw>
                </a:effectLst>
                <a:latin typeface="Comic Sans MS" pitchFamily="66" charset="0"/>
                <a:cs typeface="Arial" pitchFamily="34" charset="0"/>
              </a:rPr>
              <a:t>5.</a:t>
            </a:r>
            <a:r>
              <a:rPr lang="tr-TR" sz="31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 Günlük Rutinlerin Devam Ettirilmesi ve Etkin/Aktif Kalma</a:t>
            </a:r>
            <a:r>
              <a:rPr lang="tr-TR" sz="3100" dirty="0" smtClean="0">
                <a:solidFill>
                  <a:srgbClr val="002060"/>
                </a:solidFill>
              </a:rPr>
              <a:t/>
            </a:r>
            <a:br>
              <a:rPr lang="tr-TR" sz="3100" dirty="0" smtClean="0">
                <a:solidFill>
                  <a:srgbClr val="002060"/>
                </a:solidFill>
              </a:rPr>
            </a:br>
            <a:endParaRPr lang="tr-TR" sz="3100" dirty="0">
              <a:solidFill>
                <a:srgbClr val="002060"/>
              </a:solidFill>
            </a:endParaRPr>
          </a:p>
        </p:txBody>
      </p:sp>
      <p:sp>
        <p:nvSpPr>
          <p:cNvPr id="3" name="2 İçerik Yer Tutucusu"/>
          <p:cNvSpPr>
            <a:spLocks noGrp="1"/>
          </p:cNvSpPr>
          <p:nvPr>
            <p:ph sz="quarter" idx="1"/>
          </p:nvPr>
        </p:nvSpPr>
        <p:spPr>
          <a:xfrm>
            <a:off x="301752" y="2060848"/>
            <a:ext cx="7654624" cy="4608512"/>
          </a:xfrm>
        </p:spPr>
        <p:txBody>
          <a:bodyPr>
            <a:normAutofit fontScale="77500" lnSpcReduction="20000"/>
          </a:bodyPr>
          <a:lstStyle/>
          <a:p>
            <a:pPr lvl="0"/>
            <a:r>
              <a:rPr lang="tr-TR" sz="3400" b="1" dirty="0" smtClean="0">
                <a:latin typeface="Comic Sans MS" pitchFamily="66" charset="0"/>
                <a:cs typeface="Calibri" pitchFamily="34" charset="0"/>
              </a:rPr>
              <a:t>Günlük rutinlerinizi aksatmamaya çaba gösterin</a:t>
            </a:r>
            <a:r>
              <a:rPr lang="tr-TR" sz="3400" dirty="0" smtClean="0">
                <a:latin typeface="Comic Sans MS" pitchFamily="66" charset="0"/>
                <a:cs typeface="Calibri" pitchFamily="34" charset="0"/>
              </a:rPr>
              <a:t>. Geleceğe yönelik belirsizliğin oldukça arttığı dönemlerde bir rutine bağlı kalmaya çalışmak, normallik duygusunun korunmasına yardımcı olacaktır.</a:t>
            </a:r>
          </a:p>
          <a:p>
            <a:pPr lvl="0"/>
            <a:r>
              <a:rPr lang="tr-TR" sz="3400" dirty="0" smtClean="0">
                <a:latin typeface="Comic Sans MS" pitchFamily="66" charset="0"/>
                <a:cs typeface="Calibri" pitchFamily="34" charset="0"/>
              </a:rPr>
              <a:t> Bazen özellikle tüm zaman evde geçirildiğinde sabah güne başlamakta zorluk yaşanabilir. Ancak belli bir zamanda uyanmak, üstünüzü değiştirmek, kahvaltıdan sonra çalışmaya başlamak gibi </a:t>
            </a:r>
            <a:r>
              <a:rPr lang="tr-TR" sz="3400" b="1" dirty="0" smtClean="0">
                <a:latin typeface="Comic Sans MS" pitchFamily="66" charset="0"/>
                <a:cs typeface="Calibri" pitchFamily="34" charset="0"/>
              </a:rPr>
              <a:t>günlük temel rutinler, sürecin getirdiği stres ve kaygıyla başa çıkmaya yardımcı olabilir.</a:t>
            </a:r>
            <a:endParaRPr lang="tr-TR" sz="3400" dirty="0" smtClean="0">
              <a:latin typeface="Comic Sans MS" pitchFamily="66" charset="0"/>
              <a:cs typeface="Calibri" pitchFamily="34" charset="0"/>
            </a:endParaRPr>
          </a:p>
          <a:p>
            <a:pPr>
              <a:buNone/>
            </a:pPr>
            <a:endParaRPr lang="tr-TR" dirty="0"/>
          </a:p>
        </p:txBody>
      </p:sp>
      <p:pic>
        <p:nvPicPr>
          <p:cNvPr id="5"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619672" y="404664"/>
            <a:ext cx="6552728" cy="1143000"/>
          </a:xfrm>
        </p:spPr>
        <p:txBody>
          <a:bodyPr>
            <a:normAutofit fontScale="90000"/>
          </a:bodyPr>
          <a:lstStyle/>
          <a:p>
            <a:pPr algn="ctr"/>
            <a:r>
              <a:rPr lang="tr-TR" sz="2700" b="1" dirty="0" smtClean="0">
                <a:solidFill>
                  <a:srgbClr val="002060"/>
                </a:solidFill>
                <a:latin typeface="Arial" pitchFamily="34" charset="0"/>
                <a:cs typeface="Arial" pitchFamily="34" charset="0"/>
              </a:rPr>
              <a:t/>
            </a:r>
            <a:br>
              <a:rPr lang="tr-TR" sz="2700" b="1" dirty="0" smtClean="0">
                <a:solidFill>
                  <a:srgbClr val="002060"/>
                </a:solidFill>
                <a:latin typeface="Arial" pitchFamily="34" charset="0"/>
                <a:cs typeface="Arial" pitchFamily="34" charset="0"/>
              </a:rPr>
            </a:br>
            <a:r>
              <a:rPr lang="tr-TR" sz="3100" b="1" dirty="0" smtClean="0">
                <a:solidFill>
                  <a:srgbClr val="FF0000"/>
                </a:solidFill>
                <a:effectLst>
                  <a:outerShdw blurRad="38100" dist="38100" dir="2700000" algn="tl">
                    <a:srgbClr val="000000">
                      <a:alpha val="43137"/>
                    </a:srgbClr>
                  </a:outerShdw>
                </a:effectLst>
                <a:latin typeface="Comic Sans MS" pitchFamily="66" charset="0"/>
                <a:cs typeface="Arial" pitchFamily="34" charset="0"/>
              </a:rPr>
              <a:t>5.</a:t>
            </a:r>
            <a:r>
              <a:rPr lang="tr-TR" sz="31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 Günlük Rutinlerin Devam Ettirilmesi ve Etkin/Aktif Kalma</a:t>
            </a:r>
            <a:r>
              <a:rPr lang="tr-TR" dirty="0" smtClean="0">
                <a:solidFill>
                  <a:srgbClr val="002060"/>
                </a:solidFill>
              </a:rPr>
              <a:t/>
            </a:r>
            <a:br>
              <a:rPr lang="tr-TR" dirty="0" smtClean="0">
                <a:solidFill>
                  <a:srgbClr val="002060"/>
                </a:solidFill>
              </a:rPr>
            </a:br>
            <a:endParaRPr lang="tr-TR" dirty="0">
              <a:solidFill>
                <a:srgbClr val="002060"/>
              </a:solidFill>
            </a:endParaRPr>
          </a:p>
        </p:txBody>
      </p:sp>
      <p:sp>
        <p:nvSpPr>
          <p:cNvPr id="3" name="2 İçerik Yer Tutucusu"/>
          <p:cNvSpPr>
            <a:spLocks noGrp="1"/>
          </p:cNvSpPr>
          <p:nvPr>
            <p:ph sz="quarter" idx="1"/>
          </p:nvPr>
        </p:nvSpPr>
        <p:spPr>
          <a:xfrm>
            <a:off x="323528" y="1628800"/>
            <a:ext cx="7560840" cy="4896544"/>
          </a:xfrm>
        </p:spPr>
        <p:txBody>
          <a:bodyPr>
            <a:normAutofit fontScale="92500" lnSpcReduction="10000"/>
          </a:bodyPr>
          <a:lstStyle/>
          <a:p>
            <a:pPr lvl="0">
              <a:buClr>
                <a:srgbClr val="FF0000"/>
              </a:buClr>
            </a:pPr>
            <a:r>
              <a:rPr lang="tr-TR" b="1" dirty="0" smtClean="0">
                <a:latin typeface="Comic Sans MS" pitchFamily="66" charset="0"/>
                <a:cs typeface="Calibri" pitchFamily="34" charset="0"/>
              </a:rPr>
              <a:t>Kendinize edinebileceğiniz yeni rutinler ve etkinlikler bulmaya çalışın</a:t>
            </a:r>
            <a:r>
              <a:rPr lang="tr-TR" dirty="0" smtClean="0">
                <a:latin typeface="Comic Sans MS" pitchFamily="66" charset="0"/>
                <a:cs typeface="Calibri" pitchFamily="34" charset="0"/>
              </a:rPr>
              <a:t>. Sizin için anlamlı olacak bazı etkinlikler bulmayı deneyebilirsiniz. </a:t>
            </a:r>
            <a:endParaRPr lang="tr-TR" sz="2800" dirty="0" smtClean="0">
              <a:latin typeface="Comic Sans MS" pitchFamily="66" charset="0"/>
              <a:cs typeface="Calibri" pitchFamily="34" charset="0"/>
            </a:endParaRPr>
          </a:p>
          <a:p>
            <a:pPr lvl="1">
              <a:buNone/>
            </a:pPr>
            <a:r>
              <a:rPr lang="tr-TR" dirty="0" smtClean="0">
                <a:solidFill>
                  <a:schemeClr val="tx1"/>
                </a:solidFill>
                <a:latin typeface="Comic Sans MS" pitchFamily="66" charset="0"/>
              </a:rPr>
              <a:t>- İstediğiniz ancak vakit bulamadığınız için henüz okuyamadığınız kitaplar veya izleyemediğiniz filmler var mı?</a:t>
            </a:r>
            <a:endParaRPr lang="tr-TR" sz="2400" dirty="0" smtClean="0">
              <a:solidFill>
                <a:schemeClr val="tx1"/>
              </a:solidFill>
              <a:latin typeface="Comic Sans MS" pitchFamily="66" charset="0"/>
            </a:endParaRPr>
          </a:p>
          <a:p>
            <a:pPr lvl="1">
              <a:buNone/>
            </a:pPr>
            <a:r>
              <a:rPr lang="tr-TR" dirty="0" smtClean="0">
                <a:solidFill>
                  <a:schemeClr val="tx1"/>
                </a:solidFill>
                <a:latin typeface="Comic Sans MS" pitchFamily="66" charset="0"/>
              </a:rPr>
              <a:t>- Yeni bir dil öğrenmek, resim yapmaya başlamak, yemek yapmayı öğrenmek gibi istekleriniz var mı?</a:t>
            </a:r>
            <a:endParaRPr lang="tr-TR" sz="2400" dirty="0" smtClean="0">
              <a:solidFill>
                <a:schemeClr val="tx1"/>
              </a:solidFill>
              <a:latin typeface="Comic Sans MS" pitchFamily="66" charset="0"/>
            </a:endParaRPr>
          </a:p>
          <a:p>
            <a:pPr lvl="1">
              <a:buNone/>
            </a:pPr>
            <a:r>
              <a:rPr lang="tr-TR" dirty="0" smtClean="0">
                <a:solidFill>
                  <a:schemeClr val="tx1"/>
                </a:solidFill>
                <a:latin typeface="Comic Sans MS" pitchFamily="66" charset="0"/>
              </a:rPr>
              <a:t>- Dosyaları düzenlemek, notlarınızı temize geçmek, evin bir bölümünü temizlemek gibi ihmal ettiğiniz ev işlerine vakit ayırabilirsiniz.</a:t>
            </a:r>
            <a:endParaRPr lang="tr-TR" sz="2400" dirty="0" smtClean="0">
              <a:solidFill>
                <a:schemeClr val="tx1"/>
              </a:solidFill>
              <a:latin typeface="Comic Sans MS" pitchFamily="66" charset="0"/>
            </a:endParaRPr>
          </a:p>
          <a:p>
            <a:pPr lvl="0">
              <a:buClr>
                <a:srgbClr val="FF0000"/>
              </a:buClr>
            </a:pPr>
            <a:r>
              <a:rPr lang="tr-TR" b="1" dirty="0" smtClean="0">
                <a:latin typeface="Comic Sans MS" pitchFamily="66" charset="0"/>
              </a:rPr>
              <a:t>Günlük rutininiz içinde gerçekleştirmeyi planladığınız bu yeni etkinliklerin üzerinizde ayrı bir baskı oluşturmamasına dikkat edin</a:t>
            </a:r>
            <a:r>
              <a:rPr lang="tr-TR" dirty="0" smtClean="0">
                <a:latin typeface="Comic Sans MS" pitchFamily="66" charset="0"/>
              </a:rPr>
              <a:t>. </a:t>
            </a:r>
            <a:endParaRPr lang="tr-TR" dirty="0"/>
          </a:p>
        </p:txBody>
      </p:sp>
      <p:pic>
        <p:nvPicPr>
          <p:cNvPr id="6"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836712"/>
            <a:ext cx="6561976" cy="634082"/>
          </a:xfrm>
        </p:spPr>
        <p:txBody>
          <a:bodyPr>
            <a:noAutofit/>
          </a:bodyPr>
          <a:lstStyle/>
          <a:p>
            <a:pPr algn="ctr"/>
            <a:r>
              <a:rPr lang="tr-TR" sz="3600" b="1" dirty="0" smtClean="0">
                <a:solidFill>
                  <a:srgbClr val="002060"/>
                </a:solidFill>
                <a:effectLst/>
                <a:latin typeface="Calibri" pitchFamily="34" charset="0"/>
                <a:cs typeface="Calibri" pitchFamily="34" charset="0"/>
              </a:rPr>
              <a:t/>
            </a:r>
            <a:br>
              <a:rPr lang="tr-TR" sz="3600" b="1" dirty="0" smtClean="0">
                <a:solidFill>
                  <a:srgbClr val="002060"/>
                </a:solidFill>
                <a:effectLst/>
                <a:latin typeface="Calibri" pitchFamily="34" charset="0"/>
                <a:cs typeface="Calibri" pitchFamily="34" charset="0"/>
              </a:rPr>
            </a:br>
            <a:r>
              <a:rPr lang="tr-TR" sz="3600" b="1" dirty="0" smtClean="0">
                <a:solidFill>
                  <a:srgbClr val="002060"/>
                </a:solidFill>
                <a:effectLst/>
                <a:latin typeface="Calibri" pitchFamily="34" charset="0"/>
                <a:cs typeface="Calibri" pitchFamily="34" charset="0"/>
              </a:rPr>
              <a:t/>
            </a:r>
            <a:br>
              <a:rPr lang="tr-TR" sz="3600" b="1" dirty="0" smtClean="0">
                <a:solidFill>
                  <a:srgbClr val="002060"/>
                </a:solidFill>
                <a:effectLst/>
                <a:latin typeface="Calibri" pitchFamily="34" charset="0"/>
                <a:cs typeface="Calibri" pitchFamily="34" charset="0"/>
              </a:rPr>
            </a:br>
            <a:r>
              <a:rPr lang="tr-TR" sz="28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6. Fiziksel Etkinlik</a:t>
            </a:r>
            <a:r>
              <a:rPr lang="tr-TR" sz="36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
            </a:r>
            <a:br>
              <a:rPr lang="tr-TR" sz="36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br>
            <a:endParaRPr lang="tr-TR" sz="3600" b="1" dirty="0">
              <a:solidFill>
                <a:srgbClr val="FF0000"/>
              </a:solidFill>
              <a:effectLst>
                <a:outerShdw blurRad="38100" dist="38100" dir="2700000" algn="tl">
                  <a:srgbClr val="000000">
                    <a:alpha val="43137"/>
                  </a:srgbClr>
                </a:outerShdw>
              </a:effectLst>
              <a:latin typeface="Comic Sans MS" pitchFamily="66" charset="0"/>
              <a:cs typeface="Calibri" pitchFamily="34" charset="0"/>
            </a:endParaRPr>
          </a:p>
        </p:txBody>
      </p:sp>
      <p:sp>
        <p:nvSpPr>
          <p:cNvPr id="3" name="2 İçerik Yer Tutucusu"/>
          <p:cNvSpPr>
            <a:spLocks noGrp="1"/>
          </p:cNvSpPr>
          <p:nvPr>
            <p:ph sz="quarter" idx="1"/>
          </p:nvPr>
        </p:nvSpPr>
        <p:spPr>
          <a:xfrm>
            <a:off x="611560" y="1700808"/>
            <a:ext cx="7344816" cy="4547592"/>
          </a:xfrm>
        </p:spPr>
        <p:txBody>
          <a:bodyPr>
            <a:normAutofit fontScale="92500" lnSpcReduction="10000"/>
          </a:bodyPr>
          <a:lstStyle/>
          <a:p>
            <a:pPr algn="ctr">
              <a:buNone/>
            </a:pPr>
            <a:r>
              <a:rPr lang="tr-TR" sz="3100" dirty="0" smtClean="0">
                <a:latin typeface="Comic Sans MS" pitchFamily="66" charset="0"/>
                <a:cs typeface="Calibri" pitchFamily="34" charset="0"/>
              </a:rPr>
              <a:t>Stres duygusal olduğu kadar </a:t>
            </a:r>
          </a:p>
          <a:p>
            <a:pPr algn="ctr">
              <a:buNone/>
            </a:pPr>
            <a:r>
              <a:rPr lang="tr-TR" sz="3100" dirty="0" smtClean="0">
                <a:latin typeface="Comic Sans MS" pitchFamily="66" charset="0"/>
                <a:cs typeface="Calibri" pitchFamily="34" charset="0"/>
              </a:rPr>
              <a:t>fiziksel de bir tepkidir. </a:t>
            </a:r>
          </a:p>
          <a:p>
            <a:pPr algn="ctr">
              <a:buNone/>
            </a:pPr>
            <a:r>
              <a:rPr lang="tr-TR" sz="3100" dirty="0" smtClean="0">
                <a:latin typeface="Comic Sans MS" pitchFamily="66" charset="0"/>
                <a:cs typeface="Calibri" pitchFamily="34" charset="0"/>
              </a:rPr>
              <a:t>Bu bağlamda fiziksel olarak etkin kalmak stresi azaltıp enerji seviyenizi artırır. Bugüne kadar gerçekleştirilmiş pek çok çalışma fiziksel etkinlik düzeyi (örn. egzersiz, spor) ile ruh sağlığı ve stres arasında yakın bir ilişki olduğunu göstermektedir.</a:t>
            </a:r>
          </a:p>
          <a:p>
            <a:pPr>
              <a:buNone/>
            </a:pPr>
            <a:r>
              <a:rPr lang="tr-TR" sz="3100" dirty="0" smtClean="0">
                <a:latin typeface="Calibri" pitchFamily="34" charset="0"/>
                <a:cs typeface="Calibri" pitchFamily="34" charset="0"/>
              </a:rPr>
              <a:t>		</a:t>
            </a:r>
            <a:endParaRPr lang="tr-TR" sz="3100" dirty="0" smtClean="0">
              <a:latin typeface="Comic Sans MS" pitchFamily="66" charset="0"/>
              <a:cs typeface="Calibri" pitchFamily="34" charset="0"/>
            </a:endParaRPr>
          </a:p>
          <a:p>
            <a:pPr>
              <a:buNone/>
            </a:pPr>
            <a:endParaRPr lang="tr-TR" dirty="0"/>
          </a:p>
        </p:txBody>
      </p:sp>
      <p:pic>
        <p:nvPicPr>
          <p:cNvPr id="5"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547664" y="980728"/>
            <a:ext cx="6345952" cy="634082"/>
          </a:xfrm>
        </p:spPr>
        <p:txBody>
          <a:bodyPr>
            <a:noAutofit/>
          </a:bodyPr>
          <a:lstStyle/>
          <a:p>
            <a:pPr algn="ctr"/>
            <a:r>
              <a:rPr lang="tr-TR" sz="3600" b="1" dirty="0" smtClean="0">
                <a:solidFill>
                  <a:srgbClr val="002060"/>
                </a:solidFill>
                <a:effectLst/>
                <a:latin typeface="Calibri" pitchFamily="34" charset="0"/>
                <a:cs typeface="Calibri" pitchFamily="34" charset="0"/>
              </a:rPr>
              <a:t/>
            </a:r>
            <a:br>
              <a:rPr lang="tr-TR" sz="3600" b="1" dirty="0" smtClean="0">
                <a:solidFill>
                  <a:srgbClr val="002060"/>
                </a:solidFill>
                <a:effectLst/>
                <a:latin typeface="Calibri" pitchFamily="34" charset="0"/>
                <a:cs typeface="Calibri" pitchFamily="34" charset="0"/>
              </a:rPr>
            </a:br>
            <a:r>
              <a:rPr lang="tr-TR" sz="3600" b="1" dirty="0" smtClean="0">
                <a:solidFill>
                  <a:srgbClr val="002060"/>
                </a:solidFill>
                <a:effectLst/>
                <a:latin typeface="Calibri" pitchFamily="34" charset="0"/>
                <a:cs typeface="Calibri" pitchFamily="34" charset="0"/>
              </a:rPr>
              <a:t/>
            </a:r>
            <a:br>
              <a:rPr lang="tr-TR" sz="3600" b="1" dirty="0" smtClean="0">
                <a:solidFill>
                  <a:srgbClr val="002060"/>
                </a:solidFill>
                <a:effectLst/>
                <a:latin typeface="Calibri" pitchFamily="34" charset="0"/>
                <a:cs typeface="Calibri" pitchFamily="34" charset="0"/>
              </a:rPr>
            </a:br>
            <a:r>
              <a:rPr lang="tr-TR" sz="28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6. Fiziksel Etkinlik</a:t>
            </a:r>
            <a:r>
              <a:rPr lang="tr-TR" sz="36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
            </a:r>
            <a:br>
              <a:rPr lang="tr-TR" sz="36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br>
            <a:endParaRPr lang="tr-TR" sz="3600" b="1" dirty="0">
              <a:solidFill>
                <a:srgbClr val="FF0000"/>
              </a:solidFill>
              <a:effectLst>
                <a:outerShdw blurRad="38100" dist="38100" dir="2700000" algn="tl">
                  <a:srgbClr val="000000">
                    <a:alpha val="43137"/>
                  </a:srgbClr>
                </a:outerShdw>
              </a:effectLst>
              <a:latin typeface="Comic Sans MS" pitchFamily="66" charset="0"/>
              <a:cs typeface="Calibri" pitchFamily="34" charset="0"/>
            </a:endParaRPr>
          </a:p>
        </p:txBody>
      </p:sp>
      <p:sp>
        <p:nvSpPr>
          <p:cNvPr id="3" name="2 İçerik Yer Tutucusu"/>
          <p:cNvSpPr>
            <a:spLocks noGrp="1"/>
          </p:cNvSpPr>
          <p:nvPr>
            <p:ph sz="quarter" idx="1"/>
          </p:nvPr>
        </p:nvSpPr>
        <p:spPr>
          <a:xfrm>
            <a:off x="395536" y="2204864"/>
            <a:ext cx="7488832" cy="4043536"/>
          </a:xfrm>
        </p:spPr>
        <p:txBody>
          <a:bodyPr>
            <a:normAutofit/>
          </a:bodyPr>
          <a:lstStyle/>
          <a:p>
            <a:pPr lvl="0">
              <a:buClr>
                <a:srgbClr val="FF0000"/>
              </a:buClr>
            </a:pPr>
            <a:r>
              <a:rPr lang="tr-TR" b="1" dirty="0" smtClean="0">
                <a:latin typeface="Comic Sans MS" pitchFamily="66" charset="0"/>
              </a:rPr>
              <a:t>Uyku düzeninizi koruyun</a:t>
            </a:r>
            <a:r>
              <a:rPr lang="tr-TR" dirty="0" smtClean="0">
                <a:latin typeface="Comic Sans MS" pitchFamily="66" charset="0"/>
              </a:rPr>
              <a:t>. Her gün benzer saatlerde yatağa gitmek ve benzer saatlerde uyanmak, uyamadan yaklaşık bir saat önce televizyon, bilgisayar, telefon kullanımından kaçınmak, bu döngüyü korumanıza yardımcı olacaktır. Benzer şekilde, uyku saatinize yakın zamanlarda sosyal medya kullanımı uyku kalitenizin azalmasına neden olabilir.</a:t>
            </a:r>
            <a:endParaRPr lang="tr-TR" sz="2800" dirty="0" smtClean="0">
              <a:latin typeface="Comic Sans MS" pitchFamily="66" charset="0"/>
            </a:endParaRPr>
          </a:p>
          <a:p>
            <a:pPr>
              <a:buNone/>
            </a:pPr>
            <a:endParaRPr lang="tr-TR" dirty="0"/>
          </a:p>
        </p:txBody>
      </p:sp>
      <p:pic>
        <p:nvPicPr>
          <p:cNvPr id="6"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763688" y="548680"/>
            <a:ext cx="6336704" cy="758952"/>
          </a:xfrm>
        </p:spPr>
        <p:txBody>
          <a:bodyPr>
            <a:noAutofit/>
          </a:bodyPr>
          <a:lstStyle/>
          <a:p>
            <a:pPr algn="ctr"/>
            <a:r>
              <a:rPr lang="tr-TR" sz="3600" b="1" dirty="0" smtClean="0">
                <a:solidFill>
                  <a:srgbClr val="002060"/>
                </a:solidFill>
                <a:effectLst/>
                <a:latin typeface="Calibri" pitchFamily="34" charset="0"/>
                <a:cs typeface="Calibri" pitchFamily="34" charset="0"/>
              </a:rPr>
              <a:t/>
            </a:r>
            <a:br>
              <a:rPr lang="tr-TR" sz="3600" b="1" dirty="0" smtClean="0">
                <a:solidFill>
                  <a:srgbClr val="002060"/>
                </a:solidFill>
                <a:effectLst/>
                <a:latin typeface="Calibri" pitchFamily="34" charset="0"/>
                <a:cs typeface="Calibri" pitchFamily="34" charset="0"/>
              </a:rPr>
            </a:br>
            <a:r>
              <a:rPr lang="tr-TR" sz="3600" b="1" dirty="0" smtClean="0">
                <a:solidFill>
                  <a:srgbClr val="002060"/>
                </a:solidFill>
                <a:effectLst/>
                <a:latin typeface="Calibri" pitchFamily="34" charset="0"/>
                <a:cs typeface="Calibri" pitchFamily="34" charset="0"/>
              </a:rPr>
              <a:t/>
            </a:r>
            <a:br>
              <a:rPr lang="tr-TR" sz="3600" b="1" dirty="0" smtClean="0">
                <a:solidFill>
                  <a:srgbClr val="002060"/>
                </a:solidFill>
                <a:effectLst/>
                <a:latin typeface="Calibri" pitchFamily="34" charset="0"/>
                <a:cs typeface="Calibri" pitchFamily="34" charset="0"/>
              </a:rPr>
            </a:br>
            <a:r>
              <a:rPr lang="tr-TR" sz="28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6. Fiziksel Etkinlik</a:t>
            </a:r>
            <a:br>
              <a:rPr lang="tr-TR" sz="28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br>
            <a:endParaRPr lang="tr-TR" sz="2800" b="1" dirty="0">
              <a:solidFill>
                <a:srgbClr val="FF0000"/>
              </a:solidFill>
              <a:effectLst>
                <a:outerShdw blurRad="38100" dist="38100" dir="2700000" algn="tl">
                  <a:srgbClr val="000000">
                    <a:alpha val="43137"/>
                  </a:srgbClr>
                </a:outerShdw>
              </a:effectLst>
              <a:latin typeface="Comic Sans MS" pitchFamily="66" charset="0"/>
              <a:cs typeface="Calibri" pitchFamily="34" charset="0"/>
            </a:endParaRPr>
          </a:p>
        </p:txBody>
      </p:sp>
      <p:sp>
        <p:nvSpPr>
          <p:cNvPr id="3" name="2 İçerik Yer Tutucusu"/>
          <p:cNvSpPr>
            <a:spLocks noGrp="1"/>
          </p:cNvSpPr>
          <p:nvPr>
            <p:ph sz="quarter" idx="1"/>
          </p:nvPr>
        </p:nvSpPr>
        <p:spPr>
          <a:xfrm>
            <a:off x="467544" y="1844824"/>
            <a:ext cx="7560840" cy="4403576"/>
          </a:xfrm>
        </p:spPr>
        <p:txBody>
          <a:bodyPr>
            <a:normAutofit fontScale="77500" lnSpcReduction="20000"/>
          </a:bodyPr>
          <a:lstStyle/>
          <a:p>
            <a:pPr lvl="0">
              <a:buClr>
                <a:srgbClr val="FF0000"/>
              </a:buClr>
            </a:pPr>
            <a:r>
              <a:rPr lang="tr-TR" b="1" dirty="0" smtClean="0">
                <a:latin typeface="Comic Sans MS" pitchFamily="66" charset="0"/>
              </a:rPr>
              <a:t>İyi ve sağlıklı beslenmeye çalışın</a:t>
            </a:r>
            <a:r>
              <a:rPr lang="tr-TR" dirty="0" smtClean="0">
                <a:latin typeface="Comic Sans MS" pitchFamily="66" charset="0"/>
              </a:rPr>
              <a:t>. Stresli durumlar karşısında beslenme alışkanlıklarında da bazı değişiklikler ortaya çıkabilir. Bazı kişilerde iştah kaybı gözlenirken, bazı kişiler ise stresle başa çıkmak için gereğinden fazla ve sağlıksız yiyecekler tüketebilir. </a:t>
            </a:r>
            <a:r>
              <a:rPr lang="tr-TR" dirty="0" err="1" smtClean="0">
                <a:latin typeface="Comic Sans MS" pitchFamily="66" charset="0"/>
              </a:rPr>
              <a:t>Farkındalığınızı</a:t>
            </a:r>
            <a:r>
              <a:rPr lang="tr-TR" dirty="0" smtClean="0">
                <a:latin typeface="Comic Sans MS" pitchFamily="66" charset="0"/>
              </a:rPr>
              <a:t> artırın ve kontrolü elden bırakmamaya çalışın.</a:t>
            </a:r>
            <a:endParaRPr lang="tr-TR" sz="2800" dirty="0" smtClean="0">
              <a:latin typeface="Comic Sans MS" pitchFamily="66" charset="0"/>
            </a:endParaRPr>
          </a:p>
          <a:p>
            <a:pPr lvl="0">
              <a:buClr>
                <a:srgbClr val="FF0000"/>
              </a:buClr>
            </a:pPr>
            <a:r>
              <a:rPr lang="tr-TR" b="1" dirty="0" smtClean="0">
                <a:latin typeface="Comic Sans MS" pitchFamily="66" charset="0"/>
              </a:rPr>
              <a:t>Gevşemek ve bedeni rahatlatabilmek olumsuz duyguların azalmasına ve stresle başa çıkmaya yardımcı olabilir. </a:t>
            </a:r>
            <a:endParaRPr lang="tr-TR" sz="2800" dirty="0" smtClean="0">
              <a:latin typeface="Comic Sans MS" pitchFamily="66" charset="0"/>
            </a:endParaRPr>
          </a:p>
          <a:p>
            <a:pPr lvl="1">
              <a:buNone/>
            </a:pPr>
            <a:r>
              <a:rPr lang="tr-TR" dirty="0" smtClean="0">
                <a:solidFill>
                  <a:schemeClr val="tx1"/>
                </a:solidFill>
                <a:latin typeface="Comic Sans MS" pitchFamily="66" charset="0"/>
              </a:rPr>
              <a:t>-   İnternette bulunan farklı nefes ve meditasyon egzersizlerini deneyebilirsiniz. Buna ek olarak aşamalı kas gevşetme tekniği, ne zaman strese bağlı olarak gergin hissettiğimizi ve nasıl gevşeyeceğimizi fark etmemizde yardımcı olabilir. </a:t>
            </a:r>
            <a:endParaRPr lang="tr-TR" sz="2400" dirty="0" smtClean="0">
              <a:solidFill>
                <a:schemeClr val="tx1"/>
              </a:solidFill>
              <a:latin typeface="Comic Sans MS" pitchFamily="66" charset="0"/>
            </a:endParaRPr>
          </a:p>
          <a:p>
            <a:pPr lvl="0">
              <a:buClr>
                <a:srgbClr val="FF0000"/>
              </a:buClr>
            </a:pPr>
            <a:r>
              <a:rPr lang="tr-TR" b="1" dirty="0" smtClean="0">
                <a:latin typeface="Comic Sans MS" pitchFamily="66" charset="0"/>
              </a:rPr>
              <a:t>Alkol, sigara ve diğer uyuşturucu madde ve ilaç kullanımından kaçının.</a:t>
            </a:r>
            <a:r>
              <a:rPr lang="tr-TR" dirty="0" smtClean="0">
                <a:latin typeface="Comic Sans MS" pitchFamily="66" charset="0"/>
              </a:rPr>
              <a:t> Gün içerisinde çok fazla kafein içeren yiyecek ve içecek tüketmemeye özen gösterin.</a:t>
            </a:r>
          </a:p>
          <a:p>
            <a:pPr>
              <a:buNone/>
            </a:pPr>
            <a:endParaRPr lang="tr-TR" dirty="0" smtClean="0">
              <a:latin typeface="Comic Sans MS" pitchFamily="66" charset="0"/>
            </a:endParaRPr>
          </a:p>
          <a:p>
            <a:pPr>
              <a:buNone/>
            </a:pPr>
            <a:endParaRPr lang="tr-TR" dirty="0"/>
          </a:p>
        </p:txBody>
      </p:sp>
      <p:pic>
        <p:nvPicPr>
          <p:cNvPr id="6"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4941168"/>
            <a:ext cx="8352928" cy="758952"/>
          </a:xfrm>
        </p:spPr>
        <p:txBody>
          <a:bodyPr>
            <a:noAutofit/>
          </a:bodyPr>
          <a:lstStyle/>
          <a:p>
            <a:pPr algn="ctr"/>
            <a:r>
              <a:rPr lang="tr-TR" sz="3600" b="1" dirty="0" smtClean="0">
                <a:solidFill>
                  <a:schemeClr val="accent2">
                    <a:lumMod val="50000"/>
                  </a:schemeClr>
                </a:solidFill>
                <a:latin typeface="Comic Sans MS" pitchFamily="66" charset="0"/>
              </a:rPr>
              <a:t>ÇOCUKLARINIZIN</a:t>
            </a:r>
            <a:br>
              <a:rPr lang="tr-TR" sz="3600" b="1" dirty="0" smtClean="0">
                <a:solidFill>
                  <a:schemeClr val="accent2">
                    <a:lumMod val="50000"/>
                  </a:schemeClr>
                </a:solidFill>
                <a:latin typeface="Comic Sans MS" pitchFamily="66" charset="0"/>
              </a:rPr>
            </a:br>
            <a:r>
              <a:rPr lang="tr-TR" sz="3600" b="1" dirty="0" smtClean="0">
                <a:solidFill>
                  <a:schemeClr val="accent2">
                    <a:lumMod val="50000"/>
                  </a:schemeClr>
                </a:solidFill>
                <a:latin typeface="Comic Sans MS" pitchFamily="66" charset="0"/>
              </a:rPr>
              <a:t>STRESLE BAŞ ETMELERİNİ KOLAYLAŞTIRACAK YÖNTEMLER</a:t>
            </a:r>
            <a:endParaRPr lang="tr-TR" sz="3600" b="1" dirty="0">
              <a:solidFill>
                <a:schemeClr val="accent2">
                  <a:lumMod val="50000"/>
                </a:schemeClr>
              </a:solidFill>
              <a:latin typeface="Comic Sans MS" pitchFamily="66" charset="0"/>
            </a:endParaRPr>
          </a:p>
        </p:txBody>
      </p:sp>
      <p:pic>
        <p:nvPicPr>
          <p:cNvPr id="6" name="5 İçerik Yer Tutucusu" descr="88888.jpg"/>
          <p:cNvPicPr>
            <a:picLocks noGrp="1" noChangeAspect="1"/>
          </p:cNvPicPr>
          <p:nvPr>
            <p:ph sz="quarter" idx="1"/>
          </p:nvPr>
        </p:nvPicPr>
        <p:blipFill>
          <a:blip r:embed="rId2" cstate="print"/>
          <a:stretch>
            <a:fillRect/>
          </a:stretch>
        </p:blipFill>
        <p:spPr>
          <a:xfrm>
            <a:off x="251520" y="404664"/>
            <a:ext cx="7848872" cy="3456384"/>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79712" y="260648"/>
            <a:ext cx="5572472" cy="804704"/>
          </a:xfrm>
        </p:spPr>
        <p:txBody>
          <a:bodyPr/>
          <a:lstStyle/>
          <a:p>
            <a:pPr algn="ctr"/>
            <a:r>
              <a:rPr lang="tr-TR" b="1" dirty="0" smtClean="0">
                <a:solidFill>
                  <a:srgbClr val="FF0000"/>
                </a:solidFill>
                <a:latin typeface="Comic Sans MS" pitchFamily="66" charset="0"/>
              </a:rPr>
              <a:t>ÇOCUKLAR ve STRES</a:t>
            </a:r>
            <a:endParaRPr lang="tr-TR" b="1" dirty="0">
              <a:solidFill>
                <a:srgbClr val="FF0000"/>
              </a:solidFill>
              <a:latin typeface="Comic Sans MS" pitchFamily="66" charset="0"/>
            </a:endParaRPr>
          </a:p>
        </p:txBody>
      </p:sp>
      <p:sp>
        <p:nvSpPr>
          <p:cNvPr id="3" name="2 İçerik Yer Tutucusu"/>
          <p:cNvSpPr>
            <a:spLocks noGrp="1"/>
          </p:cNvSpPr>
          <p:nvPr>
            <p:ph sz="quarter" idx="1"/>
          </p:nvPr>
        </p:nvSpPr>
        <p:spPr>
          <a:xfrm>
            <a:off x="457200" y="1484784"/>
            <a:ext cx="7239000" cy="4970952"/>
          </a:xfrm>
        </p:spPr>
        <p:txBody>
          <a:bodyPr>
            <a:normAutofit/>
          </a:bodyPr>
          <a:lstStyle/>
          <a:p>
            <a:pPr algn="ctr">
              <a:buNone/>
            </a:pPr>
            <a:r>
              <a:rPr lang="tr-TR" dirty="0" smtClean="0">
                <a:latin typeface="Comic Sans MS" pitchFamily="66" charset="0"/>
              </a:rPr>
              <a:t>	</a:t>
            </a:r>
          </a:p>
          <a:p>
            <a:pPr algn="ctr">
              <a:buNone/>
            </a:pPr>
            <a:r>
              <a:rPr lang="tr-TR" dirty="0" smtClean="0">
                <a:latin typeface="Comic Sans MS" pitchFamily="66" charset="0"/>
              </a:rPr>
              <a:t>Çocuklar strese yetişkinlerden daha fazla tepki gösterebilirler ve böyle zamanlarda ebeveynlerine daha fazla ihtiyaç duyabilir ve endişeleri, korkuları ve soruları hakkında konuşmak isteyebilirler. </a:t>
            </a:r>
          </a:p>
          <a:p>
            <a:pPr algn="ctr">
              <a:buNone/>
            </a:pPr>
            <a:r>
              <a:rPr lang="tr-TR" dirty="0" smtClean="0">
                <a:latin typeface="Comic Sans MS" pitchFamily="66" charset="0"/>
              </a:rPr>
              <a:t>		Onları dinleyecek birine sahip olduklarını bilmeleri önemlidir; </a:t>
            </a:r>
            <a:r>
              <a:rPr lang="tr-TR" dirty="0" smtClean="0">
                <a:solidFill>
                  <a:srgbClr val="FF0000"/>
                </a:solidFill>
                <a:latin typeface="Comic Sans MS" pitchFamily="66" charset="0"/>
              </a:rPr>
              <a:t>onlar için zaman ayırın</a:t>
            </a:r>
            <a:r>
              <a:rPr lang="tr-TR" dirty="0" smtClean="0">
                <a:latin typeface="Comic Sans MS" pitchFamily="66" charset="0"/>
              </a:rPr>
              <a:t>. </a:t>
            </a:r>
          </a:p>
          <a:p>
            <a:pPr algn="ctr">
              <a:buNone/>
            </a:pPr>
            <a:r>
              <a:rPr lang="tr-TR" dirty="0" smtClean="0">
                <a:solidFill>
                  <a:srgbClr val="7030A0"/>
                </a:solidFill>
                <a:latin typeface="Comic Sans MS" pitchFamily="66" charset="0"/>
              </a:rPr>
              <a:t>Onları sevdiğinizi söyleyin </a:t>
            </a:r>
            <a:r>
              <a:rPr lang="tr-TR" dirty="0" smtClean="0">
                <a:latin typeface="Comic Sans MS" pitchFamily="66" charset="0"/>
              </a:rPr>
              <a:t>ve </a:t>
            </a:r>
            <a:r>
              <a:rPr lang="tr-TR" dirty="0" smtClean="0">
                <a:solidFill>
                  <a:srgbClr val="00B050"/>
                </a:solidFill>
                <a:latin typeface="Comic Sans MS" pitchFamily="66" charset="0"/>
              </a:rPr>
              <a:t>bolca sevgi ve ilgi gösterin</a:t>
            </a:r>
            <a:r>
              <a:rPr lang="tr-TR" dirty="0" smtClean="0">
                <a:latin typeface="Comic Sans MS" pitchFamily="66" charset="0"/>
              </a:rPr>
              <a:t>. </a:t>
            </a:r>
            <a:endParaRPr lang="tr-TR" dirty="0">
              <a:latin typeface="Comic Sans MS" pitchFamily="66" charset="0"/>
            </a:endParaRPr>
          </a:p>
        </p:txBody>
      </p:sp>
      <p:pic>
        <p:nvPicPr>
          <p:cNvPr id="5"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type="title"/>
          </p:nvPr>
        </p:nvSpPr>
        <p:spPr>
          <a:xfrm>
            <a:off x="1763688" y="0"/>
            <a:ext cx="5932512" cy="1143000"/>
          </a:xfrm>
        </p:spPr>
        <p:txBody>
          <a:bodyPr>
            <a:normAutofit/>
          </a:bodyPr>
          <a:lstStyle/>
          <a:p>
            <a:pPr algn="ctr"/>
            <a:r>
              <a:rPr lang="tr-TR" sz="3600" b="1" dirty="0" smtClean="0">
                <a:solidFill>
                  <a:srgbClr val="FF0000"/>
                </a:solidFill>
                <a:latin typeface="Comic Sans MS" pitchFamily="66" charset="0"/>
              </a:rPr>
              <a:t>Küçük Bir Stres Testi </a:t>
            </a:r>
            <a:endParaRPr lang="tr-TR" sz="3600" b="1" dirty="0">
              <a:solidFill>
                <a:srgbClr val="FF0000"/>
              </a:solidFill>
              <a:latin typeface="Comic Sans MS" pitchFamily="66" charset="0"/>
            </a:endParaRPr>
          </a:p>
        </p:txBody>
      </p:sp>
      <p:sp>
        <p:nvSpPr>
          <p:cNvPr id="3" name="İçerik Yer Tutucusu 2"/>
          <p:cNvSpPr>
            <a:spLocks noGrp="1"/>
          </p:cNvSpPr>
          <p:nvPr>
            <p:ph sz="quarter" idx="1"/>
          </p:nvPr>
        </p:nvSpPr>
        <p:spPr>
          <a:xfrm>
            <a:off x="323529" y="1676400"/>
            <a:ext cx="7560839" cy="4704927"/>
          </a:xfrm>
        </p:spPr>
        <p:txBody>
          <a:bodyPr>
            <a:normAutofit fontScale="47500" lnSpcReduction="20000"/>
          </a:bodyPr>
          <a:lstStyle/>
          <a:p>
            <a:pPr marL="0" indent="0" algn="just">
              <a:buNone/>
            </a:pPr>
            <a:r>
              <a:rPr lang="tr-TR" sz="5100" dirty="0" smtClean="0">
                <a:solidFill>
                  <a:srgbClr val="FF0000"/>
                </a:solidFill>
                <a:latin typeface="Comic Sans MS" pitchFamily="66" charset="0"/>
              </a:rPr>
              <a:t>7. </a:t>
            </a:r>
            <a:r>
              <a:rPr lang="tr-TR" sz="5100" dirty="0" smtClean="0">
                <a:latin typeface="Comic Sans MS" pitchFamily="66" charset="0"/>
              </a:rPr>
              <a:t>Sakinleşmek için sigara, alkol ya da uyku ilaçları kullanır mısınız? </a:t>
            </a:r>
            <a:endParaRPr lang="tr-TR" sz="5100" dirty="0" smtClean="0">
              <a:solidFill>
                <a:srgbClr val="FF0000"/>
              </a:solidFill>
              <a:latin typeface="Comic Sans MS" pitchFamily="66" charset="0"/>
              <a:cs typeface="Calibri" panose="020F0502020204030204" pitchFamily="34" charset="0"/>
            </a:endParaRPr>
          </a:p>
          <a:p>
            <a:pPr marL="0" indent="0" algn="just">
              <a:buNone/>
            </a:pPr>
            <a:r>
              <a:rPr lang="tr-TR" sz="5100" dirty="0" smtClean="0">
                <a:solidFill>
                  <a:srgbClr val="FF0000"/>
                </a:solidFill>
                <a:latin typeface="Comic Sans MS" pitchFamily="66" charset="0"/>
                <a:cs typeface="Calibri" panose="020F0502020204030204" pitchFamily="34" charset="0"/>
              </a:rPr>
              <a:t>8. </a:t>
            </a:r>
            <a:r>
              <a:rPr lang="tr-TR" sz="5100" dirty="0" smtClean="0">
                <a:latin typeface="Comic Sans MS" pitchFamily="66" charset="0"/>
                <a:cs typeface="Calibri" panose="020F0502020204030204" pitchFamily="34" charset="0"/>
              </a:rPr>
              <a:t>Aceleci misiniz? </a:t>
            </a:r>
          </a:p>
          <a:p>
            <a:pPr marL="0" indent="0" algn="just">
              <a:buNone/>
            </a:pPr>
            <a:r>
              <a:rPr lang="tr-TR" sz="5100" dirty="0" smtClean="0">
                <a:solidFill>
                  <a:srgbClr val="FF0000"/>
                </a:solidFill>
                <a:latin typeface="Comic Sans MS" pitchFamily="66" charset="0"/>
                <a:cs typeface="Calibri" panose="020F0502020204030204" pitchFamily="34" charset="0"/>
              </a:rPr>
              <a:t>9. </a:t>
            </a:r>
            <a:r>
              <a:rPr lang="tr-TR" sz="5100" dirty="0" smtClean="0">
                <a:latin typeface="Comic Sans MS" pitchFamily="66" charset="0"/>
                <a:cs typeface="Calibri" panose="020F0502020204030204" pitchFamily="34" charset="0"/>
              </a:rPr>
              <a:t>Bir yere geç kalınca ya da oraya zamanında gitmeniz engellenirse kızar mısınız? </a:t>
            </a:r>
          </a:p>
          <a:p>
            <a:pPr marL="0" indent="0" algn="just">
              <a:buNone/>
            </a:pPr>
            <a:r>
              <a:rPr lang="tr-TR" sz="5100" dirty="0" smtClean="0">
                <a:solidFill>
                  <a:srgbClr val="FF0000"/>
                </a:solidFill>
                <a:latin typeface="Comic Sans MS" pitchFamily="66" charset="0"/>
                <a:cs typeface="Calibri" panose="020F0502020204030204" pitchFamily="34" charset="0"/>
              </a:rPr>
              <a:t>10. </a:t>
            </a:r>
            <a:r>
              <a:rPr lang="tr-TR" sz="5100" dirty="0" smtClean="0">
                <a:latin typeface="Comic Sans MS" pitchFamily="66" charset="0"/>
                <a:cs typeface="Calibri" panose="020F0502020204030204" pitchFamily="34" charset="0"/>
              </a:rPr>
              <a:t>Çalışma günü sonunda gerektiğinden fazla yorgun olur musunuz? </a:t>
            </a:r>
          </a:p>
          <a:p>
            <a:pPr marL="0" indent="0" algn="just">
              <a:buNone/>
            </a:pPr>
            <a:r>
              <a:rPr lang="tr-TR" sz="5100" dirty="0" smtClean="0">
                <a:solidFill>
                  <a:srgbClr val="FF0000"/>
                </a:solidFill>
                <a:latin typeface="Comic Sans MS" pitchFamily="66" charset="0"/>
                <a:cs typeface="Calibri" panose="020F0502020204030204" pitchFamily="34" charset="0"/>
              </a:rPr>
              <a:t>11. </a:t>
            </a:r>
            <a:r>
              <a:rPr lang="tr-TR" sz="5100" dirty="0" smtClean="0">
                <a:latin typeface="Comic Sans MS" pitchFamily="66" charset="0"/>
                <a:cs typeface="Calibri" panose="020F0502020204030204" pitchFamily="34" charset="0"/>
              </a:rPr>
              <a:t>Yapacak bir işiniz olmadığı zaman huzursuz olur musunuz?</a:t>
            </a:r>
          </a:p>
          <a:p>
            <a:pPr marL="0" indent="0" algn="just">
              <a:buNone/>
            </a:pPr>
            <a:r>
              <a:rPr lang="tr-TR" sz="5100" dirty="0" smtClean="0">
                <a:solidFill>
                  <a:srgbClr val="FF0000"/>
                </a:solidFill>
                <a:latin typeface="Comic Sans MS" pitchFamily="66" charset="0"/>
                <a:cs typeface="Calibri" panose="020F0502020204030204" pitchFamily="34" charset="0"/>
              </a:rPr>
              <a:t>12. </a:t>
            </a:r>
            <a:r>
              <a:rPr lang="tr-TR" sz="5100" dirty="0" smtClean="0">
                <a:latin typeface="Comic Sans MS" pitchFamily="66" charset="0"/>
                <a:cs typeface="Calibri" panose="020F0502020204030204" pitchFamily="34" charset="0"/>
              </a:rPr>
              <a:t>Doktorunuz, aileniz ya da arkadaşlarınız sizin için çok sinirli ve gergin olduğunuzu düşünür mü? </a:t>
            </a:r>
          </a:p>
          <a:p>
            <a:pPr marL="0" indent="0" algn="just">
              <a:buNone/>
            </a:pPr>
            <a:r>
              <a:rPr lang="tr-TR" sz="5100" dirty="0" smtClean="0">
                <a:solidFill>
                  <a:srgbClr val="FF0000"/>
                </a:solidFill>
                <a:latin typeface="Comic Sans MS" pitchFamily="66" charset="0"/>
                <a:cs typeface="Calibri" panose="020F0502020204030204" pitchFamily="34" charset="0"/>
              </a:rPr>
              <a:t>13. </a:t>
            </a:r>
            <a:r>
              <a:rPr lang="tr-TR" sz="5100" dirty="0">
                <a:latin typeface="Comic Sans MS" pitchFamily="66" charset="0"/>
                <a:cs typeface="Calibri" panose="020F0502020204030204" pitchFamily="34" charset="0"/>
              </a:rPr>
              <a:t>Konsantre olamayacak ya da rahat düşünemeyecek kadar yıpranmış olduğunuz zamanlar olur mu?</a:t>
            </a:r>
            <a:r>
              <a:rPr lang="tr-TR" sz="5100" b="1" dirty="0">
                <a:latin typeface="Comic Sans MS" pitchFamily="66" charset="0"/>
                <a:cs typeface="Calibri" panose="020F0502020204030204" pitchFamily="34" charset="0"/>
              </a:rPr>
              <a:t> </a:t>
            </a:r>
            <a:endParaRPr lang="tr-TR" sz="5100" b="1" dirty="0" smtClean="0">
              <a:latin typeface="Comic Sans MS" pitchFamily="66" charset="0"/>
              <a:cs typeface="Calibri" panose="020F0502020204030204" pitchFamily="34" charset="0"/>
            </a:endParaRPr>
          </a:p>
          <a:p>
            <a:pPr marL="0" indent="0" algn="just">
              <a:buNone/>
            </a:pPr>
            <a:endParaRPr lang="tr-TR" sz="2800" b="1" dirty="0" smtClean="0">
              <a:latin typeface="Calibri" panose="020F0502020204030204" pitchFamily="34" charset="0"/>
              <a:cs typeface="Calibri" panose="020F0502020204030204" pitchFamily="34" charset="0"/>
            </a:endParaRPr>
          </a:p>
          <a:p>
            <a:pPr marL="0" indent="0" algn="just">
              <a:buNone/>
            </a:pPr>
            <a:endParaRPr lang="tr-TR" sz="2800" b="1" dirty="0">
              <a:latin typeface="Calibri" panose="020F0502020204030204" pitchFamily="34" charset="0"/>
              <a:cs typeface="Calibri" panose="020F0502020204030204" pitchFamily="34" charset="0"/>
            </a:endParaRPr>
          </a:p>
          <a:p>
            <a:pPr marL="0" indent="0" algn="just">
              <a:buNone/>
            </a:pPr>
            <a:endParaRPr lang="tr-TR" sz="2800" b="1" dirty="0" smtClean="0">
              <a:latin typeface="Calibri" panose="020F0502020204030204" pitchFamily="34" charset="0"/>
              <a:cs typeface="Calibri" panose="020F0502020204030204" pitchFamily="34" charset="0"/>
            </a:endParaRPr>
          </a:p>
          <a:p>
            <a:pPr marL="0" indent="0" algn="just">
              <a:buNone/>
            </a:pPr>
            <a:endParaRPr lang="tr-TR" dirty="0"/>
          </a:p>
        </p:txBody>
      </p:sp>
      <p:pic>
        <p:nvPicPr>
          <p:cNvPr id="6" name="8 Resim" descr="LOGO (1).png"/>
          <p:cNvPicPr/>
          <p:nvPr/>
        </p:nvPicPr>
        <p:blipFill>
          <a:blip r:embed="rId2" cstate="print"/>
          <a:stretch>
            <a:fillRect/>
          </a:stretch>
        </p:blipFill>
        <p:spPr>
          <a:xfrm>
            <a:off x="251520" y="188640"/>
            <a:ext cx="1368152" cy="1282693"/>
          </a:xfrm>
          <a:prstGeom prst="rect">
            <a:avLst/>
          </a:prstGeom>
        </p:spPr>
      </p:pic>
    </p:spTree>
    <p:extLst>
      <p:ext uri="{BB962C8B-B14F-4D97-AF65-F5344CB8AC3E}">
        <p14:creationId xmlns:p14="http://schemas.microsoft.com/office/powerpoint/2010/main" xmlns="" val="25059240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395536" y="1772816"/>
            <a:ext cx="7488832" cy="4924425"/>
          </a:xfrm>
          <a:prstGeom prst="rect">
            <a:avLst/>
          </a:prstGeom>
          <a:noFill/>
        </p:spPr>
        <p:txBody>
          <a:bodyPr wrap="square" rtlCol="0">
            <a:spAutoFit/>
          </a:bodyPr>
          <a:lstStyle/>
          <a:p>
            <a:pPr algn="just">
              <a:buFont typeface="Arial" pitchFamily="34" charset="0"/>
              <a:buChar char="•"/>
            </a:pPr>
            <a:r>
              <a:rPr lang="tr-TR" sz="2000" dirty="0" smtClean="0">
                <a:latin typeface="Comic Sans MS" pitchFamily="66" charset="0"/>
              </a:rPr>
              <a:t>Çocuklarınızın sorularını dürüst ve yaşına uygun bir biçimde yanıtlayın.</a:t>
            </a:r>
          </a:p>
          <a:p>
            <a:pPr algn="just">
              <a:buFont typeface="Arial" pitchFamily="34" charset="0"/>
              <a:buChar char="•"/>
            </a:pPr>
            <a:r>
              <a:rPr lang="tr-TR" sz="2000" dirty="0" smtClean="0">
                <a:latin typeface="Comic Sans MS" pitchFamily="66" charset="0"/>
              </a:rPr>
              <a:t>Stresleriyle nasıl başa çıkacaklarını öğrenebilmeleri için kendi stresinizle nasıl başa çıktığınızı onlarla paylaşın.</a:t>
            </a:r>
          </a:p>
          <a:p>
            <a:pPr algn="just">
              <a:buFont typeface="Arial" pitchFamily="34" charset="0"/>
              <a:buChar char="•"/>
            </a:pPr>
            <a:r>
              <a:rPr lang="tr-TR" sz="2000" dirty="0" smtClean="0">
                <a:latin typeface="Comic Sans MS" pitchFamily="66" charset="0"/>
              </a:rPr>
              <a:t>Çocuklarınıza duygularını ifade etmeleri konusunda yardımcı olun.</a:t>
            </a:r>
          </a:p>
          <a:p>
            <a:pPr algn="just">
              <a:buFont typeface="Arial" pitchFamily="34" charset="0"/>
              <a:buChar char="•"/>
            </a:pPr>
            <a:r>
              <a:rPr lang="tr-TR" sz="2000" dirty="0" smtClean="0">
                <a:latin typeface="Comic Sans MS" pitchFamily="66" charset="0"/>
              </a:rPr>
              <a:t>Her çocuğun duygularını ifade etmek için kendi yolu vardır.Bazen oyun oynama ve çizim gibi yaratıcı bir etkinlik bu süreci kolaylaştırabilir. </a:t>
            </a:r>
          </a:p>
          <a:p>
            <a:pPr algn="just">
              <a:buFont typeface="Arial" pitchFamily="34" charset="0"/>
              <a:buChar char="•"/>
            </a:pPr>
            <a:r>
              <a:rPr lang="tr-TR" sz="2000" dirty="0" smtClean="0">
                <a:latin typeface="Comic Sans MS" pitchFamily="66" charset="0"/>
              </a:rPr>
              <a:t>Çocuklar rahatsız edici duygularını güvenli ve destekleyici bir ortamda ifade edip iletebilirlerse rahatlarlar.</a:t>
            </a:r>
          </a:p>
          <a:p>
            <a:pPr algn="just">
              <a:buFont typeface="Arial" pitchFamily="34" charset="0"/>
              <a:buChar char="•"/>
            </a:pPr>
            <a:r>
              <a:rPr lang="tr-TR" sz="2000" dirty="0" smtClean="0">
                <a:latin typeface="Comic Sans MS" pitchFamily="66" charset="0"/>
              </a:rPr>
              <a:t>Çocuklarınızın endişelerini birlikte ele almak onların endişelerini azaltabilir.</a:t>
            </a:r>
          </a:p>
          <a:p>
            <a:pPr>
              <a:buFont typeface="Arial" pitchFamily="34" charset="0"/>
              <a:buChar char="•"/>
            </a:pPr>
            <a:endParaRPr lang="tr-TR" dirty="0" smtClean="0"/>
          </a:p>
          <a:p>
            <a:pPr>
              <a:buFont typeface="Arial" pitchFamily="34" charset="0"/>
              <a:buChar char="•"/>
            </a:pPr>
            <a:endParaRPr lang="tr-TR" dirty="0" smtClean="0"/>
          </a:p>
          <a:p>
            <a:pPr>
              <a:buFont typeface="Arial" pitchFamily="34" charset="0"/>
              <a:buChar char="•"/>
            </a:pPr>
            <a:endParaRPr lang="tr-TR" dirty="0"/>
          </a:p>
        </p:txBody>
      </p:sp>
      <p:sp>
        <p:nvSpPr>
          <p:cNvPr id="9" name="3 Başlık"/>
          <p:cNvSpPr txBox="1">
            <a:spLocks noGrp="1"/>
          </p:cNvSpPr>
          <p:nvPr>
            <p:ph type="title"/>
          </p:nvPr>
        </p:nvSpPr>
        <p:spPr>
          <a:xfrm>
            <a:off x="1619672" y="188640"/>
            <a:ext cx="6840760" cy="954107"/>
          </a:xfrm>
          <a:prstGeom prst="rect">
            <a:avLst/>
          </a:prstGeom>
          <a:noFill/>
        </p:spPr>
        <p:txBody>
          <a:bodyPr wrap="square" rtlCol="0">
            <a:spAutoFit/>
          </a:bodyPr>
          <a:lstStyle/>
          <a:p>
            <a:r>
              <a:rPr lang="tr-TR" sz="2800" b="1" dirty="0" smtClean="0">
                <a:solidFill>
                  <a:srgbClr val="FF0000"/>
                </a:solidFill>
                <a:latin typeface="Comic Sans MS" pitchFamily="66" charset="0"/>
              </a:rPr>
              <a:t>ÇOCUKLARINIZ STRESLE BAŞ EDERKEN;</a:t>
            </a:r>
            <a:endParaRPr lang="tr-TR" sz="2800" dirty="0"/>
          </a:p>
        </p:txBody>
      </p:sp>
      <p:pic>
        <p:nvPicPr>
          <p:cNvPr id="6"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txBox="1">
            <a:spLocks noGrp="1"/>
          </p:cNvSpPr>
          <p:nvPr>
            <p:ph type="title"/>
          </p:nvPr>
        </p:nvSpPr>
        <p:spPr>
          <a:xfrm>
            <a:off x="1907704" y="188640"/>
            <a:ext cx="6120680" cy="954107"/>
          </a:xfrm>
          <a:prstGeom prst="rect">
            <a:avLst/>
          </a:prstGeom>
          <a:noFill/>
        </p:spPr>
        <p:txBody>
          <a:bodyPr wrap="square" rtlCol="0">
            <a:spAutoFit/>
          </a:bodyPr>
          <a:lstStyle/>
          <a:p>
            <a:r>
              <a:rPr lang="tr-TR" sz="2800" b="1" dirty="0" smtClean="0">
                <a:solidFill>
                  <a:srgbClr val="FF0000"/>
                </a:solidFill>
                <a:latin typeface="Comic Sans MS" pitchFamily="66" charset="0"/>
              </a:rPr>
              <a:t>ÇOCUKLARINIZ STRESLE BAŞ EDERKEN;</a:t>
            </a:r>
            <a:endParaRPr lang="tr-TR" sz="2800" dirty="0"/>
          </a:p>
        </p:txBody>
      </p:sp>
      <p:sp>
        <p:nvSpPr>
          <p:cNvPr id="3" name="2 İçerik Yer Tutucusu"/>
          <p:cNvSpPr>
            <a:spLocks noGrp="1"/>
          </p:cNvSpPr>
          <p:nvPr>
            <p:ph sz="quarter" idx="1"/>
          </p:nvPr>
        </p:nvSpPr>
        <p:spPr/>
        <p:txBody>
          <a:bodyPr>
            <a:normAutofit fontScale="92500" lnSpcReduction="10000"/>
          </a:bodyPr>
          <a:lstStyle/>
          <a:p>
            <a:r>
              <a:rPr lang="tr-TR" u="sng" dirty="0" smtClean="0">
                <a:latin typeface="Comic Sans MS" pitchFamily="66" charset="0"/>
              </a:rPr>
              <a:t>Çocuklar bakım verenlerinin stresine duyarlıdır. </a:t>
            </a:r>
          </a:p>
          <a:p>
            <a:r>
              <a:rPr lang="tr-TR" dirty="0" smtClean="0">
                <a:latin typeface="Comic Sans MS" pitchFamily="66" charset="0"/>
              </a:rPr>
              <a:t>Kendisini sözel olarak ifade edemeyen bebekler bile bakım verenlerinin stresini hissedebilir çünkü stres yetişkinleri etkilediğinde bunun ilişkisel yansımaları da olacaktır. </a:t>
            </a:r>
          </a:p>
          <a:p>
            <a:r>
              <a:rPr lang="tr-TR" dirty="0" smtClean="0">
                <a:latin typeface="Comic Sans MS" pitchFamily="66" charset="0"/>
              </a:rPr>
              <a:t>Çocukların dünyayı anlamlandırmadaki en büyük yardımcıları bakım verenleridir. Bu nedenle, </a:t>
            </a:r>
            <a:r>
              <a:rPr lang="tr-TR" u="sng" dirty="0" smtClean="0">
                <a:latin typeface="Comic Sans MS" pitchFamily="66" charset="0"/>
              </a:rPr>
              <a:t>bakım verenin stresi nasıl yönettiği çocuklara rehberlik edecektir. </a:t>
            </a:r>
          </a:p>
          <a:p>
            <a:r>
              <a:rPr lang="tr-TR" dirty="0" smtClean="0">
                <a:latin typeface="Comic Sans MS" pitchFamily="66" charset="0"/>
              </a:rPr>
              <a:t>Bilimsel çalışmalar çocukların </a:t>
            </a:r>
            <a:r>
              <a:rPr lang="tr-TR" dirty="0" err="1" smtClean="0">
                <a:latin typeface="Comic Sans MS" pitchFamily="66" charset="0"/>
              </a:rPr>
              <a:t>travmatik</a:t>
            </a:r>
            <a:r>
              <a:rPr lang="tr-TR" dirty="0" smtClean="0">
                <a:latin typeface="Comic Sans MS" pitchFamily="66" charset="0"/>
              </a:rPr>
              <a:t> yaşantılardan sonraki iyileşme hızlarının genellikle ebeveynlerininkine paralel olduğunu göstermektedir. </a:t>
            </a:r>
          </a:p>
          <a:p>
            <a:endParaRPr lang="tr-TR" dirty="0"/>
          </a:p>
        </p:txBody>
      </p:sp>
      <p:pic>
        <p:nvPicPr>
          <p:cNvPr id="6"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txBox="1">
            <a:spLocks noGrp="1"/>
          </p:cNvSpPr>
          <p:nvPr>
            <p:ph type="title"/>
          </p:nvPr>
        </p:nvSpPr>
        <p:spPr>
          <a:xfrm>
            <a:off x="1691680" y="188640"/>
            <a:ext cx="6624736" cy="954107"/>
          </a:xfrm>
          <a:prstGeom prst="rect">
            <a:avLst/>
          </a:prstGeom>
          <a:noFill/>
        </p:spPr>
        <p:txBody>
          <a:bodyPr wrap="square" rtlCol="0">
            <a:spAutoFit/>
          </a:bodyPr>
          <a:lstStyle/>
          <a:p>
            <a:r>
              <a:rPr lang="tr-TR" sz="2800" b="1" dirty="0" smtClean="0">
                <a:solidFill>
                  <a:srgbClr val="FF0000"/>
                </a:solidFill>
                <a:latin typeface="Comic Sans MS" pitchFamily="66" charset="0"/>
              </a:rPr>
              <a:t>ÇOCUKLARINIZ STRESLE BAŞ EDERKEN;</a:t>
            </a:r>
            <a:endParaRPr lang="tr-TR" sz="2800" dirty="0"/>
          </a:p>
        </p:txBody>
      </p:sp>
      <p:sp>
        <p:nvSpPr>
          <p:cNvPr id="3" name="2 İçerik Yer Tutucusu"/>
          <p:cNvSpPr>
            <a:spLocks noGrp="1"/>
          </p:cNvSpPr>
          <p:nvPr>
            <p:ph sz="quarter" idx="1"/>
          </p:nvPr>
        </p:nvSpPr>
        <p:spPr>
          <a:xfrm>
            <a:off x="457200" y="1700808"/>
            <a:ext cx="7239000" cy="4754928"/>
          </a:xfrm>
        </p:spPr>
        <p:txBody>
          <a:bodyPr>
            <a:normAutofit fontScale="92500" lnSpcReduction="10000"/>
          </a:bodyPr>
          <a:lstStyle/>
          <a:p>
            <a:pPr algn="just"/>
            <a:r>
              <a:rPr lang="tr-TR" dirty="0" smtClean="0">
                <a:latin typeface="Comic Sans MS" pitchFamily="66" charset="0"/>
              </a:rPr>
              <a:t>Çocukların stresi iyi yönetebilmelerinin en iyi araçlarından biri rutinlere bağlı kalmaya çalışılmasıdır. Bakım verenlerin ev içinde bir düzen kurmaları önemli hale gelmektedir. Örneğin, sabahları uygun bir saatte kalkmak, yemek saatlerinde bir düzeni izlemek…vb.</a:t>
            </a:r>
          </a:p>
          <a:p>
            <a:r>
              <a:rPr lang="tr-TR" dirty="0" smtClean="0">
                <a:latin typeface="Comic Sans MS" pitchFamily="66" charset="0"/>
              </a:rPr>
              <a:t>Çocuklarınızın televizyondaki veya internetteki bilgilere erişimlerinde ve sosyal medya kullanımlarında kontrollü, denetleyici, destekleyici ve gerekli durumlarda sınırlayıcı rolünüzü kullanmak  bilinçli teknoloji kullanımı konusunda onlara rehberlik etmenizi sağlayacaktır.</a:t>
            </a:r>
          </a:p>
          <a:p>
            <a:endParaRPr lang="tr-TR" dirty="0"/>
          </a:p>
        </p:txBody>
      </p:sp>
      <p:pic>
        <p:nvPicPr>
          <p:cNvPr id="8"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35696" y="836712"/>
            <a:ext cx="6662192" cy="758952"/>
          </a:xfrm>
        </p:spPr>
        <p:txBody>
          <a:bodyPr>
            <a:normAutofit fontScale="90000"/>
          </a:bodyPr>
          <a:lstStyle/>
          <a:p>
            <a:r>
              <a:rPr lang="tr-TR" sz="3100" b="1" dirty="0" smtClean="0">
                <a:solidFill>
                  <a:srgbClr val="FF0000"/>
                </a:solidFill>
                <a:latin typeface="Comic Sans MS" pitchFamily="66" charset="0"/>
              </a:rPr>
              <a:t>Çocuklarınıza Bilişsel ve Duygusal Rahatlama Yöntemlerini Öğretmek</a:t>
            </a:r>
            <a:r>
              <a:rPr lang="tr-TR" b="1" dirty="0" smtClean="0"/>
              <a:t/>
            </a:r>
            <a:br>
              <a:rPr lang="tr-TR" b="1" dirty="0" smtClean="0"/>
            </a:br>
            <a:endParaRPr lang="tr-TR" dirty="0"/>
          </a:p>
        </p:txBody>
      </p:sp>
      <p:sp>
        <p:nvSpPr>
          <p:cNvPr id="3" name="2 İçerik Yer Tutucusu"/>
          <p:cNvSpPr>
            <a:spLocks noGrp="1"/>
          </p:cNvSpPr>
          <p:nvPr>
            <p:ph sz="quarter" idx="1"/>
          </p:nvPr>
        </p:nvSpPr>
        <p:spPr>
          <a:xfrm>
            <a:off x="755576" y="1556792"/>
            <a:ext cx="7632848" cy="4494240"/>
          </a:xfrm>
        </p:spPr>
        <p:txBody>
          <a:bodyPr>
            <a:normAutofit fontScale="92500"/>
          </a:bodyPr>
          <a:lstStyle/>
          <a:p>
            <a:pPr algn="ctr">
              <a:buNone/>
            </a:pPr>
            <a:endParaRPr lang="tr-TR" b="1" dirty="0" smtClean="0">
              <a:solidFill>
                <a:srgbClr val="7030A0"/>
              </a:solidFill>
              <a:latin typeface="Comic Sans MS" pitchFamily="66" charset="0"/>
            </a:endParaRPr>
          </a:p>
          <a:p>
            <a:pPr algn="ctr">
              <a:buNone/>
            </a:pPr>
            <a:r>
              <a:rPr lang="tr-TR" b="1" dirty="0" smtClean="0">
                <a:solidFill>
                  <a:srgbClr val="7030A0"/>
                </a:solidFill>
                <a:latin typeface="Comic Sans MS" pitchFamily="66" charset="0"/>
              </a:rPr>
              <a:t>NEFES EGZERSİZİ</a:t>
            </a:r>
          </a:p>
          <a:p>
            <a:pPr algn="ctr">
              <a:buNone/>
            </a:pPr>
            <a:endParaRPr lang="tr-TR" dirty="0" smtClean="0">
              <a:latin typeface="Comic Sans MS" pitchFamily="66" charset="0"/>
            </a:endParaRPr>
          </a:p>
          <a:p>
            <a:pPr algn="ctr">
              <a:buNone/>
            </a:pPr>
            <a:r>
              <a:rPr lang="tr-TR" dirty="0" smtClean="0">
                <a:latin typeface="Comic Sans MS" pitchFamily="66" charset="0"/>
              </a:rPr>
              <a:t>		</a:t>
            </a:r>
            <a:r>
              <a:rPr lang="tr-TR" dirty="0" smtClean="0">
                <a:latin typeface="Comic Sans MS" pitchFamily="66" charset="0"/>
                <a:cs typeface="Arial" pitchFamily="34" charset="0"/>
              </a:rPr>
              <a:t>Kendimizi; korkmuş, üzgün hissettiğimiz zamanlarda doğru şekilde nefes alıp verirsek bedenimizin ve zihnimizin rahatlamasına yardımcı olabiliriz. </a:t>
            </a:r>
          </a:p>
          <a:p>
            <a:pPr algn="ctr">
              <a:buNone/>
            </a:pPr>
            <a:r>
              <a:rPr lang="tr-TR" dirty="0" smtClean="0">
                <a:latin typeface="Comic Sans MS" pitchFamily="66" charset="0"/>
                <a:cs typeface="Arial" pitchFamily="34" charset="0"/>
              </a:rPr>
              <a:t>Şimdi sizlerle çocuklarınızla böyle zamanlarda nasıl nefes alıp vereceklerini öğretebilmenize yönelik bir uygulama yapacağız. </a:t>
            </a:r>
          </a:p>
        </p:txBody>
      </p:sp>
      <p:pic>
        <p:nvPicPr>
          <p:cNvPr id="5"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51720" y="620688"/>
            <a:ext cx="5688632" cy="758952"/>
          </a:xfrm>
        </p:spPr>
        <p:txBody>
          <a:bodyPr>
            <a:normAutofit fontScale="90000"/>
          </a:bodyPr>
          <a:lstStyle/>
          <a:p>
            <a:r>
              <a:rPr lang="tr-TR" dirty="0" smtClean="0">
                <a:latin typeface="Comic Sans MS" pitchFamily="66" charset="0"/>
              </a:rPr>
              <a:t/>
            </a:r>
            <a:br>
              <a:rPr lang="tr-TR" dirty="0" smtClean="0">
                <a:latin typeface="Comic Sans MS" pitchFamily="66" charset="0"/>
              </a:rPr>
            </a:br>
            <a:endParaRPr lang="tr-TR" dirty="0"/>
          </a:p>
        </p:txBody>
      </p:sp>
      <p:sp>
        <p:nvSpPr>
          <p:cNvPr id="3" name="2 İçerik Yer Tutucusu"/>
          <p:cNvSpPr>
            <a:spLocks noGrp="1"/>
          </p:cNvSpPr>
          <p:nvPr>
            <p:ph sz="quarter" idx="1"/>
          </p:nvPr>
        </p:nvSpPr>
        <p:spPr>
          <a:xfrm>
            <a:off x="827584" y="1268760"/>
            <a:ext cx="7992888" cy="5040560"/>
          </a:xfrm>
        </p:spPr>
        <p:txBody>
          <a:bodyPr>
            <a:normAutofit fontScale="85000" lnSpcReduction="20000"/>
          </a:bodyPr>
          <a:lstStyle/>
          <a:p>
            <a:pPr>
              <a:buNone/>
            </a:pPr>
            <a:r>
              <a:rPr lang="tr-TR" dirty="0" smtClean="0">
                <a:latin typeface="Arial" pitchFamily="34" charset="0"/>
                <a:cs typeface="Arial" pitchFamily="34" charset="0"/>
              </a:rPr>
              <a:t>		</a:t>
            </a:r>
          </a:p>
          <a:p>
            <a:pPr algn="ctr">
              <a:buNone/>
            </a:pPr>
            <a:r>
              <a:rPr lang="tr-TR" b="1" dirty="0" smtClean="0">
                <a:solidFill>
                  <a:srgbClr val="7030A0"/>
                </a:solidFill>
                <a:latin typeface="Comic Sans MS" pitchFamily="66" charset="0"/>
              </a:rPr>
              <a:t>          NEFES </a:t>
            </a:r>
            <a:r>
              <a:rPr lang="tr-TR" b="1" dirty="0" smtClean="0">
                <a:solidFill>
                  <a:srgbClr val="7030A0"/>
                </a:solidFill>
                <a:latin typeface="Comic Sans MS" pitchFamily="66" charset="0"/>
              </a:rPr>
              <a:t>EGZERSİZİ </a:t>
            </a:r>
            <a:r>
              <a:rPr lang="tr-TR" dirty="0" smtClean="0">
                <a:latin typeface="Arial" pitchFamily="34" charset="0"/>
                <a:cs typeface="Arial" pitchFamily="34" charset="0"/>
              </a:rPr>
              <a:t>	</a:t>
            </a:r>
            <a:r>
              <a:rPr lang="tr-TR" dirty="0" smtClean="0">
                <a:latin typeface="Comic Sans MS" pitchFamily="66" charset="0"/>
                <a:cs typeface="Arial" pitchFamily="34" charset="0"/>
              </a:rPr>
              <a:t>	</a:t>
            </a:r>
            <a:endParaRPr lang="tr-TR" dirty="0" smtClean="0">
              <a:latin typeface="Comic Sans MS" pitchFamily="66" charset="0"/>
              <a:cs typeface="Arial" pitchFamily="34" charset="0"/>
            </a:endParaRPr>
          </a:p>
          <a:p>
            <a:pPr algn="ctr">
              <a:buNone/>
            </a:pPr>
            <a:r>
              <a:rPr lang="tr-TR" dirty="0" smtClean="0">
                <a:latin typeface="Comic Sans MS" pitchFamily="66" charset="0"/>
                <a:cs typeface="Arial" pitchFamily="34" charset="0"/>
              </a:rPr>
              <a:t>Çocuklarınızdan </a:t>
            </a:r>
            <a:r>
              <a:rPr lang="tr-TR" dirty="0" smtClean="0">
                <a:latin typeface="Comic Sans MS" pitchFamily="66" charset="0"/>
                <a:cs typeface="Arial" pitchFamily="34" charset="0"/>
              </a:rPr>
              <a:t>etraflarında güzel kokuların olduğunu hayal etmelerini isteyin… </a:t>
            </a:r>
          </a:p>
          <a:p>
            <a:pPr algn="ctr">
              <a:buNone/>
            </a:pPr>
            <a:r>
              <a:rPr lang="tr-TR" dirty="0" smtClean="0">
                <a:latin typeface="Comic Sans MS" pitchFamily="66" charset="0"/>
                <a:cs typeface="Arial" pitchFamily="34" charset="0"/>
              </a:rPr>
              <a:t>3-4 saniye bekleyin.</a:t>
            </a:r>
          </a:p>
          <a:p>
            <a:pPr algn="ctr">
              <a:buNone/>
            </a:pPr>
            <a:endParaRPr lang="tr-TR" dirty="0" smtClean="0">
              <a:latin typeface="Comic Sans MS" pitchFamily="66" charset="0"/>
              <a:cs typeface="Arial" pitchFamily="34" charset="0"/>
            </a:endParaRPr>
          </a:p>
          <a:p>
            <a:pPr algn="ctr">
              <a:buNone/>
            </a:pPr>
            <a:r>
              <a:rPr lang="tr-TR" dirty="0" smtClean="0">
                <a:latin typeface="Comic Sans MS" pitchFamily="66" charset="0"/>
                <a:cs typeface="Arial" pitchFamily="34" charset="0"/>
              </a:rPr>
              <a:t>Güzel kokuların burunlarına yaklaştığını hayal etmelerini, yavaş yavaş koklayarak derin bir nefes almalarını söyleyin… </a:t>
            </a:r>
          </a:p>
          <a:p>
            <a:pPr algn="ctr">
              <a:buNone/>
            </a:pPr>
            <a:r>
              <a:rPr lang="tr-TR" dirty="0" smtClean="0">
                <a:latin typeface="Comic Sans MS" pitchFamily="66" charset="0"/>
                <a:cs typeface="Arial" pitchFamily="34" charset="0"/>
              </a:rPr>
              <a:t>3-4 saniye bekleyin. </a:t>
            </a:r>
          </a:p>
          <a:p>
            <a:pPr algn="ctr">
              <a:buNone/>
            </a:pPr>
            <a:endParaRPr lang="tr-TR" dirty="0" smtClean="0">
              <a:latin typeface="Comic Sans MS" pitchFamily="66" charset="0"/>
              <a:cs typeface="Arial" pitchFamily="34" charset="0"/>
            </a:endParaRPr>
          </a:p>
          <a:p>
            <a:pPr algn="ctr">
              <a:buNone/>
            </a:pPr>
            <a:r>
              <a:rPr lang="tr-TR" dirty="0" smtClean="0">
                <a:latin typeface="Comic Sans MS" pitchFamily="66" charset="0"/>
                <a:cs typeface="Arial" pitchFamily="34" charset="0"/>
              </a:rPr>
              <a:t>Şimdi de burunlarından aldıkları nefesi ağızlarından yavaş yavaş vermelerini isteyin… </a:t>
            </a:r>
          </a:p>
          <a:p>
            <a:pPr algn="ctr">
              <a:buNone/>
            </a:pPr>
            <a:r>
              <a:rPr lang="tr-TR" dirty="0" smtClean="0">
                <a:latin typeface="Comic Sans MS" pitchFamily="66" charset="0"/>
                <a:cs typeface="Arial" pitchFamily="34" charset="0"/>
              </a:rPr>
              <a:t>6-8 saniye bekleyin.</a:t>
            </a:r>
          </a:p>
        </p:txBody>
      </p:sp>
      <p:pic>
        <p:nvPicPr>
          <p:cNvPr id="5" name="8 Resim" descr="LOGO (1).png"/>
          <p:cNvPicPr/>
          <p:nvPr/>
        </p:nvPicPr>
        <p:blipFill>
          <a:blip r:embed="rId2" cstate="print"/>
          <a:stretch>
            <a:fillRect/>
          </a:stretch>
        </p:blipFill>
        <p:spPr>
          <a:xfrm>
            <a:off x="251520" y="188640"/>
            <a:ext cx="1368152" cy="1282693"/>
          </a:xfrm>
          <a:prstGeom prst="rect">
            <a:avLst/>
          </a:prstGeom>
        </p:spPr>
      </p:pic>
      <p:sp>
        <p:nvSpPr>
          <p:cNvPr id="6" name="1 Başlık"/>
          <p:cNvSpPr txBox="1">
            <a:spLocks/>
          </p:cNvSpPr>
          <p:nvPr/>
        </p:nvSpPr>
        <p:spPr>
          <a:xfrm>
            <a:off x="1763688" y="404664"/>
            <a:ext cx="6662192" cy="758952"/>
          </a:xfrm>
          <a:prstGeom prst="rect">
            <a:avLst/>
          </a:prstGeom>
        </p:spPr>
        <p:txBody>
          <a:bodyPr vert="horz" anchor="b">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11200" b="1" i="0" u="none" strike="noStrike" kern="1200" cap="none" spc="0" normalizeH="0" baseline="0" noProof="0" dirty="0" smtClean="0">
                <a:ln>
                  <a:noFill/>
                </a:ln>
                <a:solidFill>
                  <a:srgbClr val="FF0000"/>
                </a:solidFill>
                <a:effectLst/>
                <a:uLnTx/>
                <a:uFillTx/>
                <a:latin typeface="Comic Sans MS" pitchFamily="66" charset="0"/>
                <a:ea typeface="+mj-ea"/>
                <a:cs typeface="+mj-cs"/>
              </a:rPr>
              <a:t>Çocuklarınıza Bilişsel ve Duygusal Rahatlama Yöntemlerini Öğretmek</a:t>
            </a:r>
            <a:r>
              <a:rPr kumimoji="0" lang="tr-TR" sz="3300" b="1" i="0" u="none" strike="noStrike" kern="1200" cap="none" spc="0" normalizeH="0" baseline="0" noProof="0" dirty="0" smtClean="0">
                <a:ln>
                  <a:noFill/>
                </a:ln>
                <a:solidFill>
                  <a:schemeClr val="accent3">
                    <a:shade val="75000"/>
                  </a:schemeClr>
                </a:solidFill>
                <a:effectLst/>
                <a:uLnTx/>
                <a:uFillTx/>
                <a:latin typeface="+mj-lt"/>
                <a:ea typeface="+mj-ea"/>
                <a:cs typeface="+mj-cs"/>
              </a:rPr>
              <a:t/>
            </a:r>
            <a:br>
              <a:rPr kumimoji="0" lang="tr-TR" sz="3300" b="1" i="0" u="none" strike="noStrike" kern="1200" cap="none" spc="0" normalizeH="0" baseline="0" noProof="0" dirty="0" smtClean="0">
                <a:ln>
                  <a:noFill/>
                </a:ln>
                <a:solidFill>
                  <a:schemeClr val="accent3">
                    <a:shade val="75000"/>
                  </a:schemeClr>
                </a:solidFill>
                <a:effectLst/>
                <a:uLnTx/>
                <a:uFillTx/>
                <a:latin typeface="+mj-lt"/>
                <a:ea typeface="+mj-ea"/>
                <a:cs typeface="+mj-cs"/>
              </a:rPr>
            </a:br>
            <a:endParaRPr kumimoji="0" lang="tr-TR" sz="33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fontScale="92500" lnSpcReduction="10000"/>
          </a:bodyPr>
          <a:lstStyle/>
          <a:p>
            <a:pPr algn="ctr">
              <a:buNone/>
            </a:pPr>
            <a:r>
              <a:rPr lang="tr-TR" dirty="0" smtClean="0">
                <a:latin typeface="Arial" pitchFamily="34" charset="0"/>
                <a:cs typeface="Arial" pitchFamily="34" charset="0"/>
              </a:rPr>
              <a:t>		H</a:t>
            </a:r>
            <a:r>
              <a:rPr lang="tr-TR" dirty="0" smtClean="0">
                <a:latin typeface="Comic Sans MS" pitchFamily="66" charset="0"/>
                <a:cs typeface="Arial" pitchFamily="34" charset="0"/>
              </a:rPr>
              <a:t>ayatımızda zaman zaman bizleri zorlayan, kendimizi kötü hissetmemize neden olan olaylar yaşayabiliriz. </a:t>
            </a:r>
          </a:p>
          <a:p>
            <a:pPr algn="ctr">
              <a:buNone/>
            </a:pPr>
            <a:r>
              <a:rPr lang="tr-TR" dirty="0" smtClean="0">
                <a:latin typeface="Comic Sans MS" pitchFamily="66" charset="0"/>
                <a:cs typeface="Arial" pitchFamily="34" charset="0"/>
              </a:rPr>
              <a:t>Karşılaştığımız bu olaylar sonrasında toparlanmak ve yeniden günlük yaşam düzenimize dönmek zaman alabilir. </a:t>
            </a:r>
          </a:p>
          <a:p>
            <a:pPr algn="ctr">
              <a:buNone/>
            </a:pPr>
            <a:endParaRPr lang="tr-TR" dirty="0" smtClean="0">
              <a:latin typeface="Comic Sans MS" pitchFamily="66" charset="0"/>
              <a:cs typeface="Arial" pitchFamily="34" charset="0"/>
            </a:endParaRPr>
          </a:p>
          <a:p>
            <a:pPr algn="ctr">
              <a:buNone/>
            </a:pPr>
            <a:r>
              <a:rPr lang="tr-TR" u="sng" dirty="0" smtClean="0">
                <a:latin typeface="Comic Sans MS" pitchFamily="66" charset="0"/>
                <a:cs typeface="Arial" pitchFamily="34" charset="0"/>
              </a:rPr>
              <a:t>Toparlanma gücümüzü destekleyen bazı yöntemler ise bu süreci (olumsuz olaylarla baş etme sürecimizi) bizim için kolaylaştırır.</a:t>
            </a:r>
          </a:p>
          <a:p>
            <a:pPr algn="ctr">
              <a:buNone/>
            </a:pPr>
            <a:r>
              <a:rPr lang="tr-TR" dirty="0" smtClean="0">
                <a:latin typeface="Comic Sans MS" pitchFamily="66" charset="0"/>
                <a:cs typeface="Arial" pitchFamily="34" charset="0"/>
              </a:rPr>
              <a:t>Çocuklarınız neleri farklı yapıyorlar?Hangi alanlarda başarılılar?...vb.</a:t>
            </a:r>
          </a:p>
          <a:p>
            <a:pPr algn="ctr">
              <a:buNone/>
            </a:pPr>
            <a:endParaRPr lang="tr-TR" u="sng" dirty="0" smtClean="0">
              <a:latin typeface="Comic Sans MS" pitchFamily="66" charset="0"/>
              <a:cs typeface="Arial" pitchFamily="34" charset="0"/>
            </a:endParaRPr>
          </a:p>
        </p:txBody>
      </p:sp>
      <p:sp>
        <p:nvSpPr>
          <p:cNvPr id="4" name="1 Başlık"/>
          <p:cNvSpPr txBox="1">
            <a:spLocks/>
          </p:cNvSpPr>
          <p:nvPr/>
        </p:nvSpPr>
        <p:spPr>
          <a:xfrm>
            <a:off x="1547664" y="260648"/>
            <a:ext cx="7056784" cy="1152128"/>
          </a:xfrm>
          <a:prstGeom prst="rect">
            <a:avLst/>
          </a:prstGeom>
        </p:spPr>
        <p:txBody>
          <a:bodyPr vert="horz" anchor="b">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300" b="1" i="0" u="none" strike="noStrike" kern="1200" cap="none" spc="0" normalizeH="0" baseline="0" noProof="0" dirty="0" smtClean="0">
                <a:ln>
                  <a:noFill/>
                </a:ln>
                <a:solidFill>
                  <a:srgbClr val="FF0000"/>
                </a:solidFill>
                <a:effectLst/>
                <a:uLnTx/>
                <a:uFillTx/>
                <a:latin typeface="Comic Sans MS" pitchFamily="66" charset="0"/>
                <a:ea typeface="+mj-ea"/>
                <a:cs typeface="+mj-cs"/>
              </a:rPr>
              <a:t>Çocuklarınıza Güçlü Yanlarını </a:t>
            </a:r>
            <a:r>
              <a:rPr kumimoji="0" lang="tr-TR" sz="3300" b="1" i="0" u="none" strike="noStrike" kern="1200" cap="none" spc="0" normalizeH="0" baseline="0" noProof="0" dirty="0" err="1" smtClean="0">
                <a:ln>
                  <a:noFill/>
                </a:ln>
                <a:solidFill>
                  <a:srgbClr val="FF0000"/>
                </a:solidFill>
                <a:effectLst/>
                <a:uLnTx/>
                <a:uFillTx/>
                <a:latin typeface="Comic Sans MS" pitchFamily="66" charset="0"/>
                <a:ea typeface="+mj-ea"/>
                <a:cs typeface="+mj-cs"/>
              </a:rPr>
              <a:t>Farketmeyi</a:t>
            </a:r>
            <a:r>
              <a:rPr kumimoji="0" lang="tr-TR" sz="3300" b="1" i="0" u="none" strike="noStrike" kern="1200" cap="none" spc="0" normalizeH="0" baseline="0" noProof="0" dirty="0" smtClean="0">
                <a:ln>
                  <a:noFill/>
                </a:ln>
                <a:solidFill>
                  <a:srgbClr val="FF0000"/>
                </a:solidFill>
                <a:effectLst/>
                <a:uLnTx/>
                <a:uFillTx/>
                <a:latin typeface="Comic Sans MS" pitchFamily="66" charset="0"/>
                <a:ea typeface="+mj-ea"/>
                <a:cs typeface="+mj-cs"/>
              </a:rPr>
              <a:t> Öğretmek</a:t>
            </a:r>
            <a:r>
              <a:rPr kumimoji="0" lang="tr-TR" sz="3300" b="1" i="0" u="none" strike="noStrike" kern="1200" cap="none" spc="0" normalizeH="0" baseline="0" noProof="0" dirty="0" smtClean="0">
                <a:ln>
                  <a:noFill/>
                </a:ln>
                <a:solidFill>
                  <a:schemeClr val="accent3">
                    <a:shade val="75000"/>
                  </a:schemeClr>
                </a:solidFill>
                <a:effectLst/>
                <a:uLnTx/>
                <a:uFillTx/>
                <a:latin typeface="+mj-lt"/>
                <a:ea typeface="+mj-ea"/>
                <a:cs typeface="+mj-cs"/>
              </a:rPr>
              <a:t/>
            </a:r>
            <a:br>
              <a:rPr kumimoji="0" lang="tr-TR" sz="3300" b="1" i="0" u="none" strike="noStrike" kern="1200" cap="none" spc="0" normalizeH="0" baseline="0" noProof="0" dirty="0" smtClean="0">
                <a:ln>
                  <a:noFill/>
                </a:ln>
                <a:solidFill>
                  <a:schemeClr val="accent3">
                    <a:shade val="75000"/>
                  </a:schemeClr>
                </a:solidFill>
                <a:effectLst/>
                <a:uLnTx/>
                <a:uFillTx/>
                <a:latin typeface="+mj-lt"/>
                <a:ea typeface="+mj-ea"/>
                <a:cs typeface="+mj-cs"/>
              </a:rPr>
            </a:br>
            <a:endParaRPr kumimoji="0" lang="tr-TR" sz="33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pic>
        <p:nvPicPr>
          <p:cNvPr id="6"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noGrp="1"/>
          </p:cNvSpPr>
          <p:nvPr>
            <p:ph type="title"/>
          </p:nvPr>
        </p:nvSpPr>
        <p:spPr>
          <a:xfrm>
            <a:off x="1835696" y="836712"/>
            <a:ext cx="6806208" cy="758952"/>
          </a:xfrm>
          <a:prstGeom prst="rect">
            <a:avLst/>
          </a:prstGeom>
        </p:spPr>
        <p:txBody>
          <a:bodyPr vert="horz"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100" b="1" i="0" u="none" strike="noStrike" kern="1200" cap="none" spc="0" normalizeH="0" baseline="0" noProof="0" dirty="0" smtClean="0">
                <a:ln>
                  <a:noFill/>
                </a:ln>
                <a:solidFill>
                  <a:srgbClr val="FF0000"/>
                </a:solidFill>
                <a:effectLst/>
                <a:uLnTx/>
                <a:uFillTx/>
                <a:latin typeface="Comic Sans MS" pitchFamily="66" charset="0"/>
                <a:ea typeface="+mj-ea"/>
                <a:cs typeface="+mj-cs"/>
              </a:rPr>
              <a:t>Çocuklarınıza Destek Kaynaklarını Keşfetmeyi Öğretmek</a:t>
            </a:r>
            <a:r>
              <a:rPr kumimoji="0" lang="tr-TR" sz="3300" b="1" i="0" u="none" strike="noStrike" kern="1200" cap="none" spc="0" normalizeH="0" baseline="0" noProof="0" dirty="0" smtClean="0">
                <a:ln>
                  <a:noFill/>
                </a:ln>
                <a:solidFill>
                  <a:schemeClr val="accent3">
                    <a:shade val="75000"/>
                  </a:schemeClr>
                </a:solidFill>
                <a:effectLst/>
                <a:uLnTx/>
                <a:uFillTx/>
                <a:latin typeface="+mj-lt"/>
                <a:ea typeface="+mj-ea"/>
                <a:cs typeface="+mj-cs"/>
              </a:rPr>
              <a:t/>
            </a:r>
            <a:br>
              <a:rPr kumimoji="0" lang="tr-TR" sz="3300" b="1" i="0" u="none" strike="noStrike" kern="1200" cap="none" spc="0" normalizeH="0" baseline="0" noProof="0" dirty="0" smtClean="0">
                <a:ln>
                  <a:noFill/>
                </a:ln>
                <a:solidFill>
                  <a:schemeClr val="accent3">
                    <a:shade val="75000"/>
                  </a:schemeClr>
                </a:solidFill>
                <a:effectLst/>
                <a:uLnTx/>
                <a:uFillTx/>
                <a:latin typeface="+mj-lt"/>
                <a:ea typeface="+mj-ea"/>
                <a:cs typeface="+mj-cs"/>
              </a:rPr>
            </a:br>
            <a:endParaRPr kumimoji="0" lang="tr-TR" sz="33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
        <p:nvSpPr>
          <p:cNvPr id="3" name="2 İçerik Yer Tutucusu"/>
          <p:cNvSpPr>
            <a:spLocks noGrp="1"/>
          </p:cNvSpPr>
          <p:nvPr>
            <p:ph sz="quarter" idx="1"/>
          </p:nvPr>
        </p:nvSpPr>
        <p:spPr>
          <a:xfrm>
            <a:off x="301752" y="1772816"/>
            <a:ext cx="7654624" cy="4608512"/>
          </a:xfrm>
        </p:spPr>
        <p:txBody>
          <a:bodyPr>
            <a:normAutofit/>
          </a:bodyPr>
          <a:lstStyle/>
          <a:p>
            <a:pPr algn="ctr">
              <a:buNone/>
            </a:pPr>
            <a:endParaRPr lang="tr-TR" b="1" dirty="0" smtClean="0">
              <a:latin typeface="Arial" pitchFamily="34" charset="0"/>
              <a:cs typeface="Arial" pitchFamily="34" charset="0"/>
            </a:endParaRPr>
          </a:p>
          <a:p>
            <a:pPr algn="just">
              <a:buNone/>
            </a:pPr>
            <a:r>
              <a:rPr lang="tr-TR" dirty="0" smtClean="0">
                <a:latin typeface="Comic Sans MS" pitchFamily="66" charset="0"/>
              </a:rPr>
              <a:t>		Çocuklarınıza;</a:t>
            </a:r>
          </a:p>
          <a:p>
            <a:pPr algn="just"/>
            <a:r>
              <a:rPr lang="tr-TR" dirty="0" smtClean="0">
                <a:latin typeface="Comic Sans MS" pitchFamily="66" charset="0"/>
              </a:rPr>
              <a:t>Ailelerinin, sevdiklerinin, olumlu kişilik özelliklerinin, güçlü yanlarının ve güzel anılarının onlara sağladığı desteği fark ettirmek, </a:t>
            </a:r>
          </a:p>
          <a:p>
            <a:pPr algn="just"/>
            <a:r>
              <a:rPr lang="tr-TR" dirty="0" smtClean="0">
                <a:latin typeface="Comic Sans MS" pitchFamily="66" charset="0"/>
              </a:rPr>
              <a:t>Bundan sonraki yaşamlarında karşılaşacakları zorlayıcı yaşantılarda bu ve buna benzer güçlü yanları ile destek kaynaklarını kullanabileceklerini ifade etmek önemlidir.</a:t>
            </a:r>
            <a:endParaRPr lang="tr-TR" b="1" dirty="0">
              <a:latin typeface="Comic Sans MS" pitchFamily="66" charset="0"/>
              <a:cs typeface="Arial" pitchFamily="34" charset="0"/>
            </a:endParaRPr>
          </a:p>
        </p:txBody>
      </p:sp>
      <p:pic>
        <p:nvPicPr>
          <p:cNvPr id="6"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noGrp="1"/>
          </p:cNvSpPr>
          <p:nvPr>
            <p:ph type="title"/>
          </p:nvPr>
        </p:nvSpPr>
        <p:spPr>
          <a:xfrm>
            <a:off x="1547664" y="764704"/>
            <a:ext cx="7344816" cy="758952"/>
          </a:xfrm>
          <a:prstGeom prst="rect">
            <a:avLst/>
          </a:prstGeom>
        </p:spPr>
        <p:txBody>
          <a:bodyPr vert="horz"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100" b="1" i="0" u="none" strike="noStrike" kern="1200" cap="none" spc="0" normalizeH="0" baseline="0" noProof="0" dirty="0" smtClean="0">
                <a:ln>
                  <a:noFill/>
                </a:ln>
                <a:solidFill>
                  <a:srgbClr val="FF0000"/>
                </a:solidFill>
                <a:effectLst/>
                <a:uLnTx/>
                <a:uFillTx/>
                <a:latin typeface="Comic Sans MS" pitchFamily="66" charset="0"/>
                <a:ea typeface="+mj-ea"/>
                <a:cs typeface="+mj-cs"/>
              </a:rPr>
              <a:t>Çocuklarınıza Stres Durumlarında Olumlu Başa Çıkma Yöntemlerini Öğretmek</a:t>
            </a:r>
            <a:r>
              <a:rPr kumimoji="0" lang="tr-TR" sz="3300" b="1" i="0" u="none" strike="noStrike" kern="1200" cap="none" spc="0" normalizeH="0" baseline="0" noProof="0" dirty="0" smtClean="0">
                <a:ln>
                  <a:noFill/>
                </a:ln>
                <a:solidFill>
                  <a:schemeClr val="accent3">
                    <a:shade val="75000"/>
                  </a:schemeClr>
                </a:solidFill>
                <a:effectLst/>
                <a:uLnTx/>
                <a:uFillTx/>
                <a:latin typeface="+mj-lt"/>
                <a:ea typeface="+mj-ea"/>
                <a:cs typeface="+mj-cs"/>
              </a:rPr>
              <a:t/>
            </a:r>
            <a:br>
              <a:rPr kumimoji="0" lang="tr-TR" sz="3300" b="1" i="0" u="none" strike="noStrike" kern="1200" cap="none" spc="0" normalizeH="0" baseline="0" noProof="0" dirty="0" smtClean="0">
                <a:ln>
                  <a:noFill/>
                </a:ln>
                <a:solidFill>
                  <a:schemeClr val="accent3">
                    <a:shade val="75000"/>
                  </a:schemeClr>
                </a:solidFill>
                <a:effectLst/>
                <a:uLnTx/>
                <a:uFillTx/>
                <a:latin typeface="+mj-lt"/>
                <a:ea typeface="+mj-ea"/>
                <a:cs typeface="+mj-cs"/>
              </a:rPr>
            </a:br>
            <a:endParaRPr kumimoji="0" lang="tr-TR" sz="33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
        <p:nvSpPr>
          <p:cNvPr id="3" name="2 İçerik Yer Tutucusu"/>
          <p:cNvSpPr>
            <a:spLocks noGrp="1"/>
          </p:cNvSpPr>
          <p:nvPr>
            <p:ph sz="quarter" idx="1"/>
          </p:nvPr>
        </p:nvSpPr>
        <p:spPr>
          <a:xfrm>
            <a:off x="457200" y="2060848"/>
            <a:ext cx="7239000" cy="4394888"/>
          </a:xfrm>
        </p:spPr>
        <p:txBody>
          <a:bodyPr>
            <a:normAutofit fontScale="92500" lnSpcReduction="20000"/>
          </a:bodyPr>
          <a:lstStyle/>
          <a:p>
            <a:pPr algn="ctr">
              <a:buNone/>
            </a:pPr>
            <a:r>
              <a:rPr lang="tr-TR" dirty="0" smtClean="0">
                <a:latin typeface="Comic Sans MS" pitchFamily="66" charset="0"/>
                <a:cs typeface="Arial" pitchFamily="34" charset="0"/>
              </a:rPr>
              <a:t>	Çocuklarınız yaşanılan bir olay sonrasında, kendilerini kötü hissettiklerinde, kaygılandıklarında, üzüldüklerinde kendilerini iyi hissetmek için neler yapabileceklerini onlarla konuşabilirsiniz.</a:t>
            </a:r>
          </a:p>
          <a:p>
            <a:pPr>
              <a:buNone/>
            </a:pPr>
            <a:r>
              <a:rPr lang="tr-TR" dirty="0" smtClean="0">
                <a:latin typeface="Comic Sans MS" pitchFamily="66" charset="0"/>
                <a:cs typeface="Arial" pitchFamily="34" charset="0"/>
              </a:rPr>
              <a:t>	Örneğin;</a:t>
            </a:r>
          </a:p>
          <a:p>
            <a:pPr>
              <a:buNone/>
            </a:pPr>
            <a:r>
              <a:rPr lang="tr-TR" dirty="0" smtClean="0">
                <a:latin typeface="Comic Sans MS" pitchFamily="66" charset="0"/>
                <a:cs typeface="Arial" pitchFamily="34" charset="0"/>
              </a:rPr>
              <a:t>		Spor yapmak, müzik dinlemek, sohbet etmek, kitap okumak, film izlemek gibi. </a:t>
            </a:r>
          </a:p>
          <a:p>
            <a:pPr>
              <a:buNone/>
            </a:pPr>
            <a:endParaRPr lang="tr-TR" dirty="0" smtClean="0">
              <a:latin typeface="Comic Sans MS" pitchFamily="66" charset="0"/>
              <a:cs typeface="Arial" pitchFamily="34" charset="0"/>
            </a:endParaRPr>
          </a:p>
          <a:p>
            <a:pPr algn="ctr">
              <a:buNone/>
            </a:pPr>
            <a:r>
              <a:rPr lang="tr-TR" dirty="0" smtClean="0">
                <a:latin typeface="Comic Sans MS" pitchFamily="66" charset="0"/>
                <a:cs typeface="Arial" pitchFamily="34" charset="0"/>
              </a:rPr>
              <a:t>Siz böyle durumlarda kendinizi iyi hissetmek için neler yaptığınızı da onlarla paylaşabilirsiniz.</a:t>
            </a:r>
            <a:endParaRPr lang="tr-TR" dirty="0">
              <a:latin typeface="Comic Sans MS" pitchFamily="66" charset="0"/>
              <a:cs typeface="Arial" pitchFamily="34" charset="0"/>
            </a:endParaRPr>
          </a:p>
        </p:txBody>
      </p:sp>
      <p:pic>
        <p:nvPicPr>
          <p:cNvPr id="6"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noGrp="1"/>
          </p:cNvSpPr>
          <p:nvPr>
            <p:ph type="title"/>
          </p:nvPr>
        </p:nvSpPr>
        <p:spPr>
          <a:xfrm>
            <a:off x="1763688" y="764704"/>
            <a:ext cx="6984776" cy="758952"/>
          </a:xfrm>
          <a:prstGeom prst="rect">
            <a:avLst/>
          </a:prstGeom>
        </p:spPr>
        <p:txBody>
          <a:bodyPr vert="horz"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100" b="1" i="0" u="none" strike="noStrike" kern="1200" cap="none" spc="0" normalizeH="0" baseline="0" noProof="0" dirty="0" smtClean="0">
                <a:ln>
                  <a:noFill/>
                </a:ln>
                <a:solidFill>
                  <a:srgbClr val="FF0000"/>
                </a:solidFill>
                <a:effectLst/>
                <a:uLnTx/>
                <a:uFillTx/>
                <a:latin typeface="Comic Sans MS" pitchFamily="66" charset="0"/>
                <a:ea typeface="+mj-ea"/>
                <a:cs typeface="+mj-cs"/>
              </a:rPr>
              <a:t>Çocuklarınıza Geleceğe Yönelik Olumlu Bakış</a:t>
            </a:r>
            <a:r>
              <a:rPr kumimoji="0" lang="tr-TR" sz="3100" b="1" i="0" u="none" strike="noStrike" kern="1200" cap="none" spc="0" normalizeH="0" noProof="0" dirty="0" smtClean="0">
                <a:ln>
                  <a:noFill/>
                </a:ln>
                <a:solidFill>
                  <a:srgbClr val="FF0000"/>
                </a:solidFill>
                <a:effectLst/>
                <a:uLnTx/>
                <a:uFillTx/>
                <a:latin typeface="Comic Sans MS" pitchFamily="66" charset="0"/>
                <a:ea typeface="+mj-ea"/>
                <a:cs typeface="+mj-cs"/>
              </a:rPr>
              <a:t> Açısı Geliştirebilmeyi </a:t>
            </a:r>
            <a:r>
              <a:rPr kumimoji="0" lang="tr-TR" sz="3100" b="1" i="0" u="none" strike="noStrike" kern="1200" cap="none" spc="0" normalizeH="0" baseline="0" noProof="0" dirty="0" smtClean="0">
                <a:ln>
                  <a:noFill/>
                </a:ln>
                <a:solidFill>
                  <a:srgbClr val="FF0000"/>
                </a:solidFill>
                <a:effectLst/>
                <a:uLnTx/>
                <a:uFillTx/>
                <a:latin typeface="Comic Sans MS" pitchFamily="66" charset="0"/>
                <a:ea typeface="+mj-ea"/>
                <a:cs typeface="+mj-cs"/>
              </a:rPr>
              <a:t>Öğretmek</a:t>
            </a:r>
            <a:r>
              <a:rPr kumimoji="0" lang="tr-TR" sz="3300" b="1" i="0" u="none" strike="noStrike" kern="1200" cap="none" spc="0" normalizeH="0" baseline="0" noProof="0" dirty="0" smtClean="0">
                <a:ln>
                  <a:noFill/>
                </a:ln>
                <a:solidFill>
                  <a:schemeClr val="accent3">
                    <a:shade val="75000"/>
                  </a:schemeClr>
                </a:solidFill>
                <a:effectLst/>
                <a:uLnTx/>
                <a:uFillTx/>
                <a:latin typeface="+mj-lt"/>
                <a:ea typeface="+mj-ea"/>
                <a:cs typeface="+mj-cs"/>
              </a:rPr>
              <a:t/>
            </a:r>
            <a:br>
              <a:rPr kumimoji="0" lang="tr-TR" sz="3300" b="1" i="0" u="none" strike="noStrike" kern="1200" cap="none" spc="0" normalizeH="0" baseline="0" noProof="0" dirty="0" smtClean="0">
                <a:ln>
                  <a:noFill/>
                </a:ln>
                <a:solidFill>
                  <a:schemeClr val="accent3">
                    <a:shade val="75000"/>
                  </a:schemeClr>
                </a:solidFill>
                <a:effectLst/>
                <a:uLnTx/>
                <a:uFillTx/>
                <a:latin typeface="+mj-lt"/>
                <a:ea typeface="+mj-ea"/>
                <a:cs typeface="+mj-cs"/>
              </a:rPr>
            </a:br>
            <a:endParaRPr kumimoji="0" lang="tr-TR" sz="33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
        <p:nvSpPr>
          <p:cNvPr id="3" name="2 İçerik Yer Tutucusu"/>
          <p:cNvSpPr>
            <a:spLocks noGrp="1"/>
          </p:cNvSpPr>
          <p:nvPr>
            <p:ph sz="quarter" idx="1"/>
          </p:nvPr>
        </p:nvSpPr>
        <p:spPr>
          <a:xfrm>
            <a:off x="323528" y="1556792"/>
            <a:ext cx="8503920" cy="4572000"/>
          </a:xfrm>
        </p:spPr>
        <p:txBody>
          <a:bodyPr/>
          <a:lstStyle/>
          <a:p>
            <a:pPr algn="ctr">
              <a:buNone/>
            </a:pPr>
            <a:endParaRPr lang="tr-TR" dirty="0" smtClean="0">
              <a:latin typeface="Comic Sans MS" pitchFamily="66" charset="0"/>
            </a:endParaRPr>
          </a:p>
          <a:p>
            <a:pPr algn="ctr">
              <a:buNone/>
            </a:pPr>
            <a:r>
              <a:rPr lang="tr-TR" dirty="0" smtClean="0">
                <a:latin typeface="Comic Sans MS" pitchFamily="66" charset="0"/>
              </a:rPr>
              <a:t>		Çocuklarınızın  ol</a:t>
            </a:r>
            <a:r>
              <a:rPr lang="tr-TR" dirty="0" smtClean="0">
                <a:latin typeface="Comic Sans MS" pitchFamily="66" charset="0"/>
                <a:cs typeface="Arial" pitchFamily="34" charset="0"/>
              </a:rPr>
              <a:t>umsuz yaşantıları olsa da  geleceğe yönelik hayallerinin, umutlarının hedeflerinin olması gerektiğini onlarla konuşmak, kimi zaman hatırlatmak, kimi zaman bu yönde motive etmek;  geleceğe umutla bakmalarını sağlayarak onları güçlendirecek ve sağlıklı kılacaktır.</a:t>
            </a:r>
          </a:p>
          <a:p>
            <a:pPr>
              <a:buNone/>
            </a:pPr>
            <a:endParaRPr lang="tr-TR" dirty="0" smtClean="0">
              <a:latin typeface="Comic Sans MS" pitchFamily="66" charset="0"/>
              <a:cs typeface="Arial" pitchFamily="34" charset="0"/>
            </a:endParaRPr>
          </a:p>
        </p:txBody>
      </p:sp>
      <p:pic>
        <p:nvPicPr>
          <p:cNvPr id="6"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39552" y="4365104"/>
            <a:ext cx="7920880" cy="1569660"/>
          </a:xfrm>
          <a:prstGeom prst="rect">
            <a:avLst/>
          </a:prstGeom>
          <a:noFill/>
        </p:spPr>
        <p:txBody>
          <a:bodyPr wrap="square" rtlCol="0">
            <a:spAutoFit/>
          </a:bodyPr>
          <a:lstStyle/>
          <a:p>
            <a:pPr algn="ctr"/>
            <a:r>
              <a:rPr lang="tr-TR" sz="2400" dirty="0" smtClean="0">
                <a:latin typeface="Comic Sans MS" pitchFamily="66" charset="0"/>
              </a:rPr>
              <a:t>UNUTMAYIN; çocuklar zor zamanlarda kendi duygularını nasıl yöneteceklerine dair ipuçlarını </a:t>
            </a:r>
            <a:r>
              <a:rPr lang="tr-TR" sz="2400" b="1" dirty="0" smtClean="0">
                <a:solidFill>
                  <a:schemeClr val="accent2">
                    <a:lumMod val="50000"/>
                  </a:schemeClr>
                </a:solidFill>
                <a:latin typeface="Comic Sans MS" pitchFamily="66" charset="0"/>
              </a:rPr>
              <a:t>yetişkinlerin davranışlarını ve duygularını gözlemleyerek</a:t>
            </a:r>
            <a:r>
              <a:rPr lang="tr-TR" sz="2400" dirty="0" smtClean="0">
                <a:latin typeface="Comic Sans MS" pitchFamily="66" charset="0"/>
              </a:rPr>
              <a:t> öğrenirler.</a:t>
            </a:r>
            <a:endParaRPr lang="tr-TR" sz="2400" dirty="0">
              <a:latin typeface="Comic Sans MS" pitchFamily="66" charset="0"/>
            </a:endParaRPr>
          </a:p>
        </p:txBody>
      </p:sp>
      <p:pic>
        <p:nvPicPr>
          <p:cNvPr id="7" name="6 Resim" descr="4444.jpg"/>
          <p:cNvPicPr>
            <a:picLocks noChangeAspect="1"/>
          </p:cNvPicPr>
          <p:nvPr/>
        </p:nvPicPr>
        <p:blipFill>
          <a:blip r:embed="rId2" cstate="print"/>
          <a:stretch>
            <a:fillRect/>
          </a:stretch>
        </p:blipFill>
        <p:spPr>
          <a:xfrm>
            <a:off x="1907704" y="692696"/>
            <a:ext cx="5256584" cy="3168352"/>
          </a:xfrm>
          <a:prstGeom prst="rect">
            <a:avLst/>
          </a:prstGeom>
        </p:spPr>
      </p:pic>
      <p:pic>
        <p:nvPicPr>
          <p:cNvPr id="4" name="8 Resim" descr="LOGO (1).png"/>
          <p:cNvPicPr/>
          <p:nvPr/>
        </p:nvPicPr>
        <p:blipFill>
          <a:blip r:embed="rId3"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Unvan 1"/>
          <p:cNvSpPr>
            <a:spLocks noGrp="1"/>
          </p:cNvSpPr>
          <p:nvPr>
            <p:ph type="title"/>
          </p:nvPr>
        </p:nvSpPr>
        <p:spPr>
          <a:xfrm>
            <a:off x="1763688" y="0"/>
            <a:ext cx="5932512" cy="1143000"/>
          </a:xfrm>
        </p:spPr>
        <p:txBody>
          <a:bodyPr>
            <a:normAutofit/>
          </a:bodyPr>
          <a:lstStyle/>
          <a:p>
            <a:pPr algn="ctr"/>
            <a:r>
              <a:rPr lang="tr-TR" sz="3600" b="1" dirty="0" smtClean="0">
                <a:solidFill>
                  <a:srgbClr val="FF0000"/>
                </a:solidFill>
                <a:latin typeface="Comic Sans MS" pitchFamily="66" charset="0"/>
              </a:rPr>
              <a:t>Küçük Bir Stres Testi </a:t>
            </a:r>
            <a:endParaRPr lang="tr-TR" sz="3600" b="1" dirty="0">
              <a:solidFill>
                <a:srgbClr val="FF0000"/>
              </a:solidFill>
              <a:latin typeface="Comic Sans MS" pitchFamily="66" charset="0"/>
            </a:endParaRPr>
          </a:p>
        </p:txBody>
      </p:sp>
      <p:sp>
        <p:nvSpPr>
          <p:cNvPr id="3" name="İçerik Yer Tutucusu 2"/>
          <p:cNvSpPr>
            <a:spLocks noGrp="1"/>
          </p:cNvSpPr>
          <p:nvPr>
            <p:ph sz="quarter" idx="1"/>
          </p:nvPr>
        </p:nvSpPr>
        <p:spPr>
          <a:xfrm>
            <a:off x="508001" y="1772816"/>
            <a:ext cx="7448375" cy="4508922"/>
          </a:xfrm>
        </p:spPr>
        <p:txBody>
          <a:bodyPr>
            <a:normAutofit fontScale="85000" lnSpcReduction="20000"/>
          </a:bodyPr>
          <a:lstStyle/>
          <a:p>
            <a:pPr marL="0" indent="0" algn="ctr">
              <a:buNone/>
            </a:pPr>
            <a:r>
              <a:rPr lang="tr-TR" sz="2800" u="sng" dirty="0" smtClean="0">
                <a:latin typeface="Comic Sans MS" pitchFamily="66" charset="0"/>
                <a:cs typeface="Calibri" panose="020F0502020204030204" pitchFamily="34" charset="0"/>
              </a:rPr>
              <a:t>Her “evet”  1 puan 3. Sorudaki her madde + 1 puan </a:t>
            </a:r>
          </a:p>
          <a:p>
            <a:pPr marL="0" indent="0">
              <a:buNone/>
            </a:pPr>
            <a:r>
              <a:rPr lang="tr-TR" sz="2800" b="1" dirty="0">
                <a:solidFill>
                  <a:srgbClr val="FF0000"/>
                </a:solidFill>
                <a:latin typeface="Comic Sans MS" pitchFamily="66" charset="0"/>
                <a:cs typeface="Calibri" panose="020F0502020204030204" pitchFamily="34" charset="0"/>
              </a:rPr>
              <a:t>2 ve daha az puan </a:t>
            </a:r>
            <a:r>
              <a:rPr lang="tr-TR" sz="2800" b="1" dirty="0" smtClean="0">
                <a:solidFill>
                  <a:srgbClr val="FF0000"/>
                </a:solidFill>
                <a:latin typeface="Comic Sans MS" pitchFamily="66" charset="0"/>
                <a:cs typeface="Calibri" panose="020F0502020204030204" pitchFamily="34" charset="0"/>
              </a:rPr>
              <a:t>- </a:t>
            </a:r>
            <a:r>
              <a:rPr lang="tr-TR" sz="2800" dirty="0" smtClean="0">
                <a:latin typeface="Comic Sans MS" pitchFamily="66" charset="0"/>
                <a:cs typeface="Calibri" panose="020F0502020204030204" pitchFamily="34" charset="0"/>
              </a:rPr>
              <a:t>Stresiniz </a:t>
            </a:r>
            <a:r>
              <a:rPr lang="tr-TR" sz="2800" dirty="0">
                <a:latin typeface="Comic Sans MS" pitchFamily="66" charset="0"/>
                <a:cs typeface="Calibri" panose="020F0502020204030204" pitchFamily="34" charset="0"/>
              </a:rPr>
              <a:t>normal sınırlar </a:t>
            </a:r>
            <a:r>
              <a:rPr lang="tr-TR" sz="2800" dirty="0" smtClean="0">
                <a:latin typeface="Comic Sans MS" pitchFamily="66" charset="0"/>
                <a:cs typeface="Calibri" panose="020F0502020204030204" pitchFamily="34" charset="0"/>
              </a:rPr>
              <a:t>içinde.</a:t>
            </a:r>
          </a:p>
          <a:p>
            <a:pPr marL="0" indent="0">
              <a:buNone/>
            </a:pPr>
            <a:r>
              <a:rPr lang="tr-TR" sz="2800" dirty="0" smtClean="0">
                <a:latin typeface="Comic Sans MS" pitchFamily="66" charset="0"/>
                <a:cs typeface="Calibri" panose="020F0502020204030204" pitchFamily="34" charset="0"/>
              </a:rPr>
              <a:t> </a:t>
            </a:r>
            <a:endParaRPr lang="tr-TR" sz="2800" dirty="0">
              <a:latin typeface="Comic Sans MS" pitchFamily="66" charset="0"/>
              <a:cs typeface="Calibri" panose="020F0502020204030204" pitchFamily="34" charset="0"/>
            </a:endParaRPr>
          </a:p>
          <a:p>
            <a:pPr marL="0" indent="0">
              <a:buNone/>
            </a:pPr>
            <a:r>
              <a:rPr lang="tr-TR" sz="2800" b="1" dirty="0" smtClean="0">
                <a:solidFill>
                  <a:srgbClr val="FF0000"/>
                </a:solidFill>
                <a:latin typeface="Comic Sans MS" pitchFamily="66" charset="0"/>
                <a:cs typeface="Calibri" panose="020F0502020204030204" pitchFamily="34" charset="0"/>
              </a:rPr>
              <a:t>3- 6 puan   	 - </a:t>
            </a:r>
            <a:r>
              <a:rPr lang="tr-TR" sz="2800" dirty="0" smtClean="0">
                <a:latin typeface="Comic Sans MS" pitchFamily="66" charset="0"/>
                <a:cs typeface="Calibri" panose="020F0502020204030204" pitchFamily="34" charset="0"/>
              </a:rPr>
              <a:t>Rahat edebileceğiniz stres      düzeyinden biraz daha fazla stresiniz var. </a:t>
            </a:r>
          </a:p>
          <a:p>
            <a:pPr marL="0" indent="0">
              <a:buNone/>
            </a:pPr>
            <a:endParaRPr lang="tr-TR" sz="2800" dirty="0" smtClean="0">
              <a:latin typeface="Comic Sans MS" pitchFamily="66" charset="0"/>
              <a:cs typeface="Calibri" panose="020F0502020204030204" pitchFamily="34" charset="0"/>
            </a:endParaRPr>
          </a:p>
          <a:p>
            <a:pPr marL="0" indent="0">
              <a:buNone/>
            </a:pPr>
            <a:r>
              <a:rPr lang="tr-TR" sz="2800" b="1" dirty="0" smtClean="0">
                <a:solidFill>
                  <a:srgbClr val="FF0000"/>
                </a:solidFill>
                <a:latin typeface="Comic Sans MS" pitchFamily="66" charset="0"/>
                <a:cs typeface="Calibri" panose="020F0502020204030204" pitchFamily="34" charset="0"/>
              </a:rPr>
              <a:t>7- 10 puan         - </a:t>
            </a:r>
            <a:r>
              <a:rPr lang="tr-TR" sz="2800" dirty="0" smtClean="0">
                <a:latin typeface="Comic Sans MS" pitchFamily="66" charset="0"/>
                <a:cs typeface="Calibri" panose="020F0502020204030204" pitchFamily="34" charset="0"/>
              </a:rPr>
              <a:t>Fazlaca stresiniz var, gevşemeniz gerekli .</a:t>
            </a:r>
          </a:p>
          <a:p>
            <a:pPr marL="0" indent="0">
              <a:buNone/>
            </a:pPr>
            <a:endParaRPr lang="tr-TR" sz="2800" dirty="0" smtClean="0">
              <a:latin typeface="Comic Sans MS" pitchFamily="66" charset="0"/>
              <a:cs typeface="Calibri" panose="020F0502020204030204" pitchFamily="34" charset="0"/>
            </a:endParaRPr>
          </a:p>
          <a:p>
            <a:pPr marL="0" indent="0">
              <a:buNone/>
            </a:pPr>
            <a:r>
              <a:rPr lang="tr-TR" sz="2800" b="1" dirty="0" smtClean="0">
                <a:solidFill>
                  <a:srgbClr val="FF0000"/>
                </a:solidFill>
                <a:latin typeface="Comic Sans MS" pitchFamily="66" charset="0"/>
                <a:cs typeface="Calibri" panose="020F0502020204030204" pitchFamily="34" charset="0"/>
              </a:rPr>
              <a:t>11- 14 puan        - </a:t>
            </a:r>
            <a:r>
              <a:rPr lang="tr-TR" sz="2800" dirty="0" smtClean="0">
                <a:latin typeface="Comic Sans MS" pitchFamily="66" charset="0"/>
                <a:cs typeface="Calibri" panose="020F0502020204030204" pitchFamily="34" charset="0"/>
              </a:rPr>
              <a:t>Stresiniz çok yüksek, baskıyı azaltmanız gerekli, stres ile ilgili hastalıklara çok açıksınız. </a:t>
            </a:r>
          </a:p>
          <a:p>
            <a:pPr marL="0" indent="0">
              <a:buNone/>
            </a:pPr>
            <a:endParaRPr lang="tr-TR" dirty="0">
              <a:latin typeface="Comic Sans MS" pitchFamily="66" charset="0"/>
            </a:endParaRPr>
          </a:p>
          <a:p>
            <a:pPr marL="0" indent="0">
              <a:buNone/>
            </a:pPr>
            <a:endParaRPr lang="tr-TR" dirty="0">
              <a:solidFill>
                <a:srgbClr val="FF0000"/>
              </a:solidFill>
            </a:endParaRPr>
          </a:p>
        </p:txBody>
      </p:sp>
      <p:pic>
        <p:nvPicPr>
          <p:cNvPr id="6" name="8 Resim" descr="LOGO (1).png"/>
          <p:cNvPicPr/>
          <p:nvPr/>
        </p:nvPicPr>
        <p:blipFill>
          <a:blip r:embed="rId2" cstate="print"/>
          <a:stretch>
            <a:fillRect/>
          </a:stretch>
        </p:blipFill>
        <p:spPr>
          <a:xfrm>
            <a:off x="251520" y="188640"/>
            <a:ext cx="1368152" cy="1282693"/>
          </a:xfrm>
          <a:prstGeom prst="rect">
            <a:avLst/>
          </a:prstGeom>
        </p:spPr>
      </p:pic>
    </p:spTree>
    <p:extLst>
      <p:ext uri="{BB962C8B-B14F-4D97-AF65-F5344CB8AC3E}">
        <p14:creationId xmlns:p14="http://schemas.microsoft.com/office/powerpoint/2010/main" xmlns="" val="36115783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23728" y="188640"/>
            <a:ext cx="5832648" cy="1296144"/>
          </a:xfrm>
        </p:spPr>
        <p:txBody>
          <a:bodyPr>
            <a:noAutofit/>
          </a:bodyPr>
          <a:lstStyle/>
          <a:p>
            <a:pPr algn="ctr"/>
            <a:r>
              <a:rPr lang="tr-TR" sz="3600" b="1" dirty="0" smtClean="0">
                <a:solidFill>
                  <a:srgbClr val="FF0000"/>
                </a:solidFill>
                <a:latin typeface="Comic Sans MS" pitchFamily="66" charset="0"/>
              </a:rPr>
              <a:t/>
            </a:r>
            <a:br>
              <a:rPr lang="tr-TR" sz="3600" b="1" dirty="0" smtClean="0">
                <a:solidFill>
                  <a:srgbClr val="FF0000"/>
                </a:solidFill>
                <a:latin typeface="Comic Sans MS" pitchFamily="66" charset="0"/>
              </a:rPr>
            </a:br>
            <a:r>
              <a:rPr lang="tr-TR" sz="3600" b="1" dirty="0" smtClean="0">
                <a:solidFill>
                  <a:srgbClr val="FF0000"/>
                </a:solidFill>
                <a:latin typeface="Comic Sans MS" pitchFamily="66" charset="0"/>
              </a:rPr>
              <a:t/>
            </a:r>
            <a:br>
              <a:rPr lang="tr-TR" sz="3600" b="1" dirty="0" smtClean="0">
                <a:solidFill>
                  <a:srgbClr val="FF0000"/>
                </a:solidFill>
                <a:latin typeface="Comic Sans MS" pitchFamily="66" charset="0"/>
              </a:rPr>
            </a:br>
            <a:r>
              <a:rPr lang="tr-TR" sz="3600" b="1" dirty="0" smtClean="0">
                <a:solidFill>
                  <a:srgbClr val="FF0000"/>
                </a:solidFill>
                <a:latin typeface="Comic Sans MS" pitchFamily="66" charset="0"/>
              </a:rPr>
              <a:t/>
            </a:r>
            <a:br>
              <a:rPr lang="tr-TR" sz="3600" b="1" dirty="0" smtClean="0">
                <a:solidFill>
                  <a:srgbClr val="FF0000"/>
                </a:solidFill>
                <a:latin typeface="Comic Sans MS" pitchFamily="66" charset="0"/>
              </a:rPr>
            </a:br>
            <a:r>
              <a:rPr lang="tr-TR" sz="3600" b="1" dirty="0" smtClean="0">
                <a:solidFill>
                  <a:srgbClr val="FF0000"/>
                </a:solidFill>
                <a:latin typeface="Comic Sans MS" pitchFamily="66" charset="0"/>
              </a:rPr>
              <a:t>   </a:t>
            </a:r>
            <a:r>
              <a:rPr lang="tr-TR" sz="2800" b="1" dirty="0" smtClean="0">
                <a:solidFill>
                  <a:srgbClr val="FF0000"/>
                </a:solidFill>
                <a:latin typeface="Comic Sans MS" pitchFamily="66" charset="0"/>
              </a:rPr>
              <a:t>Kendi Kendine Uygulanabilecek Teknikler</a:t>
            </a:r>
            <a:endParaRPr lang="tr-TR" sz="2800" b="1" dirty="0">
              <a:solidFill>
                <a:srgbClr val="FF0000"/>
              </a:solidFill>
              <a:latin typeface="Comic Sans MS" pitchFamily="66" charset="0"/>
            </a:endParaRPr>
          </a:p>
        </p:txBody>
      </p:sp>
      <p:sp>
        <p:nvSpPr>
          <p:cNvPr id="3" name="2 İçerik Yer Tutucusu"/>
          <p:cNvSpPr>
            <a:spLocks noGrp="1"/>
          </p:cNvSpPr>
          <p:nvPr>
            <p:ph sz="quarter" idx="1"/>
          </p:nvPr>
        </p:nvSpPr>
        <p:spPr>
          <a:xfrm>
            <a:off x="457200" y="2060848"/>
            <a:ext cx="7239000" cy="4394888"/>
          </a:xfrm>
        </p:spPr>
        <p:txBody>
          <a:bodyPr>
            <a:normAutofit/>
          </a:bodyPr>
          <a:lstStyle/>
          <a:p>
            <a:r>
              <a:rPr lang="tr-TR" b="1" u="sng" dirty="0" smtClean="0">
                <a:solidFill>
                  <a:schemeClr val="tx1">
                    <a:lumMod val="95000"/>
                    <a:lumOff val="5000"/>
                  </a:schemeClr>
                </a:solidFill>
                <a:latin typeface="Comic Sans MS" pitchFamily="66" charset="0"/>
                <a:hlinkClick r:id="rId2"/>
              </a:rPr>
              <a:t>http://cankayaram.meb.k12.tr/  de</a:t>
            </a:r>
          </a:p>
          <a:p>
            <a:pPr>
              <a:buNone/>
            </a:pPr>
            <a:r>
              <a:rPr lang="tr-TR" b="1" u="sng" dirty="0" smtClean="0">
                <a:latin typeface="Comic Sans MS" pitchFamily="66" charset="0"/>
              </a:rPr>
              <a:t>  haberler  bölümünden</a:t>
            </a:r>
            <a:endParaRPr lang="tr-TR" b="1" dirty="0" smtClean="0">
              <a:latin typeface="Comic Sans MS" pitchFamily="66" charset="0"/>
            </a:endParaRPr>
          </a:p>
          <a:p>
            <a:endParaRPr lang="tr-TR" b="1" u="sng" dirty="0" smtClean="0">
              <a:latin typeface="Comic Sans MS" pitchFamily="66" charset="0"/>
              <a:hlinkClick r:id="rId2"/>
            </a:endParaRPr>
          </a:p>
          <a:p>
            <a:r>
              <a:rPr lang="tr-TR" b="1" u="sng" dirty="0" smtClean="0">
                <a:solidFill>
                  <a:srgbClr val="FF0000"/>
                </a:solidFill>
                <a:latin typeface="Comic Sans MS" pitchFamily="66" charset="0"/>
                <a:hlinkClick r:id="rId2"/>
              </a:rPr>
              <a:t>Salgın Döneminde ve Sonrasında Psikolojik Sağlamlığı Arttırmaya Yönelik Rahatlama Teknikleri</a:t>
            </a:r>
            <a:endParaRPr lang="tr-TR" b="1" u="sng" dirty="0" smtClean="0">
              <a:solidFill>
                <a:srgbClr val="FF0000"/>
              </a:solidFill>
              <a:latin typeface="Comic Sans MS" pitchFamily="66" charset="0"/>
            </a:endParaRPr>
          </a:p>
          <a:p>
            <a:pPr>
              <a:buNone/>
            </a:pPr>
            <a:endParaRPr lang="tr-TR" b="1" u="sng" dirty="0" smtClean="0">
              <a:latin typeface="Comic Sans MS" pitchFamily="66" charset="0"/>
            </a:endParaRPr>
          </a:p>
          <a:p>
            <a:pPr>
              <a:buNone/>
            </a:pPr>
            <a:r>
              <a:rPr lang="tr-TR" b="1" u="sng" dirty="0" smtClean="0">
                <a:latin typeface="Comic Sans MS" pitchFamily="66" charset="0"/>
              </a:rPr>
              <a:t>sunularından yararlanabilirsiniz.</a:t>
            </a:r>
          </a:p>
          <a:p>
            <a:endParaRPr lang="tr-TR" b="1" u="sng" dirty="0" smtClean="0"/>
          </a:p>
        </p:txBody>
      </p:sp>
      <p:pic>
        <p:nvPicPr>
          <p:cNvPr id="4" name="8 Resim" descr="LOGO (1).png"/>
          <p:cNvPicPr/>
          <p:nvPr/>
        </p:nvPicPr>
        <p:blipFill>
          <a:blip r:embed="rId3" cstate="print"/>
          <a:stretch>
            <a:fillRect/>
          </a:stretch>
        </p:blipFill>
        <p:spPr>
          <a:xfrm>
            <a:off x="251520" y="188640"/>
            <a:ext cx="1800200" cy="1512168"/>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476672"/>
            <a:ext cx="7239000" cy="432048"/>
          </a:xfrm>
        </p:spPr>
        <p:txBody>
          <a:bodyPr>
            <a:normAutofit fontScale="90000"/>
          </a:bodyPr>
          <a:lstStyle/>
          <a:p>
            <a:r>
              <a:rPr lang="tr-TR" b="1" dirty="0" smtClean="0">
                <a:solidFill>
                  <a:srgbClr val="FF0000"/>
                </a:solidFill>
                <a:latin typeface="Comic Sans MS" pitchFamily="66" charset="0"/>
              </a:rPr>
              <a:t>KAYNAKÇA</a:t>
            </a:r>
            <a:endParaRPr lang="tr-TR" b="1" dirty="0">
              <a:solidFill>
                <a:srgbClr val="FF0000"/>
              </a:solidFill>
              <a:latin typeface="Comic Sans MS" pitchFamily="66" charset="0"/>
            </a:endParaRPr>
          </a:p>
        </p:txBody>
      </p:sp>
      <p:sp>
        <p:nvSpPr>
          <p:cNvPr id="3" name="2 İçerik Yer Tutucusu"/>
          <p:cNvSpPr>
            <a:spLocks noGrp="1"/>
          </p:cNvSpPr>
          <p:nvPr>
            <p:ph sz="quarter" idx="1"/>
          </p:nvPr>
        </p:nvSpPr>
        <p:spPr>
          <a:xfrm>
            <a:off x="251520" y="1556792"/>
            <a:ext cx="8640960" cy="4680520"/>
          </a:xfrm>
          <a:solidFill>
            <a:schemeClr val="bg1"/>
          </a:solidFill>
          <a:ln>
            <a:solidFill>
              <a:schemeClr val="accent1"/>
            </a:solidFill>
          </a:ln>
        </p:spPr>
        <p:txBody>
          <a:bodyPr>
            <a:normAutofit fontScale="25000" lnSpcReduction="20000"/>
          </a:bodyPr>
          <a:lstStyle/>
          <a:p>
            <a:pPr>
              <a:buClr>
                <a:srgbClr val="FF0000"/>
              </a:buClr>
              <a:buNone/>
            </a:pPr>
            <a:endParaRPr lang="tr-TR" sz="6000" dirty="0" smtClean="0">
              <a:latin typeface="Comic Sans MS" pitchFamily="66" charset="0"/>
              <a:ea typeface="Cambria" panose="02040503050406030204" pitchFamily="18" charset="0"/>
              <a:cs typeface="Calibri" panose="020F0502020204030204" pitchFamily="34" charset="0"/>
            </a:endParaRPr>
          </a:p>
          <a:p>
            <a:pPr>
              <a:buClr>
                <a:srgbClr val="FF0000"/>
              </a:buClr>
            </a:pPr>
            <a:r>
              <a:rPr lang="tr-TR" sz="4000" dirty="0" smtClean="0">
                <a:latin typeface="Comic Sans MS" pitchFamily="66" charset="0"/>
                <a:ea typeface="Cambria" panose="02040503050406030204" pitchFamily="18" charset="0"/>
                <a:cs typeface="Calibri" panose="020F0502020204030204" pitchFamily="34" charset="0"/>
              </a:rPr>
              <a:t>AFAD  Sivil Savunma Uzmanları Hizmet İçi Eğitimi </a:t>
            </a:r>
            <a:r>
              <a:rPr lang="tr-TR" sz="4000" dirty="0" smtClean="0">
                <a:latin typeface="Comic Sans MS" pitchFamily="66" charset="0"/>
                <a:ea typeface="Cambria" panose="02040503050406030204" pitchFamily="18" charset="0"/>
                <a:cs typeface="Calibri" panose="020F0502020204030204" pitchFamily="34" charset="0"/>
                <a:hlinkClick r:id="rId2"/>
              </a:rPr>
              <a:t>https://cdn2.beun.edu.tr/imid/egitim/stresle-basa-cikma.pdf </a:t>
            </a:r>
            <a:r>
              <a:rPr lang="tr-TR" sz="4000" dirty="0" smtClean="0">
                <a:latin typeface="Comic Sans MS" pitchFamily="66" charset="0"/>
                <a:ea typeface="Cambria" panose="02040503050406030204" pitchFamily="18" charset="0"/>
                <a:cs typeface="Calibri" panose="020F0502020204030204" pitchFamily="34" charset="0"/>
              </a:rPr>
              <a:t>Erişim Tarihi: 24.11.2020</a:t>
            </a:r>
          </a:p>
          <a:p>
            <a:pPr>
              <a:buClr>
                <a:srgbClr val="FF0000"/>
              </a:buClr>
            </a:pPr>
            <a:endParaRPr lang="tr-TR" sz="4000" dirty="0" smtClean="0">
              <a:latin typeface="Comic Sans MS" pitchFamily="66" charset="0"/>
              <a:ea typeface="Cambria" panose="02040503050406030204" pitchFamily="18" charset="0"/>
              <a:cs typeface="Calibri" panose="020F0502020204030204" pitchFamily="34" charset="0"/>
            </a:endParaRPr>
          </a:p>
          <a:p>
            <a:pPr>
              <a:buClr>
                <a:srgbClr val="FF0000"/>
              </a:buClr>
            </a:pPr>
            <a:r>
              <a:rPr lang="tr-TR" sz="4000" dirty="0" smtClean="0">
                <a:latin typeface="Comic Sans MS" pitchFamily="66" charset="0"/>
                <a:ea typeface="Cambria" panose="02040503050406030204" pitchFamily="18" charset="0"/>
                <a:cs typeface="Calibri" panose="020F0502020204030204" pitchFamily="34" charset="0"/>
              </a:rPr>
              <a:t>Ankara Üniversitesi, </a:t>
            </a:r>
            <a:r>
              <a:rPr lang="tr-TR" sz="4000" dirty="0" smtClean="0">
                <a:latin typeface="Comic Sans MS" pitchFamily="66" charset="0"/>
                <a:hlinkClick r:id="rId3"/>
              </a:rPr>
              <a:t>https://www.ankara.edu.tr/covid-19/covid-19-sik-gorulen-stres-tepkileri-nelerdir/-</a:t>
            </a:r>
            <a:r>
              <a:rPr lang="tr-TR" sz="4000" dirty="0" smtClean="0">
                <a:latin typeface="Comic Sans MS" pitchFamily="66" charset="0"/>
              </a:rPr>
              <a:t> Erişim Tarihi:09.11.2020</a:t>
            </a:r>
          </a:p>
          <a:p>
            <a:pPr>
              <a:buClr>
                <a:srgbClr val="FF0000"/>
              </a:buClr>
            </a:pPr>
            <a:endParaRPr lang="tr-TR" sz="4000" dirty="0" smtClean="0">
              <a:latin typeface="Comic Sans MS" pitchFamily="66" charset="0"/>
              <a:ea typeface="Cambria" panose="02040503050406030204" pitchFamily="18" charset="0"/>
              <a:cs typeface="Calibri" panose="020F0502020204030204" pitchFamily="34" charset="0"/>
            </a:endParaRPr>
          </a:p>
          <a:p>
            <a:r>
              <a:rPr lang="tr-TR" sz="4000" dirty="0" smtClean="0">
                <a:latin typeface="Comic Sans MS" pitchFamily="66" charset="0"/>
                <a:ea typeface="Cambria" panose="02040503050406030204" pitchFamily="18" charset="0"/>
                <a:cs typeface="Calibri" panose="020F0502020204030204" pitchFamily="34" charset="0"/>
              </a:rPr>
              <a:t>ARSLAN Irmak, </a:t>
            </a:r>
            <a:r>
              <a:rPr lang="tr-TR" sz="4000" dirty="0" smtClean="0">
                <a:latin typeface="Comic Sans MS" pitchFamily="66" charset="0"/>
              </a:rPr>
              <a:t>Bilinçli </a:t>
            </a:r>
            <a:r>
              <a:rPr lang="tr-TR" sz="4000" dirty="0" err="1" smtClean="0">
                <a:latin typeface="Comic Sans MS" pitchFamily="66" charset="0"/>
              </a:rPr>
              <a:t>farkındalık</a:t>
            </a:r>
            <a:r>
              <a:rPr lang="tr-TR" sz="4000" dirty="0" smtClean="0">
                <a:latin typeface="Comic Sans MS" pitchFamily="66" charset="0"/>
              </a:rPr>
              <a:t>, Depresyon ve Algılanan Stres Arasındaki İlişki,Birey ve Toplum Dergisi Cilt 8, Sayı 16 (Güz 2018)</a:t>
            </a:r>
          </a:p>
          <a:p>
            <a:endParaRPr lang="tr-TR" sz="4000" dirty="0" smtClean="0">
              <a:latin typeface="Comic Sans MS" pitchFamily="66" charset="0"/>
            </a:endParaRPr>
          </a:p>
          <a:p>
            <a:r>
              <a:rPr lang="tr-TR" sz="4000" dirty="0" smtClean="0">
                <a:latin typeface="Comic Sans MS" pitchFamily="66" charset="0"/>
                <a:ea typeface="Cambria" panose="02040503050406030204" pitchFamily="18" charset="0"/>
                <a:cs typeface="Calibri" panose="020F0502020204030204" pitchFamily="34" charset="0"/>
              </a:rPr>
              <a:t>Başkent Üniversitesi Stres Yönetimi Uygulama ve Araştırma Merkezi, </a:t>
            </a:r>
            <a:r>
              <a:rPr lang="tr-TR" sz="4000" dirty="0" smtClean="0">
                <a:latin typeface="Comic Sans MS" pitchFamily="66" charset="0"/>
              </a:rPr>
              <a:t>Psikolojik Sağlık Açısından COVID-19 Rehberi,  </a:t>
            </a:r>
            <a:r>
              <a:rPr lang="tr-TR" sz="4000" dirty="0" smtClean="0">
                <a:latin typeface="Comic Sans MS" pitchFamily="66" charset="0"/>
                <a:ea typeface="Cambria" panose="02040503050406030204" pitchFamily="18" charset="0"/>
                <a:cs typeface="Calibri" panose="020F0502020204030204" pitchFamily="34" charset="0"/>
              </a:rPr>
              <a:t>https://www.suyambaskent.com/?page_id=784</a:t>
            </a:r>
          </a:p>
          <a:p>
            <a:endParaRPr lang="tr-TR" sz="4000" dirty="0" smtClean="0">
              <a:latin typeface="Comic Sans MS" pitchFamily="66" charset="0"/>
              <a:ea typeface="Cambria" panose="02040503050406030204" pitchFamily="18" charset="0"/>
              <a:cs typeface="Calibri" panose="020F0502020204030204" pitchFamily="34" charset="0"/>
            </a:endParaRPr>
          </a:p>
          <a:p>
            <a:pPr>
              <a:buClr>
                <a:srgbClr val="FF0000"/>
              </a:buClr>
            </a:pPr>
            <a:r>
              <a:rPr lang="tr-TR" altLang="tr-TR" sz="4000" dirty="0" smtClean="0">
                <a:latin typeface="Comic Sans MS" pitchFamily="66" charset="0"/>
                <a:ea typeface="Cambria" panose="02040503050406030204" pitchFamily="18" charset="0"/>
                <a:cs typeface="Calibri" panose="020F0502020204030204" pitchFamily="34" charset="0"/>
              </a:rPr>
              <a:t>BOZKURT Ömer,  Yakın Doğu Üniversitesi Beden Eğitimi ve Spor Yüksekokulu</a:t>
            </a:r>
            <a:r>
              <a:rPr lang="tr-TR" sz="4000" u="sng" dirty="0" smtClean="0">
                <a:latin typeface="Comic Sans MS" pitchFamily="66" charset="0"/>
                <a:ea typeface="Cambria" panose="02040503050406030204" pitchFamily="18" charset="0"/>
                <a:hlinkClick r:id="rId4"/>
              </a:rPr>
              <a:t/>
            </a:r>
            <a:br>
              <a:rPr lang="tr-TR" sz="4000" u="sng" dirty="0" smtClean="0">
                <a:latin typeface="Comic Sans MS" pitchFamily="66" charset="0"/>
                <a:ea typeface="Cambria" panose="02040503050406030204" pitchFamily="18" charset="0"/>
                <a:hlinkClick r:id="rId4"/>
              </a:rPr>
            </a:br>
            <a:r>
              <a:rPr lang="tr-TR" sz="4000" u="sng" dirty="0" smtClean="0">
                <a:latin typeface="Comic Sans MS" pitchFamily="66" charset="0"/>
                <a:ea typeface="Cambria" panose="02040503050406030204" pitchFamily="18" charset="0"/>
                <a:hlinkClick r:id="rId4"/>
              </a:rPr>
              <a:t>stres yönetimi - Yakın Doğu Üniversitesi docs.neu.edu.tr › </a:t>
            </a:r>
            <a:r>
              <a:rPr lang="tr-TR" sz="4000" u="sng" dirty="0" err="1" smtClean="0">
                <a:latin typeface="Comic Sans MS" pitchFamily="66" charset="0"/>
                <a:ea typeface="Cambria" panose="02040503050406030204" pitchFamily="18" charset="0"/>
                <a:hlinkClick r:id="rId4"/>
              </a:rPr>
              <a:t>staff</a:t>
            </a:r>
            <a:r>
              <a:rPr lang="tr-TR" sz="4000" u="sng" dirty="0" smtClean="0">
                <a:latin typeface="Comic Sans MS" pitchFamily="66" charset="0"/>
                <a:ea typeface="Cambria" panose="02040503050406030204" pitchFamily="18" charset="0"/>
                <a:hlinkClick r:id="rId4"/>
              </a:rPr>
              <a:t> › STY 101 Stres Yönetimi_8 </a:t>
            </a:r>
            <a:r>
              <a:rPr lang="tr-TR" sz="4000" u="sng" dirty="0" smtClean="0">
                <a:latin typeface="Comic Sans MS" pitchFamily="66" charset="0"/>
                <a:ea typeface="Cambria" panose="02040503050406030204" pitchFamily="18" charset="0"/>
              </a:rPr>
              <a:t>Erişim Tarihi: 23.11.2020</a:t>
            </a:r>
            <a:endParaRPr lang="tr-TR" sz="4000" u="sng" dirty="0" smtClean="0">
              <a:latin typeface="Comic Sans MS" pitchFamily="66" charset="0"/>
              <a:ea typeface="Cambria" panose="02040503050406030204" pitchFamily="18" charset="0"/>
              <a:hlinkClick r:id="rId4"/>
            </a:endParaRPr>
          </a:p>
          <a:p>
            <a:pPr>
              <a:buClr>
                <a:srgbClr val="FF0000"/>
              </a:buClr>
            </a:pPr>
            <a:endParaRPr lang="tr-TR" sz="4000" u="sng" dirty="0" smtClean="0">
              <a:latin typeface="Comic Sans MS" pitchFamily="66" charset="0"/>
              <a:ea typeface="Cambria" panose="02040503050406030204" pitchFamily="18" charset="0"/>
              <a:hlinkClick r:id="rId4"/>
            </a:endParaRPr>
          </a:p>
          <a:p>
            <a:pPr>
              <a:buClr>
                <a:srgbClr val="FF0000"/>
              </a:buClr>
            </a:pPr>
            <a:r>
              <a:rPr lang="tr-TR" sz="4000" dirty="0">
                <a:latin typeface="Comic Sans MS" pitchFamily="66" charset="0"/>
                <a:ea typeface="Cambria" panose="02040503050406030204" pitchFamily="18" charset="0"/>
              </a:rPr>
              <a:t>Dcey, J. S., </a:t>
            </a:r>
            <a:r>
              <a:rPr lang="tr-TR" sz="4000" dirty="0" err="1">
                <a:latin typeface="Comic Sans MS" pitchFamily="66" charset="0"/>
                <a:ea typeface="Cambria" panose="02040503050406030204" pitchFamily="18" charset="0"/>
              </a:rPr>
              <a:t>Mack</a:t>
            </a:r>
            <a:r>
              <a:rPr lang="tr-TR" sz="4000" dirty="0">
                <a:latin typeface="Comic Sans MS" pitchFamily="66" charset="0"/>
                <a:ea typeface="Cambria" panose="02040503050406030204" pitchFamily="18" charset="0"/>
              </a:rPr>
              <a:t>, M. D., (2017). </a:t>
            </a:r>
            <a:r>
              <a:rPr lang="tr-TR" sz="4000" i="1" dirty="0">
                <a:latin typeface="Comic Sans MS" pitchFamily="66" charset="0"/>
                <a:ea typeface="Cambria" panose="02040503050406030204" pitchFamily="18" charset="0"/>
              </a:rPr>
              <a:t>Çocuklarda Aşırı Kaygı ve Kaygı Azaltma Yöntemleri. </a:t>
            </a:r>
            <a:r>
              <a:rPr lang="tr-TR" sz="4000" dirty="0">
                <a:latin typeface="Comic Sans MS" pitchFamily="66" charset="0"/>
                <a:ea typeface="Cambria" panose="02040503050406030204" pitchFamily="18" charset="0"/>
              </a:rPr>
              <a:t>İstanbul: Türkiye İş Bankası Kültür Yayınları.</a:t>
            </a:r>
            <a:endParaRPr lang="tr-TR" sz="4000" dirty="0">
              <a:latin typeface="Comic Sans MS" pitchFamily="66" charset="0"/>
              <a:ea typeface="Cambria" panose="02040503050406030204" pitchFamily="18" charset="0"/>
              <a:hlinkClick r:id="rId4"/>
            </a:endParaRPr>
          </a:p>
          <a:p>
            <a:pPr>
              <a:buClr>
                <a:srgbClr val="FF0000"/>
              </a:buClr>
            </a:pPr>
            <a:endParaRPr lang="tr-TR" sz="4000" u="sng" dirty="0" smtClean="0">
              <a:latin typeface="Comic Sans MS" pitchFamily="66" charset="0"/>
              <a:ea typeface="Cambria" panose="02040503050406030204" pitchFamily="18" charset="0"/>
              <a:hlinkClick r:id="rId4"/>
            </a:endParaRPr>
          </a:p>
          <a:p>
            <a:pPr>
              <a:buClr>
                <a:srgbClr val="FF0000"/>
              </a:buClr>
            </a:pPr>
            <a:r>
              <a:rPr lang="tr-TR" sz="4000" dirty="0" smtClean="0">
                <a:latin typeface="Comic Sans MS" pitchFamily="66" charset="0"/>
                <a:ea typeface="Cambria" panose="02040503050406030204" pitchFamily="18" charset="0"/>
                <a:cs typeface="Calibri" panose="020F0502020204030204" pitchFamily="34" charset="0"/>
              </a:rPr>
              <a:t>ESKİN  Mehmet, HARLAK Hacer, DEMİRKIRAN Fatma, DEREBOY Çiğdem, Algılanan Stres Ölçeğinin Türkçeye Uyarlanması;Güvenirlik ve Geçerlik Analizi, New/Yeni </a:t>
            </a:r>
            <a:r>
              <a:rPr lang="tr-TR" sz="4000" dirty="0" err="1" smtClean="0">
                <a:latin typeface="Comic Sans MS" pitchFamily="66" charset="0"/>
                <a:ea typeface="Cambria" panose="02040503050406030204" pitchFamily="18" charset="0"/>
                <a:cs typeface="Calibri" panose="020F0502020204030204" pitchFamily="34" charset="0"/>
              </a:rPr>
              <a:t>Symposium</a:t>
            </a:r>
            <a:r>
              <a:rPr lang="tr-TR" sz="4000" dirty="0" smtClean="0">
                <a:latin typeface="Comic Sans MS" pitchFamily="66" charset="0"/>
                <a:ea typeface="Cambria" panose="02040503050406030204" pitchFamily="18" charset="0"/>
                <a:cs typeface="Calibri" panose="020F0502020204030204" pitchFamily="34" charset="0"/>
              </a:rPr>
              <a:t> </a:t>
            </a:r>
            <a:r>
              <a:rPr lang="tr-TR" sz="4000" dirty="0" err="1" smtClean="0">
                <a:latin typeface="Comic Sans MS" pitchFamily="66" charset="0"/>
                <a:ea typeface="Cambria" panose="02040503050406030204" pitchFamily="18" charset="0"/>
                <a:cs typeface="Calibri" panose="020F0502020204030204" pitchFamily="34" charset="0"/>
              </a:rPr>
              <a:t>Journal</a:t>
            </a:r>
            <a:r>
              <a:rPr lang="tr-TR" sz="4000" dirty="0" smtClean="0">
                <a:latin typeface="Comic Sans MS" pitchFamily="66" charset="0"/>
                <a:ea typeface="Cambria" panose="02040503050406030204" pitchFamily="18" charset="0"/>
                <a:cs typeface="Calibri" panose="020F0502020204030204" pitchFamily="34" charset="0"/>
              </a:rPr>
              <a:t> Cilt 51, Sayı 3 (2013)</a:t>
            </a:r>
          </a:p>
          <a:p>
            <a:pPr>
              <a:buClr>
                <a:srgbClr val="FF0000"/>
              </a:buClr>
            </a:pPr>
            <a:endParaRPr lang="tr-TR" sz="4000" u="sng" dirty="0" smtClean="0">
              <a:latin typeface="Comic Sans MS" pitchFamily="66" charset="0"/>
              <a:ea typeface="Cambria" panose="02040503050406030204" pitchFamily="18" charset="0"/>
              <a:hlinkClick r:id="rId4"/>
            </a:endParaRPr>
          </a:p>
          <a:p>
            <a:pPr>
              <a:buClr>
                <a:srgbClr val="FF0000"/>
              </a:buClr>
            </a:pPr>
            <a:r>
              <a:rPr lang="tr-TR" sz="4000" dirty="0" smtClean="0">
                <a:latin typeface="Comic Sans MS" pitchFamily="66" charset="0"/>
                <a:ea typeface="Cambria" panose="02040503050406030204" pitchFamily="18" charset="0"/>
                <a:cs typeface="Calibri" panose="020F0502020204030204" pitchFamily="34" charset="0"/>
              </a:rPr>
              <a:t>GÜÇLÜ Nezahet, G.Ü.Gazi Eğitim Fakültesi, Eğitim Bilimleri Bölümü Öğretim Üyesi. G.Ü. Gazi Eğitim Fakültesi Dergisi Cilt 21, Sayı 1 (2001) 91-109</a:t>
            </a:r>
          </a:p>
          <a:p>
            <a:pPr>
              <a:buClr>
                <a:srgbClr val="FF0000"/>
              </a:buClr>
            </a:pPr>
            <a:endParaRPr lang="tr-TR" sz="4000" dirty="0" smtClean="0">
              <a:latin typeface="Comic Sans MS" pitchFamily="66" charset="0"/>
              <a:ea typeface="Cambria" panose="02040503050406030204" pitchFamily="18" charset="0"/>
              <a:cs typeface="Calibri" panose="020F0502020204030204" pitchFamily="34" charset="0"/>
            </a:endParaRPr>
          </a:p>
          <a:p>
            <a:pPr>
              <a:buClr>
                <a:srgbClr val="FF0000"/>
              </a:buClr>
            </a:pPr>
            <a:r>
              <a:rPr lang="tr-TR" sz="4000" dirty="0" smtClean="0">
                <a:latin typeface="Comic Sans MS" pitchFamily="66" charset="0"/>
                <a:ea typeface="Cambria" panose="02040503050406030204" pitchFamily="18" charset="0"/>
                <a:cs typeface="Calibri" panose="020F0502020204030204" pitchFamily="34" charset="0"/>
              </a:rPr>
              <a:t>MEB Özel Eğitim ve Rehberlik Hizmetleri Genel Müdürlüğü,</a:t>
            </a:r>
            <a:r>
              <a:rPr lang="tr-TR" sz="4000" dirty="0" err="1" smtClean="0">
                <a:latin typeface="Comic Sans MS" pitchFamily="66" charset="0"/>
                <a:ea typeface="Cambria" panose="02040503050406030204" pitchFamily="18" charset="0"/>
                <a:cs typeface="Calibri" panose="020F0502020204030204" pitchFamily="34" charset="0"/>
              </a:rPr>
              <a:t>orgm</a:t>
            </a:r>
            <a:r>
              <a:rPr lang="tr-TR" sz="4000" dirty="0" smtClean="0">
                <a:latin typeface="Comic Sans MS" pitchFamily="66" charset="0"/>
                <a:ea typeface="Cambria" panose="02040503050406030204" pitchFamily="18" charset="0"/>
                <a:cs typeface="Calibri" panose="020F0502020204030204" pitchFamily="34" charset="0"/>
              </a:rPr>
              <a:t>.</a:t>
            </a:r>
            <a:r>
              <a:rPr lang="tr-TR" sz="4000" dirty="0" err="1" smtClean="0">
                <a:latin typeface="Comic Sans MS" pitchFamily="66" charset="0"/>
                <a:ea typeface="Cambria" panose="02040503050406030204" pitchFamily="18" charset="0"/>
                <a:cs typeface="Calibri" panose="020F0502020204030204" pitchFamily="34" charset="0"/>
              </a:rPr>
              <a:t>meb</a:t>
            </a:r>
            <a:r>
              <a:rPr lang="tr-TR" sz="4000" dirty="0" smtClean="0">
                <a:latin typeface="Comic Sans MS" pitchFamily="66" charset="0"/>
                <a:ea typeface="Cambria" panose="02040503050406030204" pitchFamily="18" charset="0"/>
                <a:cs typeface="Calibri" panose="020F0502020204030204" pitchFamily="34" charset="0"/>
              </a:rPr>
              <a:t>.gov.tr</a:t>
            </a:r>
          </a:p>
          <a:p>
            <a:pPr>
              <a:buClr>
                <a:srgbClr val="FF0000"/>
              </a:buClr>
              <a:buNone/>
            </a:pPr>
            <a:endParaRPr lang="tr-TR" sz="4000" dirty="0" smtClean="0">
              <a:solidFill>
                <a:schemeClr val="tx2"/>
              </a:solidFill>
              <a:latin typeface="Comic Sans MS" pitchFamily="66" charset="0"/>
              <a:ea typeface="Cambria" panose="02040503050406030204" pitchFamily="18" charset="0"/>
              <a:cs typeface="Calibri" panose="020F0502020204030204" pitchFamily="34" charset="0"/>
            </a:endParaRPr>
          </a:p>
          <a:p>
            <a:pPr>
              <a:buClr>
                <a:srgbClr val="FF0000"/>
              </a:buClr>
            </a:pPr>
            <a:r>
              <a:rPr lang="tr-TR" sz="4000" dirty="0" smtClean="0">
                <a:latin typeface="Comic Sans MS" pitchFamily="66" charset="0"/>
                <a:ea typeface="Cambria" panose="02040503050406030204" pitchFamily="18" charset="0"/>
                <a:cs typeface="Calibri" panose="020F0502020204030204" pitchFamily="34" charset="0"/>
              </a:rPr>
              <a:t>Stresle başa çıkma.</a:t>
            </a:r>
            <a:r>
              <a:rPr lang="tr-TR" sz="4000" dirty="0" err="1" smtClean="0">
                <a:latin typeface="Comic Sans MS" pitchFamily="66" charset="0"/>
                <a:ea typeface="Cambria" panose="02040503050406030204" pitchFamily="18" charset="0"/>
                <a:cs typeface="Calibri" panose="020F0502020204030204" pitchFamily="34" charset="0"/>
              </a:rPr>
              <a:t>ppt</a:t>
            </a:r>
            <a:r>
              <a:rPr lang="tr-TR" sz="4000" dirty="0" smtClean="0">
                <a:latin typeface="Comic Sans MS" pitchFamily="66" charset="0"/>
                <a:ea typeface="Cambria" panose="02040503050406030204" pitchFamily="18" charset="0"/>
                <a:cs typeface="Calibri" panose="020F0502020204030204" pitchFamily="34" charset="0"/>
              </a:rPr>
              <a:t> - </a:t>
            </a:r>
            <a:r>
              <a:rPr lang="tr-TR" sz="4000" dirty="0" err="1" smtClean="0">
                <a:latin typeface="Comic Sans MS" pitchFamily="66" charset="0"/>
                <a:ea typeface="Cambria" panose="02040503050406030204" pitchFamily="18" charset="0"/>
                <a:cs typeface="Calibri" panose="020F0502020204030204" pitchFamily="34" charset="0"/>
              </a:rPr>
              <a:t>Afyonkarahisar</a:t>
            </a:r>
            <a:r>
              <a:rPr lang="tr-TR" sz="4000" dirty="0" smtClean="0">
                <a:latin typeface="Comic Sans MS" pitchFamily="66" charset="0"/>
                <a:ea typeface="Cambria" panose="02040503050406030204" pitchFamily="18" charset="0"/>
                <a:cs typeface="Calibri" panose="020F0502020204030204" pitchFamily="34" charset="0"/>
              </a:rPr>
              <a:t> İl Sağlık </a:t>
            </a:r>
            <a:r>
              <a:rPr lang="tr-TR" sz="4000" dirty="0" err="1" smtClean="0">
                <a:latin typeface="Comic Sans MS" pitchFamily="66" charset="0"/>
                <a:ea typeface="Cambria" panose="02040503050406030204" pitchFamily="18" charset="0"/>
                <a:cs typeface="Calibri" panose="020F0502020204030204" pitchFamily="34" charset="0"/>
              </a:rPr>
              <a:t>Müdürlüğüdosyaism</a:t>
            </a:r>
            <a:r>
              <a:rPr lang="tr-TR" sz="4000" dirty="0" smtClean="0">
                <a:latin typeface="Comic Sans MS" pitchFamily="66" charset="0"/>
                <a:ea typeface="Cambria" panose="02040503050406030204" pitchFamily="18" charset="0"/>
                <a:cs typeface="Calibri" panose="020F0502020204030204" pitchFamily="34" charset="0"/>
              </a:rPr>
              <a:t>.</a:t>
            </a:r>
            <a:r>
              <a:rPr lang="tr-TR" sz="4000" dirty="0" err="1" smtClean="0">
                <a:latin typeface="Comic Sans MS" pitchFamily="66" charset="0"/>
                <a:ea typeface="Cambria" panose="02040503050406030204" pitchFamily="18" charset="0"/>
                <a:cs typeface="Calibri" panose="020F0502020204030204" pitchFamily="34" charset="0"/>
              </a:rPr>
              <a:t>saglik</a:t>
            </a:r>
            <a:r>
              <a:rPr lang="tr-TR" sz="4000" dirty="0" smtClean="0">
                <a:latin typeface="Comic Sans MS" pitchFamily="66" charset="0"/>
                <a:ea typeface="Cambria" panose="02040503050406030204" pitchFamily="18" charset="0"/>
                <a:cs typeface="Calibri" panose="020F0502020204030204" pitchFamily="34" charset="0"/>
              </a:rPr>
              <a:t>.gov.tr › 26141,stresle-basa-</a:t>
            </a:r>
            <a:r>
              <a:rPr lang="tr-TR" sz="4000" dirty="0" err="1" smtClean="0">
                <a:latin typeface="Comic Sans MS" pitchFamily="66" charset="0"/>
                <a:ea typeface="Cambria" panose="02040503050406030204" pitchFamily="18" charset="0"/>
                <a:cs typeface="Calibri" panose="020F0502020204030204" pitchFamily="34" charset="0"/>
              </a:rPr>
              <a:t>cikma</a:t>
            </a:r>
            <a:r>
              <a:rPr lang="tr-TR" sz="4000" dirty="0" smtClean="0">
                <a:latin typeface="Comic Sans MS" pitchFamily="66" charset="0"/>
                <a:ea typeface="Cambria" panose="02040503050406030204" pitchFamily="18" charset="0"/>
                <a:cs typeface="Calibri" panose="020F0502020204030204" pitchFamily="34" charset="0"/>
              </a:rPr>
              <a:t> Erişim Tarihi: 30.11.2020</a:t>
            </a:r>
          </a:p>
          <a:p>
            <a:endParaRPr lang="tr-TR" sz="2800" dirty="0" smtClean="0">
              <a:solidFill>
                <a:schemeClr val="tx2"/>
              </a:solidFill>
              <a:latin typeface="Calibri" panose="020F0502020204030204" pitchFamily="34" charset="0"/>
              <a:cs typeface="Calibri" panose="020F0502020204030204" pitchFamily="34" charset="0"/>
            </a:endParaRPr>
          </a:p>
          <a:p>
            <a:pPr marL="0" indent="0">
              <a:buNone/>
            </a:pPr>
            <a:endParaRPr lang="tr-TR" sz="2800" u="sng" dirty="0" smtClean="0">
              <a:hlinkClick r:id="rId5"/>
            </a:endParaRPr>
          </a:p>
          <a:p>
            <a:pPr marL="0" indent="0">
              <a:buNone/>
            </a:pPr>
            <a:endParaRPr lang="tr-TR" sz="2800" u="sng" dirty="0" smtClean="0">
              <a:hlinkClick r:id="rId5"/>
            </a:endParaRPr>
          </a:p>
          <a:p>
            <a:pPr marL="0" indent="0">
              <a:buNone/>
            </a:pPr>
            <a:endParaRPr lang="tr-TR" altLang="tr-TR" sz="2800" dirty="0" smtClean="0">
              <a:latin typeface="Calibri" panose="020F0502020204030204" pitchFamily="34" charset="0"/>
              <a:ea typeface="Cambria Math" panose="02040503050406030204" pitchFamily="18" charset="0"/>
              <a:cs typeface="Calibri" panose="020F0502020204030204" pitchFamily="34" charset="0"/>
            </a:endParaRPr>
          </a:p>
          <a:p>
            <a:endParaRPr lang="tr-TR" dirty="0" smtClean="0">
              <a:latin typeface="Cambria Math" panose="02040503050406030204" pitchFamily="18" charset="0"/>
              <a:ea typeface="Cambria Math" panose="02040503050406030204" pitchFamily="18" charset="0"/>
            </a:endParaRPr>
          </a:p>
          <a:p>
            <a:pPr marL="0" indent="0">
              <a:buNone/>
            </a:pPr>
            <a:r>
              <a:rPr lang="tr-TR" dirty="0" smtClean="0">
                <a:solidFill>
                  <a:srgbClr val="FF0000"/>
                </a:solidFill>
                <a:latin typeface="Cambria Math" panose="02040503050406030204" pitchFamily="18" charset="0"/>
                <a:ea typeface="Cambria Math" panose="02040503050406030204" pitchFamily="18" charset="0"/>
              </a:rPr>
              <a:t> </a:t>
            </a:r>
            <a:endParaRPr lang="tr-TR" b="1" dirty="0" smtClean="0">
              <a:latin typeface="Calibri" panose="020F0502020204030204" pitchFamily="34" charset="0"/>
              <a:cs typeface="Calibri" panose="020F0502020204030204" pitchFamily="34" charset="0"/>
            </a:endParaRPr>
          </a:p>
          <a:p>
            <a:pPr marL="0" indent="0">
              <a:buNone/>
            </a:pPr>
            <a:endParaRPr lang="tr-TR" b="1" dirty="0" smtClean="0">
              <a:latin typeface="Calibri" panose="020F0502020204030204" pitchFamily="34" charset="0"/>
              <a:cs typeface="Calibri" panose="020F0502020204030204" pitchFamily="34" charset="0"/>
            </a:endParaRPr>
          </a:p>
          <a:p>
            <a:endParaRPr lang="tr-TR" dirty="0"/>
          </a:p>
        </p:txBody>
      </p:sp>
      <p:pic>
        <p:nvPicPr>
          <p:cNvPr id="4" name="8 Resim" descr="LOGO (1).png"/>
          <p:cNvPicPr/>
          <p:nvPr/>
        </p:nvPicPr>
        <p:blipFill>
          <a:blip r:embed="rId6"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4797152"/>
            <a:ext cx="8534400" cy="758952"/>
          </a:xfrm>
        </p:spPr>
        <p:txBody>
          <a:bodyPr>
            <a:normAutofit fontScale="90000"/>
          </a:bodyPr>
          <a:lstStyle/>
          <a:p>
            <a:r>
              <a:rPr lang="tr-TR" u="sng" dirty="0" smtClean="0">
                <a:hlinkClick r:id="rId2"/>
              </a:rPr>
              <a:t/>
            </a:r>
            <a:br>
              <a:rPr lang="tr-TR" u="sng" dirty="0" smtClean="0">
                <a:hlinkClick r:id="rId2"/>
              </a:rPr>
            </a:br>
            <a:r>
              <a:rPr lang="tr-TR" u="sng" dirty="0" smtClean="0">
                <a:hlinkClick r:id="rId2"/>
              </a:rPr>
              <a:t/>
            </a:r>
            <a:br>
              <a:rPr lang="tr-TR" u="sng" dirty="0" smtClean="0">
                <a:hlinkClick r:id="rId2"/>
              </a:rPr>
            </a:br>
            <a:r>
              <a:rPr lang="tr-TR" u="sng" dirty="0" smtClean="0">
                <a:hlinkClick r:id="rId2"/>
              </a:rPr>
              <a:t/>
            </a:r>
            <a:br>
              <a:rPr lang="tr-TR" u="sng" dirty="0" smtClean="0">
                <a:hlinkClick r:id="rId2"/>
              </a:rPr>
            </a:br>
            <a:r>
              <a:rPr lang="tr-TR" u="sng" dirty="0" smtClean="0">
                <a:hlinkClick r:id="rId2"/>
              </a:rPr>
              <a:t/>
            </a:r>
            <a:br>
              <a:rPr lang="tr-TR" u="sng" dirty="0" smtClean="0">
                <a:hlinkClick r:id="rId2"/>
              </a:rPr>
            </a:br>
            <a:r>
              <a:rPr lang="tr-TR" u="sng" dirty="0" smtClean="0">
                <a:hlinkClick r:id="rId2"/>
              </a:rPr>
              <a:t/>
            </a:r>
            <a:br>
              <a:rPr lang="tr-TR" u="sng" dirty="0" smtClean="0">
                <a:hlinkClick r:id="rId2"/>
              </a:rPr>
            </a:br>
            <a:r>
              <a:rPr lang="tr-TR" dirty="0" smtClean="0"/>
              <a:t/>
            </a:r>
            <a:br>
              <a:rPr lang="tr-TR" dirty="0" smtClean="0"/>
            </a:br>
            <a:r>
              <a:rPr lang="tr-TR" dirty="0" smtClean="0"/>
              <a:t/>
            </a:r>
            <a:br>
              <a:rPr lang="tr-TR" dirty="0" smtClean="0"/>
            </a:br>
            <a:endParaRPr lang="tr-TR" dirty="0"/>
          </a:p>
        </p:txBody>
      </p:sp>
      <p:pic>
        <p:nvPicPr>
          <p:cNvPr id="6" name="0 Resim" descr="ÇANKAYA RAM LOGO.png"/>
          <p:cNvPicPr>
            <a:picLocks noGrp="1"/>
          </p:cNvPicPr>
          <p:nvPr>
            <p:ph sz="quarter" idx="1"/>
          </p:nvPr>
        </p:nvPicPr>
        <p:blipFill>
          <a:blip r:embed="rId3" cstate="print"/>
          <a:stretch>
            <a:fillRect/>
          </a:stretch>
        </p:blipFill>
        <p:spPr>
          <a:xfrm>
            <a:off x="2483768" y="548680"/>
            <a:ext cx="3960440" cy="3816424"/>
          </a:xfrm>
          <a:prstGeom prst="rect">
            <a:avLst/>
          </a:prstGeom>
        </p:spPr>
      </p:pic>
      <p:sp>
        <p:nvSpPr>
          <p:cNvPr id="7" name="6 Metin kutusu"/>
          <p:cNvSpPr txBox="1"/>
          <p:nvPr/>
        </p:nvSpPr>
        <p:spPr>
          <a:xfrm>
            <a:off x="899592" y="4869160"/>
            <a:ext cx="7416824" cy="1477328"/>
          </a:xfrm>
          <a:prstGeom prst="rect">
            <a:avLst/>
          </a:prstGeom>
          <a:noFill/>
        </p:spPr>
        <p:txBody>
          <a:bodyPr wrap="square" rtlCol="0">
            <a:spAutoFit/>
          </a:bodyPr>
          <a:lstStyle/>
          <a:p>
            <a:pPr algn="ctr"/>
            <a:r>
              <a:rPr lang="tr-TR" b="1" dirty="0" err="1" smtClean="0">
                <a:latin typeface="Arial Black" pitchFamily="34" charset="0"/>
                <a:hlinkClick r:id="rId4"/>
              </a:rPr>
              <a:t>cankayaram</a:t>
            </a:r>
            <a:r>
              <a:rPr lang="tr-TR" b="1" dirty="0" smtClean="0">
                <a:latin typeface="Arial Black" pitchFamily="34" charset="0"/>
                <a:hlinkClick r:id="rId4"/>
              </a:rPr>
              <a:t>@</a:t>
            </a:r>
            <a:r>
              <a:rPr lang="tr-TR" b="1" dirty="0" err="1" smtClean="0">
                <a:latin typeface="Arial Black" pitchFamily="34" charset="0"/>
                <a:hlinkClick r:id="rId4"/>
              </a:rPr>
              <a:t>meb</a:t>
            </a:r>
            <a:r>
              <a:rPr lang="tr-TR" b="1" dirty="0" smtClean="0">
                <a:latin typeface="Arial Black" pitchFamily="34" charset="0"/>
                <a:hlinkClick r:id="rId4"/>
              </a:rPr>
              <a:t>.k12.tr</a:t>
            </a:r>
            <a:endParaRPr lang="tr-TR" b="1" dirty="0" smtClean="0">
              <a:latin typeface="Arial Black" pitchFamily="34" charset="0"/>
            </a:endParaRPr>
          </a:p>
          <a:p>
            <a:pPr algn="ctr"/>
            <a:endParaRPr lang="tr-TR" b="1" dirty="0" smtClean="0">
              <a:latin typeface="Arial Black" pitchFamily="34" charset="0"/>
            </a:endParaRPr>
          </a:p>
          <a:p>
            <a:pPr algn="ctr"/>
            <a:r>
              <a:rPr lang="tr-TR" b="1" dirty="0" smtClean="0">
                <a:latin typeface="Arial Black" pitchFamily="34" charset="0"/>
              </a:rPr>
              <a:t>0312 466 67 76</a:t>
            </a:r>
          </a:p>
          <a:p>
            <a:pPr algn="ctr"/>
            <a:endParaRPr lang="tr-TR" b="1" dirty="0" smtClean="0">
              <a:latin typeface="Arial Black" pitchFamily="34" charset="0"/>
            </a:endParaRPr>
          </a:p>
          <a:p>
            <a:pPr algn="ctr"/>
            <a:r>
              <a:rPr lang="tr-TR" b="1" dirty="0" err="1" smtClean="0">
                <a:latin typeface="Arial Black" pitchFamily="34" charset="0"/>
              </a:rPr>
              <a:t>cankayaram</a:t>
            </a:r>
            <a:endParaRPr lang="tr-TR" b="1" dirty="0">
              <a:latin typeface="Arial Black" pitchFamily="34" charset="0"/>
            </a:endParaRPr>
          </a:p>
        </p:txBody>
      </p:sp>
      <p:pic>
        <p:nvPicPr>
          <p:cNvPr id="8" name="7 Resim"/>
          <p:cNvPicPr/>
          <p:nvPr/>
        </p:nvPicPr>
        <p:blipFill>
          <a:blip r:embed="rId5" cstate="print"/>
          <a:srcRect l="68290" t="26977" r="6810" b="31746"/>
          <a:stretch>
            <a:fillRect/>
          </a:stretch>
        </p:blipFill>
        <p:spPr bwMode="auto">
          <a:xfrm>
            <a:off x="3131840" y="5445224"/>
            <a:ext cx="358008" cy="355995"/>
          </a:xfrm>
          <a:prstGeom prst="rect">
            <a:avLst/>
          </a:prstGeom>
          <a:noFill/>
          <a:ln w="9525">
            <a:noFill/>
            <a:miter lim="800000"/>
            <a:headEnd/>
            <a:tailEnd/>
          </a:ln>
        </p:spPr>
      </p:pic>
      <p:pic>
        <p:nvPicPr>
          <p:cNvPr id="9" name="8 Resim" descr="A'dan Z'ye Instagram - Vargonen Blog"/>
          <p:cNvPicPr/>
          <p:nvPr/>
        </p:nvPicPr>
        <p:blipFill>
          <a:blip r:embed="rId6" cstate="print"/>
          <a:srcRect l="12090" t="11533" r="13055" b="11899"/>
          <a:stretch>
            <a:fillRect/>
          </a:stretch>
        </p:blipFill>
        <p:spPr bwMode="auto">
          <a:xfrm flipH="1">
            <a:off x="3203848" y="5949280"/>
            <a:ext cx="403005" cy="4094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95736" y="0"/>
            <a:ext cx="4608512" cy="980728"/>
          </a:xfrm>
        </p:spPr>
        <p:txBody>
          <a:bodyPr/>
          <a:lstStyle/>
          <a:p>
            <a:pPr algn="ctr"/>
            <a:r>
              <a:rPr lang="tr-TR" b="1" dirty="0" smtClean="0">
                <a:solidFill>
                  <a:srgbClr val="FF0000"/>
                </a:solidFill>
                <a:latin typeface="Comic Sans MS" pitchFamily="66" charset="0"/>
              </a:rPr>
              <a:t>STRES  ?</a:t>
            </a:r>
            <a:endParaRPr lang="tr-TR" b="1" dirty="0">
              <a:solidFill>
                <a:srgbClr val="FF0000"/>
              </a:solidFill>
              <a:latin typeface="Comic Sans MS" pitchFamily="66" charset="0"/>
            </a:endParaRPr>
          </a:p>
        </p:txBody>
      </p:sp>
      <p:sp>
        <p:nvSpPr>
          <p:cNvPr id="3" name="2 İçerik Yer Tutucusu"/>
          <p:cNvSpPr>
            <a:spLocks noGrp="1"/>
          </p:cNvSpPr>
          <p:nvPr>
            <p:ph sz="quarter" idx="1"/>
          </p:nvPr>
        </p:nvSpPr>
        <p:spPr>
          <a:xfrm>
            <a:off x="457200" y="1609416"/>
            <a:ext cx="7427168" cy="4846320"/>
          </a:xfrm>
        </p:spPr>
        <p:txBody>
          <a:bodyPr>
            <a:normAutofit/>
          </a:bodyPr>
          <a:lstStyle/>
          <a:p>
            <a:pPr algn="ctr">
              <a:buNone/>
            </a:pPr>
            <a:r>
              <a:rPr lang="tr-TR" b="1" dirty="0" smtClean="0">
                <a:latin typeface="Comic Sans MS" pitchFamily="66" charset="0"/>
              </a:rPr>
              <a:t>Günümüzde stres (zorlanma), modern hayatın </a:t>
            </a:r>
            <a:r>
              <a:rPr lang="tr-TR" dirty="0" smtClean="0">
                <a:latin typeface="Comic Sans MS" pitchFamily="66" charset="0"/>
              </a:rPr>
              <a:t>önemli bir parçası haline gelmiştir.</a:t>
            </a:r>
          </a:p>
          <a:p>
            <a:pPr algn="just">
              <a:buNone/>
            </a:pPr>
            <a:endParaRPr lang="tr-TR" dirty="0" smtClean="0">
              <a:latin typeface="Comic Sans MS" pitchFamily="66" charset="0"/>
            </a:endParaRPr>
          </a:p>
          <a:p>
            <a:pPr algn="ctr">
              <a:buNone/>
            </a:pPr>
            <a:r>
              <a:rPr lang="tr-TR" dirty="0" smtClean="0">
                <a:latin typeface="Comic Sans MS" pitchFamily="66" charset="0"/>
              </a:rPr>
              <a:t>		STRES,insan hayatının bütün yönlerini etkileyebilen bir etmendir. Stres insanın normal işlevlerini olumsuz yönde etkilediği gibi, strese uzun sure maruz kalmak insanda değişik sağlık sorunlarının ortaya çıkmasına da yol açmakta, hatta insanın işlevde bulunmasını ve hayat kalitesini de olumsuz etkilemektedir.</a:t>
            </a:r>
            <a:endParaRPr lang="tr-TR" dirty="0">
              <a:latin typeface="Comic Sans MS" pitchFamily="66" charset="0"/>
            </a:endParaRPr>
          </a:p>
        </p:txBody>
      </p:sp>
      <p:pic>
        <p:nvPicPr>
          <p:cNvPr id="5"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55776" y="0"/>
            <a:ext cx="4392488" cy="1143000"/>
          </a:xfrm>
        </p:spPr>
        <p:txBody>
          <a:bodyPr/>
          <a:lstStyle/>
          <a:p>
            <a:pPr algn="ctr"/>
            <a:r>
              <a:rPr lang="tr-TR" b="1" dirty="0" smtClean="0">
                <a:solidFill>
                  <a:srgbClr val="FF0000"/>
                </a:solidFill>
                <a:latin typeface="Comic Sans MS" pitchFamily="66" charset="0"/>
              </a:rPr>
              <a:t>STRES  ?</a:t>
            </a:r>
            <a:endParaRPr lang="tr-TR" dirty="0"/>
          </a:p>
        </p:txBody>
      </p:sp>
      <p:sp>
        <p:nvSpPr>
          <p:cNvPr id="3" name="2 İçerik Yer Tutucusu"/>
          <p:cNvSpPr>
            <a:spLocks noGrp="1"/>
          </p:cNvSpPr>
          <p:nvPr>
            <p:ph sz="quarter" idx="1"/>
          </p:nvPr>
        </p:nvSpPr>
        <p:spPr/>
        <p:txBody>
          <a:bodyPr>
            <a:normAutofit fontScale="77500" lnSpcReduction="20000"/>
          </a:bodyPr>
          <a:lstStyle/>
          <a:p>
            <a:pPr algn="just">
              <a:buNone/>
            </a:pPr>
            <a:r>
              <a:rPr lang="tr-TR" dirty="0" smtClean="0">
                <a:latin typeface="Comic Sans MS" pitchFamily="66" charset="0"/>
              </a:rPr>
              <a:t>		Stresin birçok farklı tanımı bulunmaktadır. </a:t>
            </a:r>
          </a:p>
          <a:p>
            <a:pPr algn="just">
              <a:buNone/>
            </a:pPr>
            <a:endParaRPr lang="tr-TR" dirty="0" smtClean="0">
              <a:latin typeface="Comic Sans MS" pitchFamily="66" charset="0"/>
            </a:endParaRPr>
          </a:p>
          <a:p>
            <a:pPr algn="just">
              <a:buNone/>
            </a:pPr>
            <a:r>
              <a:rPr lang="tr-TR" dirty="0" smtClean="0">
                <a:latin typeface="Comic Sans MS" pitchFamily="66" charset="0"/>
              </a:rPr>
              <a:t>		Psikolojik Terimler Sözlüğünde  stres, “bir organizmanın, üstesinden gelmesi gereken yeni koşullar karşısında verdiği tepki” olarak tanımlanmaktadır (Erkuş, 1994) (</a:t>
            </a:r>
            <a:r>
              <a:rPr lang="tr-TR" dirty="0" err="1" smtClean="0">
                <a:latin typeface="Comic Sans MS" pitchFamily="66" charset="0"/>
              </a:rPr>
              <a:t>akt</a:t>
            </a:r>
            <a:r>
              <a:rPr lang="tr-TR" dirty="0" smtClean="0">
                <a:latin typeface="Comic Sans MS" pitchFamily="66" charset="0"/>
              </a:rPr>
              <a:t>; Arslan, 2018).</a:t>
            </a:r>
          </a:p>
          <a:p>
            <a:pPr algn="just">
              <a:buNone/>
            </a:pPr>
            <a:endParaRPr lang="tr-TR" dirty="0" smtClean="0">
              <a:latin typeface="Comic Sans MS" pitchFamily="66" charset="0"/>
            </a:endParaRPr>
          </a:p>
          <a:p>
            <a:pPr algn="just">
              <a:buNone/>
            </a:pPr>
            <a:r>
              <a:rPr lang="tr-TR" dirty="0" smtClean="0">
                <a:latin typeface="Comic Sans MS" pitchFamily="66" charset="0"/>
              </a:rPr>
              <a:t>		Stres, belirli bir düzeye kadar işlevsel görülmektedir. Kişinin günlük yaşamını sürdürmesi ve hedeflerine doğru hareket etmesi noktasında </a:t>
            </a:r>
            <a:r>
              <a:rPr lang="tr-TR" b="1" dirty="0" smtClean="0">
                <a:latin typeface="Comic Sans MS" pitchFamily="66" charset="0"/>
              </a:rPr>
              <a:t>itici bir güç olarak </a:t>
            </a:r>
            <a:r>
              <a:rPr lang="tr-TR" dirty="0" smtClean="0">
                <a:latin typeface="Comic Sans MS" pitchFamily="66" charset="0"/>
              </a:rPr>
              <a:t>değerlendirilmektedir. 	</a:t>
            </a:r>
          </a:p>
          <a:p>
            <a:pPr algn="just">
              <a:buNone/>
            </a:pPr>
            <a:endParaRPr lang="tr-TR" dirty="0" smtClean="0">
              <a:latin typeface="Comic Sans MS" pitchFamily="66" charset="0"/>
            </a:endParaRPr>
          </a:p>
          <a:p>
            <a:pPr algn="just">
              <a:buNone/>
            </a:pPr>
            <a:r>
              <a:rPr lang="tr-TR" dirty="0" smtClean="0">
                <a:latin typeface="Comic Sans MS" pitchFamily="66" charset="0"/>
              </a:rPr>
              <a:t>		Öte yandan, bu düzeyin üstüne çıktığında, kişide olumsuz etkiler baş göstermektedir. Stresin dikkat ve odaklanmayı negatif etkilediğini gösteren çalışmalar mevcuttur (</a:t>
            </a:r>
            <a:r>
              <a:rPr lang="tr-TR" dirty="0" err="1" smtClean="0">
                <a:latin typeface="Comic Sans MS" pitchFamily="66" charset="0"/>
              </a:rPr>
              <a:t>Skosnik</a:t>
            </a:r>
            <a:r>
              <a:rPr lang="tr-TR" dirty="0" smtClean="0">
                <a:latin typeface="Comic Sans MS" pitchFamily="66" charset="0"/>
              </a:rPr>
              <a:t>, </a:t>
            </a:r>
            <a:r>
              <a:rPr lang="tr-TR" dirty="0" err="1" smtClean="0">
                <a:latin typeface="Comic Sans MS" pitchFamily="66" charset="0"/>
              </a:rPr>
              <a:t>Chatterton</a:t>
            </a:r>
            <a:r>
              <a:rPr lang="tr-TR" dirty="0" smtClean="0">
                <a:latin typeface="Comic Sans MS" pitchFamily="66" charset="0"/>
              </a:rPr>
              <a:t> ve </a:t>
            </a:r>
            <a:r>
              <a:rPr lang="tr-TR" dirty="0" err="1" smtClean="0">
                <a:latin typeface="Comic Sans MS" pitchFamily="66" charset="0"/>
              </a:rPr>
              <a:t>Swisher</a:t>
            </a:r>
            <a:r>
              <a:rPr lang="tr-TR" dirty="0" smtClean="0">
                <a:latin typeface="Comic Sans MS" pitchFamily="66" charset="0"/>
              </a:rPr>
              <a:t>, 2000) (</a:t>
            </a:r>
            <a:r>
              <a:rPr lang="tr-TR" dirty="0" err="1" smtClean="0">
                <a:latin typeface="Comic Sans MS" pitchFamily="66" charset="0"/>
              </a:rPr>
              <a:t>akt</a:t>
            </a:r>
            <a:r>
              <a:rPr lang="tr-TR" dirty="0" smtClean="0">
                <a:latin typeface="Comic Sans MS" pitchFamily="66" charset="0"/>
              </a:rPr>
              <a:t>; Arslan, 2018). Belirli bir düzeyin üzerinde stres, fiziksel ve psikolojik olarak geçici ya da kalıcı etkilere sebep verebilmektedir.</a:t>
            </a:r>
            <a:endParaRPr lang="tr-TR" dirty="0">
              <a:latin typeface="Comic Sans MS" pitchFamily="66" charset="0"/>
            </a:endParaRPr>
          </a:p>
        </p:txBody>
      </p:sp>
      <p:pic>
        <p:nvPicPr>
          <p:cNvPr id="5"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1556792"/>
            <a:ext cx="7632848" cy="5085184"/>
          </a:xfrm>
        </p:spPr>
        <p:txBody>
          <a:bodyPr>
            <a:noAutofit/>
          </a:bodyPr>
          <a:lstStyle/>
          <a:p>
            <a:pPr algn="ctr">
              <a:buNone/>
            </a:pPr>
            <a:r>
              <a:rPr lang="tr-TR" altLang="tr-TR" sz="2400" dirty="0" smtClean="0">
                <a:latin typeface="Comic Sans MS" pitchFamily="66" charset="0"/>
                <a:ea typeface="Cambria Math" panose="02040503050406030204" pitchFamily="18" charset="0"/>
                <a:cs typeface="Calibri" panose="020F0502020204030204" pitchFamily="34" charset="0"/>
              </a:rPr>
              <a:t>Stres, genellikle olumsuz ve zararlı anlamda ele alınıp konuşulmaktadır.Halbuki bu zorlanmaların insanlığı ve insanı; yenileri aratmak, çalışmak ve üretmek konusunda harekete geçirdiği bilinmektedir.</a:t>
            </a:r>
          </a:p>
          <a:p>
            <a:pPr algn="just"/>
            <a:r>
              <a:rPr lang="tr-TR" altLang="tr-TR" sz="2400" b="1" dirty="0" smtClean="0">
                <a:latin typeface="Comic Sans MS" pitchFamily="66" charset="0"/>
                <a:ea typeface="Cambria Math" panose="02040503050406030204" pitchFamily="18" charset="0"/>
                <a:cs typeface="Calibri" panose="020F0502020204030204" pitchFamily="34" charset="0"/>
              </a:rPr>
              <a:t>Bu anlamıyla </a:t>
            </a:r>
            <a:r>
              <a:rPr lang="tr-TR" altLang="tr-TR" sz="2400" dirty="0" smtClean="0">
                <a:latin typeface="Comic Sans MS" pitchFamily="66" charset="0"/>
                <a:ea typeface="Cambria Math" panose="02040503050406030204" pitchFamily="18" charset="0"/>
                <a:cs typeface="Calibri" panose="020F0502020204030204" pitchFamily="34" charset="0"/>
              </a:rPr>
              <a:t>stresler bireyi </a:t>
            </a:r>
            <a:r>
              <a:rPr lang="tr-TR" altLang="tr-TR" sz="2400" b="1" dirty="0" smtClean="0">
                <a:latin typeface="Comic Sans MS" pitchFamily="66" charset="0"/>
                <a:ea typeface="Cambria Math" panose="02040503050406030204" pitchFamily="18" charset="0"/>
                <a:cs typeface="Calibri" panose="020F0502020204030204" pitchFamily="34" charset="0"/>
              </a:rPr>
              <a:t>ileriye götürücüdür</a:t>
            </a:r>
            <a:r>
              <a:rPr lang="tr-TR" altLang="tr-TR" sz="2400" dirty="0" smtClean="0">
                <a:latin typeface="Comic Sans MS" pitchFamily="66" charset="0"/>
                <a:ea typeface="Cambria Math" panose="02040503050406030204" pitchFamily="18" charset="0"/>
                <a:cs typeface="Calibri" panose="020F0502020204030204" pitchFamily="34" charset="0"/>
              </a:rPr>
              <a:t>.</a:t>
            </a:r>
          </a:p>
          <a:p>
            <a:pPr algn="just"/>
            <a:r>
              <a:rPr lang="tr-TR" altLang="tr-TR" sz="2400" dirty="0" smtClean="0">
                <a:latin typeface="Comic Sans MS" pitchFamily="66" charset="0"/>
                <a:ea typeface="Cambria Math" panose="02040503050406030204" pitchFamily="18" charset="0"/>
                <a:cs typeface="Calibri" panose="020F0502020204030204" pitchFamily="34" charset="0"/>
              </a:rPr>
              <a:t>Çeşitli kültürlerde zorlanmaların insan hayatına getirdiklerini anlatan özdeyişler vardır. </a:t>
            </a:r>
          </a:p>
          <a:p>
            <a:pPr algn="just"/>
            <a:r>
              <a:rPr lang="tr-TR" altLang="tr-TR" sz="2400" b="1" dirty="0" smtClean="0">
                <a:latin typeface="Comic Sans MS" pitchFamily="66" charset="0"/>
                <a:ea typeface="Cambria Math" panose="02040503050406030204" pitchFamily="18" charset="0"/>
                <a:cs typeface="Calibri" panose="020F0502020204030204" pitchFamily="34" charset="0"/>
              </a:rPr>
              <a:t>Öğrenmek için stres gereklidir</a:t>
            </a:r>
            <a:r>
              <a:rPr lang="tr-TR" altLang="tr-TR" sz="2400" dirty="0" smtClean="0">
                <a:latin typeface="Comic Sans MS" pitchFamily="66" charset="0"/>
                <a:ea typeface="Cambria Math" panose="02040503050406030204" pitchFamily="18" charset="0"/>
                <a:cs typeface="Calibri" panose="020F0502020204030204" pitchFamily="34" charset="0"/>
              </a:rPr>
              <a:t>. </a:t>
            </a:r>
          </a:p>
          <a:p>
            <a:pPr algn="just"/>
            <a:r>
              <a:rPr lang="tr-TR" altLang="tr-TR" sz="2400" dirty="0" smtClean="0">
                <a:latin typeface="Comic Sans MS" pitchFamily="66" charset="0"/>
                <a:ea typeface="Cambria Math" panose="02040503050406030204" pitchFamily="18" charset="0"/>
                <a:cs typeface="Calibri" panose="020F0502020204030204" pitchFamily="34" charset="0"/>
              </a:rPr>
              <a:t>Gerçekte sağlıklılığın korunması için belirli bir düzeyi aşmayan stres vericilere ihtiyaç vardır.</a:t>
            </a:r>
          </a:p>
          <a:p>
            <a:pPr marL="0" indent="0">
              <a:buNone/>
            </a:pPr>
            <a:endParaRPr lang="tr-TR" sz="2800" dirty="0" smtClean="0">
              <a:latin typeface="Calibri" panose="020F0502020204030204" pitchFamily="34" charset="0"/>
              <a:ea typeface="Cambria Math" panose="02040503050406030204" pitchFamily="18" charset="0"/>
              <a:cs typeface="Calibri" panose="020F0502020204030204" pitchFamily="34" charset="0"/>
            </a:endParaRPr>
          </a:p>
        </p:txBody>
      </p:sp>
      <p:sp>
        <p:nvSpPr>
          <p:cNvPr id="5" name="4 Metin kutusu"/>
          <p:cNvSpPr txBox="1"/>
          <p:nvPr/>
        </p:nvSpPr>
        <p:spPr>
          <a:xfrm>
            <a:off x="2627784" y="404664"/>
            <a:ext cx="4536504" cy="646331"/>
          </a:xfrm>
          <a:prstGeom prst="rect">
            <a:avLst/>
          </a:prstGeom>
          <a:noFill/>
        </p:spPr>
        <p:txBody>
          <a:bodyPr wrap="square" rtlCol="0">
            <a:spAutoFit/>
          </a:bodyPr>
          <a:lstStyle/>
          <a:p>
            <a:pPr algn="ctr"/>
            <a:r>
              <a:rPr lang="tr-TR" sz="3600" b="1" dirty="0" smtClean="0">
                <a:solidFill>
                  <a:srgbClr val="7030A0"/>
                </a:solidFill>
                <a:latin typeface="Comic Sans MS" pitchFamily="66" charset="0"/>
                <a:ea typeface="Cambria Math" panose="02040503050406030204" pitchFamily="18" charset="0"/>
                <a:cs typeface="Calibri" panose="020F0502020204030204" pitchFamily="34" charset="0"/>
              </a:rPr>
              <a:t>POZİTİF</a:t>
            </a:r>
            <a:r>
              <a:rPr lang="tr-TR" sz="3600" b="1" dirty="0" smtClean="0">
                <a:solidFill>
                  <a:srgbClr val="FF0000"/>
                </a:solidFill>
                <a:latin typeface="Comic Sans MS" pitchFamily="66" charset="0"/>
                <a:ea typeface="Cambria Math" panose="02040503050406030204" pitchFamily="18" charset="0"/>
                <a:cs typeface="Calibri" panose="020F0502020204030204" pitchFamily="34" charset="0"/>
              </a:rPr>
              <a:t> STRES</a:t>
            </a:r>
            <a:endParaRPr lang="tr-TR" sz="3600" dirty="0" smtClean="0">
              <a:solidFill>
                <a:srgbClr val="FF0000"/>
              </a:solidFill>
              <a:latin typeface="Comic Sans MS" pitchFamily="66" charset="0"/>
              <a:ea typeface="Cambria Math" panose="02040503050406030204" pitchFamily="18" charset="0"/>
              <a:cs typeface="Calibri" panose="020F0502020204030204" pitchFamily="34" charset="0"/>
            </a:endParaRPr>
          </a:p>
        </p:txBody>
      </p:sp>
      <p:pic>
        <p:nvPicPr>
          <p:cNvPr id="6" name="8 Resim" descr="LOGO (1).png"/>
          <p:cNvPicPr/>
          <p:nvPr/>
        </p:nvPicPr>
        <p:blipFill>
          <a:blip r:embed="rId2" cstate="print"/>
          <a:stretch>
            <a:fillRect/>
          </a:stretch>
        </p:blipFill>
        <p:spPr>
          <a:xfrm>
            <a:off x="251520" y="188640"/>
            <a:ext cx="1368152" cy="1282693"/>
          </a:xfrm>
          <a:prstGeom prst="rect">
            <a:avLst/>
          </a:prstGeom>
        </p:spPr>
      </p:pic>
    </p:spTree>
    <p:extLst>
      <p:ext uri="{BB962C8B-B14F-4D97-AF65-F5344CB8AC3E}">
        <p14:creationId xmlns:p14="http://schemas.microsoft.com/office/powerpoint/2010/main" xmlns="" val="3906562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Başlık"/>
          <p:cNvSpPr txBox="1">
            <a:spLocks noGrp="1"/>
          </p:cNvSpPr>
          <p:nvPr>
            <p:ph type="title"/>
          </p:nvPr>
        </p:nvSpPr>
        <p:spPr>
          <a:xfrm>
            <a:off x="1979712" y="404664"/>
            <a:ext cx="5788496" cy="553998"/>
          </a:xfrm>
          <a:prstGeom prst="rect">
            <a:avLst/>
          </a:prstGeom>
          <a:noFill/>
        </p:spPr>
        <p:txBody>
          <a:bodyPr wrap="square" rtlCol="0">
            <a:spAutoFit/>
          </a:bodyPr>
          <a:lstStyle/>
          <a:p>
            <a:pPr algn="ctr"/>
            <a:r>
              <a:rPr lang="tr-TR" sz="3600" b="1" dirty="0" smtClean="0">
                <a:solidFill>
                  <a:schemeClr val="tx2">
                    <a:lumMod val="50000"/>
                  </a:schemeClr>
                </a:solidFill>
                <a:latin typeface="Comic Sans MS" pitchFamily="66" charset="0"/>
                <a:ea typeface="Cambria Math" panose="02040503050406030204" pitchFamily="18" charset="0"/>
                <a:cs typeface="Calibri" panose="020F0502020204030204" pitchFamily="34" charset="0"/>
              </a:rPr>
              <a:t>Negatif</a:t>
            </a:r>
            <a:r>
              <a:rPr lang="tr-TR" sz="3600" b="1" dirty="0" smtClean="0">
                <a:solidFill>
                  <a:srgbClr val="FF0000"/>
                </a:solidFill>
                <a:latin typeface="Comic Sans MS" pitchFamily="66" charset="0"/>
                <a:ea typeface="Cambria Math" panose="02040503050406030204" pitchFamily="18" charset="0"/>
                <a:cs typeface="Calibri" panose="020F0502020204030204" pitchFamily="34" charset="0"/>
              </a:rPr>
              <a:t> STRES</a:t>
            </a:r>
            <a:endParaRPr lang="tr-TR" sz="3600" dirty="0" smtClean="0">
              <a:solidFill>
                <a:srgbClr val="FF0000"/>
              </a:solidFill>
              <a:latin typeface="Comic Sans MS" pitchFamily="66" charset="0"/>
              <a:ea typeface="Cambria Math" panose="02040503050406030204" pitchFamily="18" charset="0"/>
              <a:cs typeface="Calibri" panose="020F0502020204030204" pitchFamily="34" charset="0"/>
            </a:endParaRPr>
          </a:p>
        </p:txBody>
      </p:sp>
      <p:sp>
        <p:nvSpPr>
          <p:cNvPr id="3" name="İçerik Yer Tutucusu 2"/>
          <p:cNvSpPr>
            <a:spLocks noGrp="1"/>
          </p:cNvSpPr>
          <p:nvPr>
            <p:ph sz="quarter" idx="1"/>
          </p:nvPr>
        </p:nvSpPr>
        <p:spPr>
          <a:xfrm>
            <a:off x="508001" y="1484784"/>
            <a:ext cx="7232351" cy="4556579"/>
          </a:xfrm>
        </p:spPr>
        <p:txBody>
          <a:bodyPr/>
          <a:lstStyle/>
          <a:p>
            <a:pPr marL="0" indent="0" algn="ctr">
              <a:buNone/>
            </a:pPr>
            <a:endParaRPr lang="tr-TR" sz="2800" b="1" dirty="0">
              <a:solidFill>
                <a:srgbClr val="002060"/>
              </a:solidFill>
              <a:latin typeface="Comic Sans MS" pitchFamily="66" charset="0"/>
              <a:ea typeface="Cambria Math" panose="02040503050406030204" pitchFamily="18" charset="0"/>
              <a:cs typeface="Calibri" panose="020F0502020204030204" pitchFamily="34" charset="0"/>
            </a:endParaRPr>
          </a:p>
          <a:p>
            <a:pPr marL="0" indent="0" algn="ctr">
              <a:buNone/>
            </a:pPr>
            <a:r>
              <a:rPr lang="tr-TR" sz="2800" dirty="0">
                <a:latin typeface="Comic Sans MS" pitchFamily="66" charset="0"/>
                <a:ea typeface="Cambria Math" panose="02040503050406030204" pitchFamily="18" charset="0"/>
                <a:cs typeface="Calibri" panose="020F0502020204030204" pitchFamily="34" charset="0"/>
              </a:rPr>
              <a:t>Bireyin kaynaklarını ve baş etme yeteneklerini tüketen duygu.. </a:t>
            </a:r>
            <a:endParaRPr lang="tr-TR" sz="2800" dirty="0" smtClean="0">
              <a:latin typeface="Comic Sans MS" pitchFamily="66" charset="0"/>
              <a:ea typeface="Cambria Math" panose="02040503050406030204" pitchFamily="18" charset="0"/>
              <a:cs typeface="Calibri" panose="020F0502020204030204" pitchFamily="34" charset="0"/>
            </a:endParaRPr>
          </a:p>
          <a:p>
            <a:pPr marL="0" indent="0" algn="ctr">
              <a:buNone/>
            </a:pPr>
            <a:endParaRPr lang="tr-TR" sz="2800" dirty="0">
              <a:latin typeface="Comic Sans MS" pitchFamily="66" charset="0"/>
              <a:ea typeface="Cambria Math" panose="02040503050406030204" pitchFamily="18" charset="0"/>
              <a:cs typeface="Calibri" panose="020F0502020204030204" pitchFamily="34" charset="0"/>
            </a:endParaRPr>
          </a:p>
          <a:p>
            <a:pPr marL="0" indent="0" algn="ctr">
              <a:buNone/>
            </a:pPr>
            <a:r>
              <a:rPr lang="tr-TR" sz="2800" dirty="0">
                <a:latin typeface="Comic Sans MS" pitchFamily="66" charset="0"/>
                <a:ea typeface="Cambria Math" panose="02040503050406030204" pitchFamily="18" charset="0"/>
                <a:cs typeface="Calibri" panose="020F0502020204030204" pitchFamily="34" charset="0"/>
              </a:rPr>
              <a:t>Sonucunda insan yaşamı için olumsuz durumlar </a:t>
            </a:r>
            <a:r>
              <a:rPr lang="tr-TR" sz="2800" dirty="0" smtClean="0">
                <a:latin typeface="Comic Sans MS" pitchFamily="66" charset="0"/>
                <a:ea typeface="Cambria Math" panose="02040503050406030204" pitchFamily="18" charset="0"/>
                <a:cs typeface="Calibri" panose="020F0502020204030204" pitchFamily="34" charset="0"/>
              </a:rPr>
              <a:t>oluşur: </a:t>
            </a:r>
          </a:p>
          <a:p>
            <a:pPr marL="0" indent="0" algn="ctr">
              <a:buNone/>
            </a:pPr>
            <a:r>
              <a:rPr lang="tr-TR" sz="2800" dirty="0" smtClean="0">
                <a:latin typeface="Comic Sans MS" pitchFamily="66" charset="0"/>
                <a:ea typeface="Cambria Math" panose="02040503050406030204" pitchFamily="18" charset="0"/>
                <a:cs typeface="Calibri" panose="020F0502020204030204" pitchFamily="34" charset="0"/>
              </a:rPr>
              <a:t>Hastalık</a:t>
            </a:r>
            <a:r>
              <a:rPr lang="tr-TR" sz="2800" dirty="0">
                <a:latin typeface="Comic Sans MS" pitchFamily="66" charset="0"/>
                <a:ea typeface="Cambria Math" panose="02040503050406030204" pitchFamily="18" charset="0"/>
                <a:cs typeface="Calibri" panose="020F0502020204030204" pitchFamily="34" charset="0"/>
              </a:rPr>
              <a:t>, performans düşüklüğü, başarısızlık </a:t>
            </a:r>
            <a:r>
              <a:rPr lang="tr-TR" sz="2800" dirty="0" smtClean="0">
                <a:latin typeface="Comic Sans MS" pitchFamily="66" charset="0"/>
                <a:ea typeface="Cambria Math" panose="02040503050406030204" pitchFamily="18" charset="0"/>
              </a:rPr>
              <a:t>vs. </a:t>
            </a:r>
            <a:endParaRPr lang="tr-TR" sz="2800" dirty="0">
              <a:latin typeface="Comic Sans MS" pitchFamily="66" charset="0"/>
              <a:ea typeface="Cambria Math" panose="02040503050406030204" pitchFamily="18" charset="0"/>
            </a:endParaRPr>
          </a:p>
          <a:p>
            <a:pPr marL="0" indent="0">
              <a:buNone/>
            </a:pPr>
            <a:endParaRPr lang="tr-TR" dirty="0"/>
          </a:p>
        </p:txBody>
      </p:sp>
      <p:pic>
        <p:nvPicPr>
          <p:cNvPr id="5" name="8 Resim" descr="LOGO (1).png"/>
          <p:cNvPicPr/>
          <p:nvPr/>
        </p:nvPicPr>
        <p:blipFill>
          <a:blip r:embed="rId2" cstate="print"/>
          <a:stretch>
            <a:fillRect/>
          </a:stretch>
        </p:blipFill>
        <p:spPr>
          <a:xfrm>
            <a:off x="251520" y="188640"/>
            <a:ext cx="1368152" cy="1282693"/>
          </a:xfrm>
          <a:prstGeom prst="rect">
            <a:avLst/>
          </a:prstGeom>
        </p:spPr>
      </p:pic>
    </p:spTree>
    <p:extLst>
      <p:ext uri="{BB962C8B-B14F-4D97-AF65-F5344CB8AC3E}">
        <p14:creationId xmlns:p14="http://schemas.microsoft.com/office/powerpoint/2010/main" xmlns="" val="2621996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txBox="1">
            <a:spLocks noGrp="1"/>
          </p:cNvSpPr>
          <p:nvPr>
            <p:ph type="title"/>
          </p:nvPr>
        </p:nvSpPr>
        <p:spPr>
          <a:prstGeom prst="rect">
            <a:avLst/>
          </a:prstGeom>
          <a:noFill/>
        </p:spPr>
        <p:txBody>
          <a:bodyPr wrap="square" rtlCol="0">
            <a:spAutoFit/>
          </a:bodyPr>
          <a:lstStyle/>
          <a:p>
            <a:pPr algn="ctr"/>
            <a:r>
              <a:rPr lang="tr-TR" sz="3600" b="1" dirty="0" smtClean="0">
                <a:solidFill>
                  <a:schemeClr val="tx2">
                    <a:lumMod val="50000"/>
                  </a:schemeClr>
                </a:solidFill>
                <a:latin typeface="Comic Sans MS" pitchFamily="66" charset="0"/>
                <a:ea typeface="Cambria Math" panose="02040503050406030204" pitchFamily="18" charset="0"/>
                <a:cs typeface="Calibri" panose="020F0502020204030204" pitchFamily="34" charset="0"/>
              </a:rPr>
              <a:t>Negatif</a:t>
            </a:r>
            <a:r>
              <a:rPr lang="tr-TR" sz="3600" b="1" dirty="0" smtClean="0">
                <a:solidFill>
                  <a:srgbClr val="FF0000"/>
                </a:solidFill>
                <a:latin typeface="Comic Sans MS" pitchFamily="66" charset="0"/>
                <a:ea typeface="Cambria Math" panose="02040503050406030204" pitchFamily="18" charset="0"/>
                <a:cs typeface="Calibri" panose="020F0502020204030204" pitchFamily="34" charset="0"/>
              </a:rPr>
              <a:t> STRES</a:t>
            </a:r>
            <a:endParaRPr lang="tr-TR" sz="3600" dirty="0" smtClean="0">
              <a:solidFill>
                <a:srgbClr val="FF0000"/>
              </a:solidFill>
              <a:latin typeface="Comic Sans MS" pitchFamily="66" charset="0"/>
              <a:ea typeface="Cambria Math" panose="02040503050406030204" pitchFamily="18" charset="0"/>
              <a:cs typeface="Calibri" panose="020F0502020204030204" pitchFamily="34" charset="0"/>
            </a:endParaRPr>
          </a:p>
        </p:txBody>
      </p:sp>
      <p:sp>
        <p:nvSpPr>
          <p:cNvPr id="3" name="2 İçerik Yer Tutucusu"/>
          <p:cNvSpPr>
            <a:spLocks noGrp="1"/>
          </p:cNvSpPr>
          <p:nvPr>
            <p:ph sz="quarter" idx="1"/>
          </p:nvPr>
        </p:nvSpPr>
        <p:spPr/>
        <p:txBody>
          <a:bodyPr>
            <a:normAutofit/>
          </a:bodyPr>
          <a:lstStyle/>
          <a:p>
            <a:pPr algn="ctr">
              <a:buNone/>
            </a:pPr>
            <a:endParaRPr lang="tr-TR" dirty="0" smtClean="0">
              <a:latin typeface="Comic Sans MS" pitchFamily="66" charset="0"/>
            </a:endParaRPr>
          </a:p>
          <a:p>
            <a:pPr algn="ctr">
              <a:buNone/>
            </a:pPr>
            <a:r>
              <a:rPr lang="tr-TR" dirty="0" smtClean="0">
                <a:latin typeface="Comic Sans MS" pitchFamily="66" charset="0"/>
              </a:rPr>
              <a:t>Stresle ilgili bilimsel çalışmalar;</a:t>
            </a:r>
          </a:p>
          <a:p>
            <a:pPr algn="ctr">
              <a:buNone/>
            </a:pPr>
            <a:r>
              <a:rPr lang="tr-TR" dirty="0" smtClean="0">
                <a:latin typeface="Comic Sans MS" pitchFamily="66" charset="0"/>
              </a:rPr>
              <a:t> stresin ruh sağlığı</a:t>
            </a:r>
          </a:p>
          <a:p>
            <a:pPr algn="ctr">
              <a:buNone/>
            </a:pPr>
            <a:r>
              <a:rPr lang="tr-TR" dirty="0" smtClean="0">
                <a:latin typeface="Comic Sans MS" pitchFamily="66" charset="0"/>
              </a:rPr>
              <a:t>ile de güçlü bir ilişkisinin olduğunu göstermektedir.</a:t>
            </a:r>
          </a:p>
          <a:p>
            <a:pPr algn="ctr">
              <a:buNone/>
            </a:pPr>
            <a:endParaRPr lang="tr-TR" dirty="0" smtClean="0">
              <a:latin typeface="Comic Sans MS" pitchFamily="66" charset="0"/>
            </a:endParaRPr>
          </a:p>
          <a:p>
            <a:pPr algn="ctr">
              <a:buNone/>
            </a:pPr>
            <a:r>
              <a:rPr lang="tr-TR" dirty="0" smtClean="0">
                <a:latin typeface="Comic Sans MS" pitchFamily="66" charset="0"/>
              </a:rPr>
              <a:t>Bazı çalışmalar stres yaratan olaylara maruz kalma ile majör depresyon arasında nedensel güçlü bir ilişkinin varlığına ilişkin veriler sunar.</a:t>
            </a:r>
            <a:endParaRPr lang="tr-TR" dirty="0">
              <a:latin typeface="Comic Sans MS" pitchFamily="66" charset="0"/>
            </a:endParaRPr>
          </a:p>
        </p:txBody>
      </p:sp>
      <p:pic>
        <p:nvPicPr>
          <p:cNvPr id="6" name="8 Resim" descr="LOGO (1).png"/>
          <p:cNvPicPr/>
          <p:nvPr/>
        </p:nvPicPr>
        <p:blipFill>
          <a:blip r:embed="rId2" cstate="print"/>
          <a:stretch>
            <a:fillRect/>
          </a:stretch>
        </p:blipFill>
        <p:spPr>
          <a:xfrm>
            <a:off x="251520" y="188640"/>
            <a:ext cx="1368152" cy="1282693"/>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883</TotalTime>
  <Words>1286</Words>
  <Application>Microsoft Office PowerPoint</Application>
  <PresentationFormat>Ekran Gösterisi (4:3)</PresentationFormat>
  <Paragraphs>264</Paragraphs>
  <Slides>42</Slides>
  <Notes>1</Notes>
  <HiddenSlides>0</HiddenSlides>
  <MMClips>0</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Kent</vt:lpstr>
      <vt:lpstr> STRESLE BAŞETME YÖNTEMLERİ Veli Sunusu</vt:lpstr>
      <vt:lpstr>Küçük Bir Stres Testi </vt:lpstr>
      <vt:lpstr>Küçük Bir Stres Testi </vt:lpstr>
      <vt:lpstr>Küçük Bir Stres Testi </vt:lpstr>
      <vt:lpstr>STRES  ?</vt:lpstr>
      <vt:lpstr>STRES  ?</vt:lpstr>
      <vt:lpstr>Slayt 7</vt:lpstr>
      <vt:lpstr>Negatif STRES</vt:lpstr>
      <vt:lpstr>Negatif STRES</vt:lpstr>
      <vt:lpstr>STRES BELİRTİLERİ</vt:lpstr>
      <vt:lpstr>A-Fiziksel Belirtiler</vt:lpstr>
      <vt:lpstr>B- Psikolojik Belirtiler</vt:lpstr>
      <vt:lpstr>C- Davranışsal Belirtiler</vt:lpstr>
      <vt:lpstr>STRESLE BAŞA ÇIKMA</vt:lpstr>
      <vt:lpstr>STRESLE BAŞ ETMENİZİ KOLAYLAŞTIRACAK  YÖNTEMLER</vt:lpstr>
      <vt:lpstr>1.  Doğru Bilgi Edinme, Haber Kaynakları ve Sosyal Medya Kullanımı</vt:lpstr>
      <vt:lpstr>1.  Doğru Bilgi Edinme, Haber Kaynakları ve Sosyal Medya Kullanımı</vt:lpstr>
      <vt:lpstr>2. Düşüncelerin Farkına Varma </vt:lpstr>
      <vt:lpstr>3. Duyguların Farkında Olma </vt:lpstr>
      <vt:lpstr>3. Duyguların Farkında Olma </vt:lpstr>
      <vt:lpstr>4.  Sosyal İlişkiler </vt:lpstr>
      <vt:lpstr>4.  Sosyal İlişkiler </vt:lpstr>
      <vt:lpstr> 5. Günlük Rutinlerin Devam Ettirilmesi ve Etkin/Aktif Kalma </vt:lpstr>
      <vt:lpstr> 5. Günlük Rutinlerin Devam Ettirilmesi ve Etkin/Aktif Kalma </vt:lpstr>
      <vt:lpstr>  6. Fiziksel Etkinlik </vt:lpstr>
      <vt:lpstr>  6. Fiziksel Etkinlik </vt:lpstr>
      <vt:lpstr>  6. Fiziksel Etkinlik </vt:lpstr>
      <vt:lpstr>ÇOCUKLARINIZIN STRESLE BAŞ ETMELERİNİ KOLAYLAŞTIRACAK YÖNTEMLER</vt:lpstr>
      <vt:lpstr>ÇOCUKLAR ve STRES</vt:lpstr>
      <vt:lpstr>ÇOCUKLARINIZ STRESLE BAŞ EDERKEN;</vt:lpstr>
      <vt:lpstr>ÇOCUKLARINIZ STRESLE BAŞ EDERKEN;</vt:lpstr>
      <vt:lpstr>ÇOCUKLARINIZ STRESLE BAŞ EDERKEN;</vt:lpstr>
      <vt:lpstr>Çocuklarınıza Bilişsel ve Duygusal Rahatlama Yöntemlerini Öğretmek </vt:lpstr>
      <vt:lpstr> </vt:lpstr>
      <vt:lpstr>Slayt 35</vt:lpstr>
      <vt:lpstr>Çocuklarınıza Destek Kaynaklarını Keşfetmeyi Öğretmek </vt:lpstr>
      <vt:lpstr>Çocuklarınıza Stres Durumlarında Olumlu Başa Çıkma Yöntemlerini Öğretmek </vt:lpstr>
      <vt:lpstr>Çocuklarınıza Geleceğe Yönelik Olumlu Bakış Açısı Geliştirebilmeyi Öğretmek </vt:lpstr>
      <vt:lpstr>Slayt 39</vt:lpstr>
      <vt:lpstr>      Kendi Kendine Uygulanabilecek Teknikler</vt:lpstr>
      <vt:lpstr>KAYNAKÇA</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STRESLE BAŞETME YÖNTEMLERİ</dc:title>
  <dc:creator>BERRAK SAĞKAL</dc:creator>
  <cp:lastModifiedBy>user</cp:lastModifiedBy>
  <cp:revision>154</cp:revision>
  <cp:lastPrinted>2020-12-03T08:49:40Z</cp:lastPrinted>
  <dcterms:created xsi:type="dcterms:W3CDTF">2020-11-30T07:48:57Z</dcterms:created>
  <dcterms:modified xsi:type="dcterms:W3CDTF">2021-12-28T11:45:01Z</dcterms:modified>
</cp:coreProperties>
</file>