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22"/>
  </p:handoutMasterIdLst>
  <p:sldIdLst>
    <p:sldId id="256" r:id="rId2"/>
    <p:sldId id="257" r:id="rId3"/>
    <p:sldId id="258" r:id="rId4"/>
    <p:sldId id="259" r:id="rId5"/>
    <p:sldId id="260" r:id="rId6"/>
    <p:sldId id="262" r:id="rId7"/>
    <p:sldId id="282" r:id="rId8"/>
    <p:sldId id="283" r:id="rId9"/>
    <p:sldId id="284" r:id="rId10"/>
    <p:sldId id="285" r:id="rId11"/>
    <p:sldId id="286" r:id="rId12"/>
    <p:sldId id="287" r:id="rId13"/>
    <p:sldId id="277" r:id="rId14"/>
    <p:sldId id="290" r:id="rId15"/>
    <p:sldId id="278" r:id="rId16"/>
    <p:sldId id="288" r:id="rId17"/>
    <p:sldId id="289" r:id="rId18"/>
    <p:sldId id="279" r:id="rId19"/>
    <p:sldId id="280" r:id="rId20"/>
    <p:sldId id="28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23313F-A4CB-4D3A-9D2F-D908230D24F9}" type="datetimeFigureOut">
              <a:rPr lang="tr-TR" smtClean="0"/>
              <a:t>18.10.2017</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D10481-7545-483A-933F-2B8E811241C1}" type="slidenum">
              <a:rPr lang="tr-TR" smtClean="0"/>
              <a:t>‹#›</a:t>
            </a:fld>
            <a:endParaRPr lang="tr-TR"/>
          </a:p>
        </p:txBody>
      </p:sp>
    </p:spTree>
    <p:extLst>
      <p:ext uri="{BB962C8B-B14F-4D97-AF65-F5344CB8AC3E}">
        <p14:creationId xmlns:p14="http://schemas.microsoft.com/office/powerpoint/2010/main" val="1641034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563C43C-BA52-4B15-BD85-7620DA6E9FDA}"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EDC855-E538-43AB-AD53-9C24518AC396}"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563C43C-BA52-4B15-BD85-7620DA6E9FDA}"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563C43C-BA52-4B15-BD85-7620DA6E9FDA}"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563C43C-BA52-4B15-BD85-7620DA6E9FDA}"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563C43C-BA52-4B15-BD85-7620DA6E9FDA}"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EDC855-E538-43AB-AD53-9C24518AC396}"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563C43C-BA52-4B15-BD85-7620DA6E9FDA}"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563C43C-BA52-4B15-BD85-7620DA6E9FDA}" type="datetimeFigureOut">
              <a:rPr lang="tr-TR" smtClean="0"/>
              <a:t>18.10.2017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CEDC855-E538-43AB-AD53-9C24518AC396}"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563C43C-BA52-4B15-BD85-7620DA6E9FDA}" type="datetimeFigureOut">
              <a:rPr lang="tr-TR" smtClean="0"/>
              <a:t>18.10.2017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3C43C-BA52-4B15-BD85-7620DA6E9FDA}" type="datetimeFigureOut">
              <a:rPr lang="tr-TR" smtClean="0"/>
              <a:t>18.10.2017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563C43C-BA52-4B15-BD85-7620DA6E9FDA}"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EDC855-E538-43AB-AD53-9C24518AC396}"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563C43C-BA52-4B15-BD85-7620DA6E9FDA}"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EDC855-E538-43AB-AD53-9C24518AC39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563C43C-BA52-4B15-BD85-7620DA6E9FDA}" type="datetimeFigureOut">
              <a:rPr lang="tr-TR" smtClean="0"/>
              <a:t>18.10.2017</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CEDC855-E538-43AB-AD53-9C24518AC39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1844824"/>
            <a:ext cx="7558608" cy="866527"/>
          </a:xfrm>
        </p:spPr>
        <p:txBody>
          <a:bodyPr>
            <a:normAutofit fontScale="90000"/>
          </a:bodyPr>
          <a:lstStyle/>
          <a:p>
            <a:r>
              <a:rPr lang="tr-TR" dirty="0" smtClean="0"/>
              <a:t/>
            </a:r>
            <a:br>
              <a:rPr lang="tr-TR" dirty="0" smtClean="0"/>
            </a:br>
            <a:r>
              <a:rPr lang="tr-TR" dirty="0" smtClean="0"/>
              <a:t/>
            </a:r>
            <a:br>
              <a:rPr lang="tr-TR" dirty="0" smtClean="0"/>
            </a:br>
            <a:r>
              <a:rPr lang="tr-TR" dirty="0"/>
              <a:t/>
            </a:r>
            <a:br>
              <a:rPr lang="tr-TR" dirty="0"/>
            </a:br>
            <a:r>
              <a:rPr lang="tr-TR" sz="6700" b="1" dirty="0" smtClean="0"/>
              <a:t>ÇOCUK YARGISI</a:t>
            </a:r>
            <a:r>
              <a:rPr lang="tr-TR" dirty="0" smtClean="0"/>
              <a:t/>
            </a:r>
            <a:br>
              <a:rPr lang="tr-TR" dirty="0" smtClean="0"/>
            </a:br>
            <a:endParaRPr lang="tr-TR" dirty="0"/>
          </a:p>
        </p:txBody>
      </p:sp>
      <p:sp>
        <p:nvSpPr>
          <p:cNvPr id="3" name="Alt Başlık 2"/>
          <p:cNvSpPr>
            <a:spLocks noGrp="1"/>
          </p:cNvSpPr>
          <p:nvPr>
            <p:ph type="subTitle" idx="1"/>
          </p:nvPr>
        </p:nvSpPr>
        <p:spPr>
          <a:xfrm>
            <a:off x="2411760" y="3861048"/>
            <a:ext cx="6400800" cy="1752600"/>
          </a:xfrm>
        </p:spPr>
        <p:txBody>
          <a:bodyPr/>
          <a:lstStyle/>
          <a:p>
            <a:pPr algn="r"/>
            <a:endParaRPr lang="tr-TR" dirty="0" smtClean="0"/>
          </a:p>
          <a:p>
            <a:pPr algn="r"/>
            <a:endParaRPr lang="tr-TR" dirty="0"/>
          </a:p>
          <a:p>
            <a:pPr algn="r"/>
            <a:r>
              <a:rPr lang="tr-TR" dirty="0" smtClean="0"/>
              <a:t> </a:t>
            </a:r>
            <a:r>
              <a:rPr lang="tr-TR" sz="2800" b="1" dirty="0" smtClean="0"/>
              <a:t>Av. Funda </a:t>
            </a:r>
            <a:r>
              <a:rPr lang="tr-TR" sz="2800" b="1" dirty="0" err="1" smtClean="0"/>
              <a:t>Boyraz</a:t>
            </a:r>
            <a:r>
              <a:rPr lang="tr-TR" sz="2800" b="1" dirty="0" smtClean="0"/>
              <a:t> ERYILMAZ</a:t>
            </a:r>
            <a:endParaRPr lang="tr-TR" sz="2800" b="1" dirty="0"/>
          </a:p>
        </p:txBody>
      </p:sp>
    </p:spTree>
    <p:extLst>
      <p:ext uri="{BB962C8B-B14F-4D97-AF65-F5344CB8AC3E}">
        <p14:creationId xmlns:p14="http://schemas.microsoft.com/office/powerpoint/2010/main" val="31091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Reşit olmayanla cinsel </a:t>
            </a:r>
            <a:r>
              <a:rPr lang="tr-TR" b="1" dirty="0" smtClean="0"/>
              <a:t>ilişki (m.104)</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a:t>
            </a:r>
            <a:r>
              <a:rPr lang="tr-TR" dirty="0"/>
              <a:t>1) Cebir, tehdit ve hile olmaksızın, </a:t>
            </a:r>
            <a:r>
              <a:rPr lang="tr-TR" dirty="0" err="1"/>
              <a:t>onbeş</a:t>
            </a:r>
            <a:r>
              <a:rPr lang="tr-TR" dirty="0"/>
              <a:t> yaşını bitirmiş olan çocukla cinsel ilişkide bulunan kişi, şikayet üzerine, (Değişik ibare: 6545 - 18.6.2014 / m.60) “iki yıldan beş” yıla kadar hapis cezası ile cezalandırılır.</a:t>
            </a:r>
            <a:br>
              <a:rPr lang="tr-TR" dirty="0"/>
            </a:br>
            <a:r>
              <a:rPr lang="tr-TR" dirty="0"/>
              <a:t/>
            </a:r>
            <a:br>
              <a:rPr lang="tr-TR" dirty="0"/>
            </a:br>
            <a:r>
              <a:rPr lang="tr-TR" dirty="0"/>
              <a:t>(2) (İptal: Anayasa Mahkemesi'nin 23/11/2005 tarihli ve E: 2005/103, K: 2005/89 sayılı kararı ile) (Yeniden düzenleme : 6545 - 18.6.2014 / m.60) Suçun mağdur ile arasında evlenme yasağı bulunan kişi tarafından işlenmesi hâlinde, şikâyet aranmaksızın, on yıldan on beş yıla kadar hapis cezasına hükmolunur.</a:t>
            </a:r>
            <a:br>
              <a:rPr lang="tr-TR" dirty="0"/>
            </a:br>
            <a:r>
              <a:rPr lang="tr-TR" dirty="0"/>
              <a:t/>
            </a:r>
            <a:br>
              <a:rPr lang="tr-TR" dirty="0"/>
            </a:br>
            <a:r>
              <a:rPr lang="tr-TR" dirty="0"/>
              <a:t>(3) (Ek : 6545 - 18.6.2014 / m.60) Suçun, evlat edineceği çocuğun evlat edinme öncesi bakımını üstlenen veya koruyucu aile ilişkisi çerçevesinde koruma, bakım ve gözetim yükümlülüğü bulunan kişi tarafından işlenmesi hâlinde, şikâyet aranmaksızın ikinci fıkraya göre cezaya hükmolunur.</a:t>
            </a:r>
            <a:endParaRPr lang="tr-TR" dirty="0"/>
          </a:p>
        </p:txBody>
      </p:sp>
    </p:spTree>
    <p:extLst>
      <p:ext uri="{BB962C8B-B14F-4D97-AF65-F5344CB8AC3E}">
        <p14:creationId xmlns:p14="http://schemas.microsoft.com/office/powerpoint/2010/main" val="193761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Cinsel </a:t>
            </a:r>
            <a:r>
              <a:rPr lang="tr-TR" b="1" dirty="0" smtClean="0"/>
              <a:t>taciz (m.105)</a:t>
            </a:r>
            <a:r>
              <a:rPr lang="tr-TR" dirty="0"/>
              <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a:t>
            </a:r>
            <a:r>
              <a:rPr lang="tr-TR" dirty="0"/>
              <a:t>1) Bir kimseyi cinsel amaçlı olarak taciz eden kişi hakkında, mağdurun şikayeti üzerine, üç aydan iki yıla kadar hapis cezasına veya adli para cezasına (Değişik ibare: 6545 - 18.6.2014 / m.61) “, fiilin çocuğa karşı işlenmesi hâlinde altı aydan üç yıla kadar hapis cezasına hükmolunur”.</a:t>
            </a:r>
            <a:br>
              <a:rPr lang="tr-TR" dirty="0"/>
            </a:br>
            <a:r>
              <a:rPr lang="tr-TR" dirty="0"/>
              <a:t/>
            </a:r>
            <a:br>
              <a:rPr lang="tr-TR" dirty="0"/>
            </a:br>
            <a:r>
              <a:rPr lang="tr-TR" dirty="0"/>
              <a:t>(2) (Değişik : 6545 - 18.6.2014 / m.61) Suçun;</a:t>
            </a:r>
            <a:br>
              <a:rPr lang="tr-TR" dirty="0"/>
            </a:br>
            <a:r>
              <a:rPr lang="tr-TR" dirty="0"/>
              <a:t/>
            </a:r>
            <a:br>
              <a:rPr lang="tr-TR" dirty="0"/>
            </a:br>
            <a:r>
              <a:rPr lang="tr-TR" dirty="0"/>
              <a:t>a) Kamu görevinin veya hizmet ilişkisinin ya da aile içi ilişkinin sağladığı kolaylıktan faydalanmak suretiyle, </a:t>
            </a:r>
            <a:br>
              <a:rPr lang="tr-TR" dirty="0"/>
            </a:br>
            <a:r>
              <a:rPr lang="tr-TR" dirty="0"/>
              <a:t/>
            </a:r>
            <a:br>
              <a:rPr lang="tr-TR" dirty="0"/>
            </a:br>
            <a:r>
              <a:rPr lang="tr-TR" dirty="0"/>
              <a:t>b) Vasi, eğitici, öğretici, bakıcı, koruyucu aile veya sağlık hizmeti veren ya da koruma, bakım veya gözetim yükümlülüğü bulunan kişiler tarafından,</a:t>
            </a:r>
            <a:br>
              <a:rPr lang="tr-TR" dirty="0"/>
            </a:br>
            <a:r>
              <a:rPr lang="tr-TR" dirty="0"/>
              <a:t/>
            </a:r>
            <a:br>
              <a:rPr lang="tr-TR" dirty="0"/>
            </a:br>
            <a:r>
              <a:rPr lang="tr-TR" dirty="0"/>
              <a:t>c) Aynı işyerinde çalışmanın sağladığı kolaylıktan faydalanmak suretiyle,</a:t>
            </a:r>
            <a:br>
              <a:rPr lang="tr-TR" dirty="0"/>
            </a:br>
            <a:r>
              <a:rPr lang="tr-TR" dirty="0"/>
              <a:t/>
            </a:r>
            <a:br>
              <a:rPr lang="tr-TR" dirty="0"/>
            </a:br>
            <a:r>
              <a:rPr lang="tr-TR" dirty="0"/>
              <a:t>d) Posta veya elektronik haberleşme araçlarının sağladığı kolaylıktan faydalanmak suretiyle,</a:t>
            </a:r>
            <a:br>
              <a:rPr lang="tr-TR" dirty="0"/>
            </a:br>
            <a:r>
              <a:rPr lang="tr-TR" dirty="0"/>
              <a:t/>
            </a:r>
            <a:br>
              <a:rPr lang="tr-TR" dirty="0"/>
            </a:br>
            <a:r>
              <a:rPr lang="tr-TR" dirty="0"/>
              <a:t>e) Teşhir suretiyle,</a:t>
            </a:r>
            <a:br>
              <a:rPr lang="tr-TR" dirty="0"/>
            </a:br>
            <a:r>
              <a:rPr lang="tr-TR" dirty="0"/>
              <a:t>işlenmesi hâlinde yukarıdaki fıkraya göre verilecek ceza yarı oranında artırılır. Bu fiil nedeniyle mağdur; işi bırakmak, okuldan veya ailesinden ayrılmak zorunda kalmış ise verilecek ceza bir yıldan az olamaz.</a:t>
            </a:r>
            <a:endParaRPr lang="tr-TR" dirty="0"/>
          </a:p>
        </p:txBody>
      </p:sp>
    </p:spTree>
    <p:extLst>
      <p:ext uri="{BB962C8B-B14F-4D97-AF65-F5344CB8AC3E}">
        <p14:creationId xmlns:p14="http://schemas.microsoft.com/office/powerpoint/2010/main" val="155856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Fuhuş (madde 227)</a:t>
            </a:r>
            <a:endParaRPr lang="tr-TR" b="1" dirty="0"/>
          </a:p>
        </p:txBody>
      </p:sp>
      <p:sp>
        <p:nvSpPr>
          <p:cNvPr id="3" name="İçerik Yer Tutucusu 2"/>
          <p:cNvSpPr>
            <a:spLocks noGrp="1"/>
          </p:cNvSpPr>
          <p:nvPr>
            <p:ph idx="1"/>
          </p:nvPr>
        </p:nvSpPr>
        <p:spPr>
          <a:xfrm>
            <a:off x="323528" y="1340768"/>
            <a:ext cx="8229600" cy="4876800"/>
          </a:xfrm>
        </p:spPr>
        <p:txBody>
          <a:bodyPr>
            <a:noAutofit/>
          </a:bodyPr>
          <a:lstStyle/>
          <a:p>
            <a:pPr algn="just"/>
            <a:r>
              <a:rPr lang="tr-TR" sz="1600" dirty="0">
                <a:latin typeface="+mj-lt"/>
                <a:cs typeface="Calibri" panose="020F0502020204030204" pitchFamily="34" charset="0"/>
              </a:rPr>
              <a:t>(1) Çocuğu fuhşa teşvik eden, bunun yolunu kolaylaştıran, bu maksatla tedarik eden veya barındıran ya da çocuğun fuhşuna aracılık eden kişi, dört yıldan on yıla kadar hapis ve </a:t>
            </a:r>
            <a:r>
              <a:rPr lang="tr-TR" sz="1600" dirty="0" err="1">
                <a:latin typeface="+mj-lt"/>
                <a:cs typeface="Calibri" panose="020F0502020204030204" pitchFamily="34" charset="0"/>
              </a:rPr>
              <a:t>beşbin</a:t>
            </a:r>
            <a:r>
              <a:rPr lang="tr-TR" sz="1600" dirty="0">
                <a:latin typeface="+mj-lt"/>
                <a:cs typeface="Calibri" panose="020F0502020204030204" pitchFamily="34" charset="0"/>
              </a:rPr>
              <a:t> güne kadar adlî para cezası ile cezalandırılır. Bu suçun işlenişine yönelik hazırlık hareketleri de tamamlanmış suç gibi cezalandırılır</a:t>
            </a:r>
            <a:r>
              <a:rPr lang="tr-TR" sz="1600" dirty="0" smtClean="0">
                <a:latin typeface="+mj-lt"/>
                <a:cs typeface="Calibri" panose="020F0502020204030204" pitchFamily="34" charset="0"/>
              </a:rPr>
              <a:t>.</a:t>
            </a:r>
            <a:endParaRPr lang="tr-TR" sz="1600" dirty="0">
              <a:latin typeface="+mj-lt"/>
              <a:cs typeface="Calibri" panose="020F0502020204030204" pitchFamily="34" charset="0"/>
            </a:endParaRPr>
          </a:p>
          <a:p>
            <a:pPr algn="just"/>
            <a:r>
              <a:rPr lang="tr-TR" sz="1600" dirty="0">
                <a:latin typeface="+mj-lt"/>
                <a:cs typeface="Calibri" panose="020F0502020204030204" pitchFamily="34" charset="0"/>
              </a:rPr>
              <a:t> (2) Bir kimseyi fuhşa teşvik eden, bunun yolunu kolaylaştıran ya da fuhuş için aracılık eden veya yer temin eden kişi, iki yıldan dört yıla kadar hapis ve </a:t>
            </a:r>
            <a:r>
              <a:rPr lang="tr-TR" sz="1600" dirty="0" err="1">
                <a:latin typeface="+mj-lt"/>
                <a:cs typeface="Calibri" panose="020F0502020204030204" pitchFamily="34" charset="0"/>
              </a:rPr>
              <a:t>üçbin</a:t>
            </a:r>
            <a:r>
              <a:rPr lang="tr-TR" sz="1600" dirty="0">
                <a:latin typeface="+mj-lt"/>
                <a:cs typeface="Calibri" panose="020F0502020204030204" pitchFamily="34" charset="0"/>
              </a:rPr>
              <a:t> güne kadar adlî para cezası ile cezalandırılır. Fuhşa sürüklenen kişinin kazancından yararlanılarak kısmen veya tamamen geçimin sağlanması, fuhşa teşvik sayılır</a:t>
            </a:r>
            <a:r>
              <a:rPr lang="tr-TR" sz="1600" dirty="0" smtClean="0">
                <a:latin typeface="+mj-lt"/>
                <a:cs typeface="Calibri" panose="020F0502020204030204" pitchFamily="34" charset="0"/>
              </a:rPr>
              <a:t>.</a:t>
            </a:r>
          </a:p>
          <a:p>
            <a:pPr algn="just"/>
            <a:r>
              <a:rPr lang="tr-TR" sz="1600" dirty="0" smtClean="0">
                <a:latin typeface="+mj-lt"/>
                <a:cs typeface="Calibri" panose="020F0502020204030204" pitchFamily="34" charset="0"/>
              </a:rPr>
              <a:t>(</a:t>
            </a:r>
            <a:r>
              <a:rPr lang="tr-TR" sz="1600" dirty="0">
                <a:latin typeface="+mj-lt"/>
                <a:cs typeface="Calibri" panose="020F0502020204030204" pitchFamily="34" charset="0"/>
              </a:rPr>
              <a:t>3) (Mülga: 6/12/2006 – 5560/45 </a:t>
            </a:r>
            <a:r>
              <a:rPr lang="tr-TR" sz="1600" dirty="0" err="1">
                <a:latin typeface="+mj-lt"/>
                <a:cs typeface="Calibri" panose="020F0502020204030204" pitchFamily="34" charset="0"/>
              </a:rPr>
              <a:t>md.</a:t>
            </a:r>
            <a:r>
              <a:rPr lang="tr-TR" sz="1600" dirty="0">
                <a:latin typeface="+mj-lt"/>
                <a:cs typeface="Calibri" panose="020F0502020204030204" pitchFamily="34" charset="0"/>
              </a:rPr>
              <a:t>; Yeniden düzenleme: 24/11/2016-6763/18 </a:t>
            </a:r>
            <a:r>
              <a:rPr lang="tr-TR" sz="1600" dirty="0" err="1">
                <a:latin typeface="+mj-lt"/>
                <a:cs typeface="Calibri" panose="020F0502020204030204" pitchFamily="34" charset="0"/>
              </a:rPr>
              <a:t>md.</a:t>
            </a:r>
            <a:r>
              <a:rPr lang="tr-TR" sz="1600" dirty="0">
                <a:latin typeface="+mj-lt"/>
                <a:cs typeface="Calibri" panose="020F0502020204030204" pitchFamily="34" charset="0"/>
              </a:rPr>
              <a:t>) Fuhşu kolaylaştırmak veya fuhşa aracılık etmek amacıyla hazırlanmış görüntü, yazı ve sözleri içeren ürünleri veren, dağıtan veya yayan kişi bir yıldan üç yıla kadar hapis ve iki yüz günden iki bin güne kadar adli para cezası ile cezalandırılır</a:t>
            </a:r>
            <a:r>
              <a:rPr lang="tr-TR" sz="1600" dirty="0" smtClean="0">
                <a:latin typeface="+mj-lt"/>
                <a:cs typeface="Calibri" panose="020F0502020204030204" pitchFamily="34" charset="0"/>
              </a:rPr>
              <a:t>.</a:t>
            </a:r>
          </a:p>
          <a:p>
            <a:pPr algn="just"/>
            <a:r>
              <a:rPr lang="tr-TR" sz="1600" dirty="0" smtClean="0">
                <a:latin typeface="+mj-lt"/>
                <a:cs typeface="Calibri" panose="020F0502020204030204" pitchFamily="34" charset="0"/>
              </a:rPr>
              <a:t>(</a:t>
            </a:r>
            <a:r>
              <a:rPr lang="tr-TR" sz="1600" dirty="0">
                <a:latin typeface="+mj-lt"/>
                <a:cs typeface="Calibri" panose="020F0502020204030204" pitchFamily="34" charset="0"/>
              </a:rPr>
              <a:t>4) Cebir veya tehdit kullanarak, hile ile ya da çaresizliğinden yararlanarak bir kimseyi fuhşa sevk eden veya fuhuş yapmasını sağlayan kişi hakkında yukarıdaki fıkralara göre verilecek ceza yarısından iki katına kadar artırılır</a:t>
            </a:r>
            <a:r>
              <a:rPr lang="tr-TR" sz="1600" dirty="0" smtClean="0">
                <a:latin typeface="+mj-lt"/>
                <a:cs typeface="Calibri" panose="020F0502020204030204" pitchFamily="34" charset="0"/>
              </a:rPr>
              <a:t>.</a:t>
            </a:r>
          </a:p>
          <a:p>
            <a:pPr algn="just"/>
            <a:r>
              <a:rPr lang="tr-TR" sz="1600" dirty="0" smtClean="0">
                <a:latin typeface="+mj-lt"/>
                <a:cs typeface="Calibri" panose="020F0502020204030204" pitchFamily="34" charset="0"/>
              </a:rPr>
              <a:t>(</a:t>
            </a:r>
            <a:r>
              <a:rPr lang="tr-TR" sz="1600" dirty="0">
                <a:latin typeface="+mj-lt"/>
                <a:cs typeface="Calibri" panose="020F0502020204030204" pitchFamily="34" charset="0"/>
              </a:rPr>
              <a:t>5) Yukarıdaki fıkralarda tanımlanan suçların eş, üstsoy, kayın üstsoy, kardeş, evlat edinen, vasi, eğitici, öğretici, bakıcı, koruma ve gözetim yükümlülüğü bulunan diğer kişiler tarafından ya da kamu görevi veya hizmet ilişkisinin sağladığı nüfuz kötüye kullanılmak suretiyle işlenmesi halinde, verilecek ceza yarı oranında artırılır.</a:t>
            </a:r>
            <a:endParaRPr lang="tr-TR" sz="1600" dirty="0">
              <a:latin typeface="+mj-lt"/>
              <a:cs typeface="Calibri" panose="020F0502020204030204" pitchFamily="34" charset="0"/>
            </a:endParaRPr>
          </a:p>
        </p:txBody>
      </p:sp>
    </p:spTree>
    <p:extLst>
      <p:ext uri="{BB962C8B-B14F-4D97-AF65-F5344CB8AC3E}">
        <p14:creationId xmlns:p14="http://schemas.microsoft.com/office/powerpoint/2010/main" val="358458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3400"/>
            <a:ext cx="8229600" cy="1311424"/>
          </a:xfrm>
        </p:spPr>
        <p:txBody>
          <a:bodyPr>
            <a:normAutofit fontScale="90000"/>
          </a:bodyPr>
          <a:lstStyle/>
          <a:p>
            <a:r>
              <a:rPr lang="tr-TR" dirty="0" smtClean="0"/>
              <a:t/>
            </a:r>
            <a:br>
              <a:rPr lang="tr-TR" dirty="0" smtClean="0"/>
            </a:br>
            <a:r>
              <a:rPr lang="tr-TR" sz="4400" b="1" dirty="0" smtClean="0"/>
              <a:t>KORUNMA GEREKSİNİMİNİ</a:t>
            </a:r>
            <a:br>
              <a:rPr lang="tr-TR" sz="4400" b="1" dirty="0" smtClean="0"/>
            </a:br>
            <a:r>
              <a:rPr lang="tr-TR" sz="4400" b="1" dirty="0" smtClean="0"/>
              <a:t>BİLDİRİM YÜKÜMLÜLÜĞÜ</a:t>
            </a:r>
            <a:r>
              <a:rPr lang="tr-TR" dirty="0"/>
              <a:t/>
            </a:r>
            <a:br>
              <a:rPr lang="tr-TR" dirty="0"/>
            </a:br>
            <a:endParaRPr lang="tr-TR" dirty="0"/>
          </a:p>
        </p:txBody>
      </p:sp>
      <p:sp>
        <p:nvSpPr>
          <p:cNvPr id="3" name="İçerik Yer Tutucusu 2"/>
          <p:cNvSpPr>
            <a:spLocks noGrp="1"/>
          </p:cNvSpPr>
          <p:nvPr>
            <p:ph idx="1"/>
          </p:nvPr>
        </p:nvSpPr>
        <p:spPr>
          <a:xfrm>
            <a:off x="457200" y="1700808"/>
            <a:ext cx="8229600" cy="4776192"/>
          </a:xfrm>
        </p:spPr>
        <p:txBody>
          <a:bodyPr>
            <a:normAutofit/>
          </a:bodyPr>
          <a:lstStyle/>
          <a:p>
            <a:pPr marL="0" indent="0">
              <a:buNone/>
            </a:pPr>
            <a:endParaRPr lang="tr-TR" dirty="0"/>
          </a:p>
          <a:p>
            <a:r>
              <a:rPr lang="tr-TR" sz="2800" dirty="0" smtClean="0"/>
              <a:t>Adli </a:t>
            </a:r>
            <a:r>
              <a:rPr lang="tr-TR" sz="2800" dirty="0"/>
              <a:t>ve idari merciler</a:t>
            </a:r>
          </a:p>
          <a:p>
            <a:r>
              <a:rPr lang="tr-TR" sz="2800" dirty="0"/>
              <a:t>Kolluk görevlileri</a:t>
            </a:r>
          </a:p>
          <a:p>
            <a:r>
              <a:rPr lang="tr-TR" sz="2800" dirty="0"/>
              <a:t>Sağlık ve eğitim kuruluşları</a:t>
            </a:r>
          </a:p>
          <a:p>
            <a:r>
              <a:rPr lang="tr-TR" sz="2800" dirty="0"/>
              <a:t>Sivil toplum kuruluşları </a:t>
            </a:r>
            <a:r>
              <a:rPr lang="tr-TR" sz="2800" dirty="0" smtClean="0"/>
              <a:t>korunma </a:t>
            </a:r>
            <a:r>
              <a:rPr lang="tr-TR" sz="2800" dirty="0"/>
              <a:t>ihtiyacı olan çocuğu </a:t>
            </a:r>
            <a:r>
              <a:rPr lang="tr-TR" sz="2800" dirty="0" err="1"/>
              <a:t>ASPB’ye</a:t>
            </a:r>
            <a:r>
              <a:rPr lang="tr-TR" sz="2800" dirty="0"/>
              <a:t> bildirmekle yükümlüdür (ÇKM m.6). </a:t>
            </a:r>
          </a:p>
          <a:p>
            <a:r>
              <a:rPr lang="tr-TR" sz="2800" dirty="0" smtClean="0"/>
              <a:t>Çocuk ile çocuğun bakımından sorumlu kimseler çocuğun korunma altına alınması amacıyla SHÇEK’e başvurabilirler.</a:t>
            </a:r>
            <a:endParaRPr lang="tr-TR" sz="2800" dirty="0"/>
          </a:p>
        </p:txBody>
      </p:sp>
    </p:spTree>
    <p:extLst>
      <p:ext uri="{BB962C8B-B14F-4D97-AF65-F5344CB8AC3E}">
        <p14:creationId xmlns:p14="http://schemas.microsoft.com/office/powerpoint/2010/main" val="140163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MAKUL ŞÜPHE</a:t>
            </a:r>
            <a:endParaRPr lang="tr-TR" b="1" dirty="0"/>
          </a:p>
        </p:txBody>
      </p:sp>
      <p:sp>
        <p:nvSpPr>
          <p:cNvPr id="3" name="İçerik Yer Tutucusu 2"/>
          <p:cNvSpPr>
            <a:spLocks noGrp="1"/>
          </p:cNvSpPr>
          <p:nvPr>
            <p:ph idx="1"/>
          </p:nvPr>
        </p:nvSpPr>
        <p:spPr/>
        <p:txBody>
          <a:bodyPr>
            <a:normAutofit/>
          </a:bodyPr>
          <a:lstStyle/>
          <a:p>
            <a:pPr marL="0" indent="0" algn="ctr">
              <a:buNone/>
            </a:pPr>
            <a:endParaRPr lang="tr-TR" sz="9600" dirty="0" smtClean="0"/>
          </a:p>
          <a:p>
            <a:pPr marL="0" indent="0" algn="ctr">
              <a:buNone/>
            </a:pPr>
            <a:r>
              <a:rPr lang="tr-TR" sz="9600" dirty="0" smtClean="0"/>
              <a:t>?</a:t>
            </a:r>
            <a:endParaRPr lang="tr-TR" sz="9600" dirty="0"/>
          </a:p>
        </p:txBody>
      </p:sp>
    </p:spTree>
    <p:extLst>
      <p:ext uri="{BB962C8B-B14F-4D97-AF65-F5344CB8AC3E}">
        <p14:creationId xmlns:p14="http://schemas.microsoft.com/office/powerpoint/2010/main" val="83502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Suçun İhbarı ve Şikayet</a:t>
            </a:r>
          </a:p>
        </p:txBody>
      </p:sp>
      <p:sp>
        <p:nvSpPr>
          <p:cNvPr id="3" name="İçerik Yer Tutucusu 2"/>
          <p:cNvSpPr>
            <a:spLocks noGrp="1"/>
          </p:cNvSpPr>
          <p:nvPr>
            <p:ph idx="1"/>
          </p:nvPr>
        </p:nvSpPr>
        <p:spPr/>
        <p:txBody>
          <a:bodyPr/>
          <a:lstStyle/>
          <a:p>
            <a:pPr marL="0" indent="0" algn="ctr">
              <a:buNone/>
            </a:pPr>
            <a:r>
              <a:rPr lang="tr-TR" sz="7200" dirty="0"/>
              <a:t>Çocukların da </a:t>
            </a:r>
          </a:p>
          <a:p>
            <a:pPr marL="0" indent="0" algn="ctr">
              <a:buNone/>
            </a:pPr>
            <a:r>
              <a:rPr lang="tr-TR" sz="7200" dirty="0"/>
              <a:t>şikayet hakları </a:t>
            </a:r>
          </a:p>
          <a:p>
            <a:pPr marL="0" indent="0" algn="ctr">
              <a:buNone/>
            </a:pPr>
            <a:r>
              <a:rPr lang="tr-TR" sz="7200" dirty="0"/>
              <a:t>vardır!!!</a:t>
            </a:r>
          </a:p>
          <a:p>
            <a:pPr marL="0" indent="0">
              <a:buNone/>
            </a:pPr>
            <a:endParaRPr lang="tr-TR" dirty="0"/>
          </a:p>
        </p:txBody>
      </p:sp>
    </p:spTree>
    <p:extLst>
      <p:ext uri="{BB962C8B-B14F-4D97-AF65-F5344CB8AC3E}">
        <p14:creationId xmlns:p14="http://schemas.microsoft.com/office/powerpoint/2010/main" val="357291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Suçu Bildirmeme (m.278)</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a:t>(</a:t>
            </a:r>
            <a:r>
              <a:rPr lang="tr-TR" sz="2500" dirty="0"/>
              <a:t>İptal: Anayasa Mahkemesinin 30/6/2011 tarihli ve E.:2010/52, K.:2011/113 sayılı Kararı ile.; Değişik: 2/7/2012-6352/91 </a:t>
            </a:r>
            <a:r>
              <a:rPr lang="tr-TR" sz="2500" dirty="0" err="1"/>
              <a:t>md.</a:t>
            </a:r>
            <a:r>
              <a:rPr lang="tr-TR" sz="2500" dirty="0"/>
              <a:t>)</a:t>
            </a:r>
            <a:r>
              <a:rPr lang="tr-TR" sz="2500" dirty="0"/>
              <a:t/>
            </a:r>
            <a:br>
              <a:rPr lang="tr-TR" sz="2500" dirty="0"/>
            </a:br>
            <a:r>
              <a:rPr lang="tr-TR" sz="2500" dirty="0"/>
              <a:t>(1) İşlenmekte olan bir suçu yetkili makamlara bildirmeyen kişi, bir yıla kadar hapis cezası ile cezalandırılır.</a:t>
            </a:r>
            <a:r>
              <a:rPr lang="tr-TR" sz="2500" dirty="0"/>
              <a:t/>
            </a:r>
            <a:br>
              <a:rPr lang="tr-TR" sz="2500" dirty="0"/>
            </a:br>
            <a:r>
              <a:rPr lang="tr-TR" sz="2500" dirty="0"/>
              <a:t>(2) İşlenmiş olmakla birlikte, sebebiyet verdiği neticelerin sınırlandırılması halen mümkün bulunan bir suçu yetkili makamlara bildirmeyen kişi, yukarıdaki fıkra hükmüne göre cezalandırılır.</a:t>
            </a:r>
            <a:r>
              <a:rPr lang="tr-TR" sz="2500" dirty="0"/>
              <a:t/>
            </a:r>
            <a:br>
              <a:rPr lang="tr-TR" sz="2500" dirty="0"/>
            </a:br>
            <a:r>
              <a:rPr lang="tr-TR" sz="2500" dirty="0"/>
              <a:t>(3) Mağdurun </a:t>
            </a:r>
            <a:r>
              <a:rPr lang="tr-TR" sz="2500" dirty="0" err="1"/>
              <a:t>onbeşyaşını</a:t>
            </a:r>
            <a:r>
              <a:rPr lang="tr-TR" sz="2500" dirty="0"/>
              <a:t> bitirmemiş bir çocuk, bedensel veya ruhsal bakımdan özürlü olan ya da hamileliği nedeniyle kendisini savunamayacak durumda bulunan kimse olması halinde, yukarıdaki fıkralara göre verilecek ceza, yarı oranında artırılır.</a:t>
            </a:r>
            <a:r>
              <a:rPr lang="tr-TR" sz="2500" dirty="0"/>
              <a:t/>
            </a:r>
            <a:br>
              <a:rPr lang="tr-TR" sz="2500" dirty="0"/>
            </a:br>
            <a:r>
              <a:rPr lang="tr-TR" sz="2500" dirty="0"/>
              <a:t>(4) Tanıklıktan çekinebilecek olan kişiler bakımından cezaya hükmolunmaz. Ancak, suçu önleme yükümlülüğünün varlığı dolayısıyla ceza sorumluluğuna ilişkin hükümler saklıdır.</a:t>
            </a:r>
            <a:endParaRPr lang="tr-TR" sz="2500" dirty="0"/>
          </a:p>
        </p:txBody>
      </p:sp>
    </p:spTree>
    <p:extLst>
      <p:ext uri="{BB962C8B-B14F-4D97-AF65-F5344CB8AC3E}">
        <p14:creationId xmlns:p14="http://schemas.microsoft.com/office/powerpoint/2010/main" val="175608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Kamu görevlisinin suçu bildirmemesi</a:t>
            </a:r>
            <a:r>
              <a:rPr lang="tr-TR" dirty="0"/>
              <a:t/>
            </a:r>
            <a:br>
              <a:rPr lang="tr-TR" dirty="0"/>
            </a:br>
            <a:r>
              <a:rPr lang="tr-TR" b="1" dirty="0" smtClean="0"/>
              <a:t>(m.279)</a:t>
            </a:r>
            <a:endParaRPr lang="tr-TR" b="1" dirty="0"/>
          </a:p>
        </p:txBody>
      </p:sp>
      <p:sp>
        <p:nvSpPr>
          <p:cNvPr id="3" name="İçerik Yer Tutucusu 2"/>
          <p:cNvSpPr>
            <a:spLocks noGrp="1"/>
          </p:cNvSpPr>
          <p:nvPr>
            <p:ph idx="1"/>
          </p:nvPr>
        </p:nvSpPr>
        <p:spPr/>
        <p:txBody>
          <a:bodyPr>
            <a:noAutofit/>
          </a:bodyPr>
          <a:lstStyle/>
          <a:p>
            <a:r>
              <a:rPr lang="tr-TR" sz="2800" dirty="0" smtClean="0"/>
              <a:t>(</a:t>
            </a:r>
            <a:r>
              <a:rPr lang="tr-TR" sz="2800" dirty="0"/>
              <a:t>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br>
              <a:rPr lang="tr-TR" sz="2800" dirty="0"/>
            </a:br>
            <a:r>
              <a:rPr lang="tr-TR" sz="2800" dirty="0"/>
              <a:t/>
            </a:r>
            <a:br>
              <a:rPr lang="tr-TR" sz="2800" dirty="0"/>
            </a:br>
            <a:r>
              <a:rPr lang="tr-TR" sz="2800" dirty="0"/>
              <a:t>(2) Suçun, adlî kolluk görevini yapan kişi tarafından işlenmesi halinde, yukarıdaki fıkraya göre verilecek ceza yarı oranında artırılır.</a:t>
            </a:r>
            <a:endParaRPr lang="tr-TR" sz="2800" dirty="0"/>
          </a:p>
        </p:txBody>
      </p:sp>
    </p:spTree>
    <p:extLst>
      <p:ext uri="{BB962C8B-B14F-4D97-AF65-F5344CB8AC3E}">
        <p14:creationId xmlns:p14="http://schemas.microsoft.com/office/powerpoint/2010/main" val="352793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GÖREVİ KÖTÜYE KULLANMA</a:t>
            </a:r>
            <a:endParaRPr lang="tr-TR" b="1" dirty="0"/>
          </a:p>
        </p:txBody>
      </p:sp>
      <p:sp>
        <p:nvSpPr>
          <p:cNvPr id="3" name="İçerik Yer Tutucusu 2"/>
          <p:cNvSpPr>
            <a:spLocks noGrp="1"/>
          </p:cNvSpPr>
          <p:nvPr>
            <p:ph idx="1"/>
          </p:nvPr>
        </p:nvSpPr>
        <p:spPr/>
        <p:txBody>
          <a:bodyPr>
            <a:normAutofit fontScale="92500" lnSpcReduction="20000"/>
          </a:bodyPr>
          <a:lstStyle/>
          <a:p>
            <a:r>
              <a:rPr lang="tr-TR" sz="3200" dirty="0" smtClean="0"/>
              <a:t>TCK Madde 257; görevlerinin gereklerine aykırı hareket etmek suretiyle, kişilerin mağduriyetine veya kamunun zararına neden ya da kişilere haksız bir menfaat sağlayan kamu görevlisi altı aydan iki yıla kadar hapis cezası ile cezalandırılır.</a:t>
            </a:r>
          </a:p>
          <a:p>
            <a:r>
              <a:rPr lang="tr-TR" sz="3200" dirty="0" smtClean="0"/>
              <a:t>Görevinin gereklerini yapmakta ihmal veya gecikme göstererek kişilerin mağduriyetine </a:t>
            </a:r>
            <a:r>
              <a:rPr lang="tr-TR" sz="3200" dirty="0"/>
              <a:t>veya kamunun zararına neden ya da kişilere haksız bir menfaat sağlayan kamu görevlisi </a:t>
            </a:r>
            <a:r>
              <a:rPr lang="tr-TR" sz="3200" dirty="0" smtClean="0"/>
              <a:t>üç </a:t>
            </a:r>
            <a:r>
              <a:rPr lang="tr-TR" sz="3200" dirty="0"/>
              <a:t>aydan </a:t>
            </a:r>
            <a:r>
              <a:rPr lang="tr-TR" sz="3200" dirty="0" smtClean="0"/>
              <a:t>bir </a:t>
            </a:r>
            <a:r>
              <a:rPr lang="tr-TR" sz="3200" dirty="0"/>
              <a:t>yıla kadar hapis cezası ile cezalandırılır.</a:t>
            </a:r>
          </a:p>
          <a:p>
            <a:endParaRPr lang="tr-TR" dirty="0"/>
          </a:p>
        </p:txBody>
      </p:sp>
    </p:spTree>
    <p:extLst>
      <p:ext uri="{BB962C8B-B14F-4D97-AF65-F5344CB8AC3E}">
        <p14:creationId xmlns:p14="http://schemas.microsoft.com/office/powerpoint/2010/main" val="247226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b="1" dirty="0" smtClean="0"/>
              <a:t>ANKARA BAROSU </a:t>
            </a:r>
            <a:br>
              <a:rPr lang="tr-TR" b="1" dirty="0" smtClean="0"/>
            </a:br>
            <a:r>
              <a:rPr lang="tr-TR" b="1" dirty="0" smtClean="0"/>
              <a:t>GELİNCİK MERKEZİ</a:t>
            </a:r>
            <a:endParaRPr lang="tr-TR" b="1" dirty="0"/>
          </a:p>
        </p:txBody>
      </p:sp>
      <p:sp>
        <p:nvSpPr>
          <p:cNvPr id="3" name="İçerik Yer Tutucusu 2"/>
          <p:cNvSpPr>
            <a:spLocks noGrp="1"/>
          </p:cNvSpPr>
          <p:nvPr>
            <p:ph idx="1"/>
          </p:nvPr>
        </p:nvSpPr>
        <p:spPr/>
        <p:txBody>
          <a:bodyPr>
            <a:normAutofit/>
          </a:bodyPr>
          <a:lstStyle/>
          <a:p>
            <a:r>
              <a:rPr lang="tr-TR" sz="4000" dirty="0" smtClean="0"/>
              <a:t>444 43 06</a:t>
            </a:r>
          </a:p>
          <a:p>
            <a:r>
              <a:rPr lang="tr-TR" sz="4000" dirty="0" smtClean="0"/>
              <a:t>7/24 </a:t>
            </a:r>
          </a:p>
          <a:p>
            <a:r>
              <a:rPr lang="tr-TR" sz="4000" dirty="0" smtClean="0"/>
              <a:t>ŞİDDET MAĞDURU KADIN, YAŞLI, ÇOCUK, LGBTİ BİREYLER</a:t>
            </a:r>
            <a:endParaRPr lang="tr-TR" sz="4000" dirty="0"/>
          </a:p>
        </p:txBody>
      </p:sp>
    </p:spTree>
    <p:extLst>
      <p:ext uri="{BB962C8B-B14F-4D97-AF65-F5344CB8AC3E}">
        <p14:creationId xmlns:p14="http://schemas.microsoft.com/office/powerpoint/2010/main" val="42380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sz="4900" dirty="0" smtClean="0"/>
              <a:t>Çocuk </a:t>
            </a:r>
            <a:r>
              <a:rPr lang="tr-TR" sz="4900" dirty="0"/>
              <a:t>Kimdir?</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endParaRPr lang="tr-TR" dirty="0" smtClean="0"/>
          </a:p>
          <a:p>
            <a:r>
              <a:rPr lang="tr-TR" sz="3600" dirty="0" smtClean="0"/>
              <a:t>Çocuk </a:t>
            </a:r>
            <a:r>
              <a:rPr lang="tr-TR" sz="3600" dirty="0"/>
              <a:t>Koruma Kanunu m.3 “daha erken yaşta ergin kılınsa bile 18 yaşını doldurmamış kişi”</a:t>
            </a:r>
          </a:p>
          <a:p>
            <a:endParaRPr lang="tr-TR" dirty="0"/>
          </a:p>
        </p:txBody>
      </p:sp>
    </p:spTree>
    <p:extLst>
      <p:ext uri="{BB962C8B-B14F-4D97-AF65-F5344CB8AC3E}">
        <p14:creationId xmlns:p14="http://schemas.microsoft.com/office/powerpoint/2010/main" val="175286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5698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05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MAĞDUR </a:t>
            </a:r>
            <a:r>
              <a:rPr lang="tr-TR" dirty="0"/>
              <a:t>ÇOCUK</a:t>
            </a:r>
            <a:br>
              <a:rPr lang="tr-TR" dirty="0"/>
            </a:br>
            <a:endParaRPr lang="tr-TR" dirty="0"/>
          </a:p>
        </p:txBody>
      </p:sp>
      <p:sp>
        <p:nvSpPr>
          <p:cNvPr id="3" name="İçerik Yer Tutucusu 2"/>
          <p:cNvSpPr>
            <a:spLocks noGrp="1"/>
          </p:cNvSpPr>
          <p:nvPr>
            <p:ph idx="1"/>
          </p:nvPr>
        </p:nvSpPr>
        <p:spPr/>
        <p:txBody>
          <a:bodyPr/>
          <a:lstStyle/>
          <a:p>
            <a:pPr marL="0" indent="0">
              <a:buNone/>
            </a:pPr>
            <a:endParaRPr lang="tr-TR" dirty="0" smtClean="0"/>
          </a:p>
          <a:p>
            <a:r>
              <a:rPr lang="tr-TR" sz="3200" dirty="0" smtClean="0"/>
              <a:t>Kendilerine </a:t>
            </a:r>
            <a:r>
              <a:rPr lang="tr-TR" sz="3200" dirty="0"/>
              <a:t>karşı işlenmiş suçun sonucu olarak herhangi bir  zarara maruz kalan çocuklara mağdur çocuk denir. Bir suça maruz kalan çocuk, o suçun doğrudan mağdurudur. Bazen bir suçtan dolaylı olarak da mağdur olunabilir.</a:t>
            </a:r>
          </a:p>
          <a:p>
            <a:endParaRPr lang="tr-TR" dirty="0"/>
          </a:p>
        </p:txBody>
      </p:sp>
    </p:spTree>
    <p:extLst>
      <p:ext uri="{BB962C8B-B14F-4D97-AF65-F5344CB8AC3E}">
        <p14:creationId xmlns:p14="http://schemas.microsoft.com/office/powerpoint/2010/main" val="429250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0424" y="2348880"/>
            <a:ext cx="7859216" cy="255240"/>
          </a:xfrm>
        </p:spPr>
        <p:txBody>
          <a:bodyPr>
            <a:normAutofit fontScale="90000"/>
          </a:bodyPr>
          <a:lstStyle/>
          <a:p>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681" y="548680"/>
            <a:ext cx="4456562"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60848"/>
            <a:ext cx="3743325"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45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10" y="836712"/>
            <a:ext cx="8741843" cy="524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6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sz="4400" b="1" dirty="0" smtClean="0"/>
              <a:t>İSTİSMAR </a:t>
            </a:r>
            <a:r>
              <a:rPr lang="tr-TR" sz="4400" b="1" dirty="0"/>
              <a:t>TÜRLERİ</a:t>
            </a:r>
            <a:r>
              <a:rPr lang="tr-TR" dirty="0"/>
              <a:t/>
            </a:r>
            <a:br>
              <a:rPr lang="tr-TR" dirty="0"/>
            </a:b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sz="3600" dirty="0" smtClean="0"/>
              <a:t>DUYGUSAL </a:t>
            </a:r>
            <a:r>
              <a:rPr lang="tr-TR" sz="3600" dirty="0"/>
              <a:t>İSTİSMAR</a:t>
            </a:r>
          </a:p>
          <a:p>
            <a:r>
              <a:rPr lang="tr-TR" sz="3600" dirty="0"/>
              <a:t>İHMAL</a:t>
            </a:r>
          </a:p>
          <a:p>
            <a:r>
              <a:rPr lang="tr-TR" sz="3600" dirty="0"/>
              <a:t>FİZİKSEL İSTİSMAR</a:t>
            </a:r>
          </a:p>
          <a:p>
            <a:r>
              <a:rPr lang="tr-TR" sz="3600" dirty="0"/>
              <a:t>CİNSEL İSTİSMAR</a:t>
            </a:r>
          </a:p>
          <a:p>
            <a:pPr marL="0" indent="0">
              <a:buNone/>
            </a:pPr>
            <a:endParaRPr lang="tr-TR" dirty="0"/>
          </a:p>
        </p:txBody>
      </p:sp>
    </p:spTree>
    <p:extLst>
      <p:ext uri="{BB962C8B-B14F-4D97-AF65-F5344CB8AC3E}">
        <p14:creationId xmlns:p14="http://schemas.microsoft.com/office/powerpoint/2010/main" val="113975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5237 Sayılı Türk Ceza Kanunu</a:t>
            </a:r>
            <a:endParaRPr lang="tr-TR" b="1" dirty="0"/>
          </a:p>
        </p:txBody>
      </p:sp>
      <p:sp>
        <p:nvSpPr>
          <p:cNvPr id="3" name="İçerik Yer Tutucusu 2"/>
          <p:cNvSpPr>
            <a:spLocks noGrp="1"/>
          </p:cNvSpPr>
          <p:nvPr>
            <p:ph idx="1"/>
          </p:nvPr>
        </p:nvSpPr>
        <p:spPr/>
        <p:txBody>
          <a:bodyPr>
            <a:normAutofit fontScale="32500" lnSpcReduction="20000"/>
          </a:bodyPr>
          <a:lstStyle/>
          <a:p>
            <a:r>
              <a:rPr lang="tr-TR" sz="5000" b="1" dirty="0" smtClean="0">
                <a:latin typeface="+mj-lt"/>
              </a:rPr>
              <a:t>.İNSAN </a:t>
            </a:r>
            <a:r>
              <a:rPr lang="tr-TR" sz="5000" b="1" dirty="0">
                <a:latin typeface="+mj-lt"/>
              </a:rPr>
              <a:t>TİCARETİ   </a:t>
            </a:r>
            <a:r>
              <a:rPr lang="tr-TR" sz="5000" dirty="0">
                <a:latin typeface="+mj-lt"/>
              </a:rPr>
              <a:t>(Madde 80)</a:t>
            </a:r>
          </a:p>
          <a:p>
            <a:r>
              <a:rPr lang="tr-TR" sz="5000" dirty="0">
                <a:latin typeface="+mj-lt"/>
              </a:rPr>
              <a:t>•</a:t>
            </a:r>
            <a:r>
              <a:rPr lang="tr-TR" sz="5000" b="1" dirty="0">
                <a:latin typeface="+mj-lt"/>
              </a:rPr>
              <a:t>İŞKENCE </a:t>
            </a:r>
            <a:r>
              <a:rPr lang="tr-TR" sz="5000" dirty="0">
                <a:latin typeface="+mj-lt"/>
              </a:rPr>
              <a:t> (Madde 94)</a:t>
            </a:r>
          </a:p>
          <a:p>
            <a:r>
              <a:rPr lang="tr-TR" sz="5000" dirty="0">
                <a:latin typeface="+mj-lt"/>
              </a:rPr>
              <a:t>•</a:t>
            </a:r>
            <a:r>
              <a:rPr lang="tr-TR" sz="5000" b="1" dirty="0">
                <a:latin typeface="+mj-lt"/>
              </a:rPr>
              <a:t>EZİYET</a:t>
            </a:r>
            <a:r>
              <a:rPr lang="tr-TR" sz="5000" dirty="0">
                <a:latin typeface="+mj-lt"/>
              </a:rPr>
              <a:t>   (Madde 96)</a:t>
            </a:r>
          </a:p>
          <a:p>
            <a:r>
              <a:rPr lang="tr-TR" sz="5000" dirty="0">
                <a:latin typeface="+mj-lt"/>
              </a:rPr>
              <a:t>•</a:t>
            </a:r>
            <a:r>
              <a:rPr lang="tr-TR" sz="5000" b="1" dirty="0">
                <a:latin typeface="+mj-lt"/>
              </a:rPr>
              <a:t>TERK </a:t>
            </a:r>
            <a:r>
              <a:rPr lang="tr-TR" sz="5000" dirty="0">
                <a:latin typeface="+mj-lt"/>
              </a:rPr>
              <a:t>   (Madde 97)</a:t>
            </a:r>
          </a:p>
          <a:p>
            <a:r>
              <a:rPr lang="tr-TR" sz="5000" dirty="0">
                <a:latin typeface="+mj-lt"/>
              </a:rPr>
              <a:t>•</a:t>
            </a:r>
            <a:r>
              <a:rPr lang="tr-TR" sz="5000" b="1" dirty="0">
                <a:latin typeface="+mj-lt"/>
              </a:rPr>
              <a:t>YARDIM VEYA BİLDİRİM YÜKÜMLÜLÜĞÜNÜN YERİNE GETİRİLMEMESİ</a:t>
            </a:r>
            <a:r>
              <a:rPr lang="tr-TR" sz="5000" dirty="0">
                <a:latin typeface="+mj-lt"/>
              </a:rPr>
              <a:t> (Madde 98) </a:t>
            </a:r>
          </a:p>
          <a:p>
            <a:r>
              <a:rPr lang="tr-TR" sz="5000" dirty="0">
                <a:latin typeface="+mj-lt"/>
              </a:rPr>
              <a:t>•</a:t>
            </a:r>
            <a:r>
              <a:rPr lang="tr-TR" sz="5000" b="1" dirty="0">
                <a:latin typeface="+mj-lt"/>
              </a:rPr>
              <a:t>ÇOCUKLARIN CİNSEL İSTİSMARI</a:t>
            </a:r>
            <a:r>
              <a:rPr lang="tr-TR" sz="5000" dirty="0">
                <a:latin typeface="+mj-lt"/>
              </a:rPr>
              <a:t>  (Madde 103)</a:t>
            </a:r>
          </a:p>
          <a:p>
            <a:r>
              <a:rPr lang="tr-TR" sz="5000" dirty="0">
                <a:latin typeface="+mj-lt"/>
              </a:rPr>
              <a:t>•</a:t>
            </a:r>
            <a:r>
              <a:rPr lang="tr-TR" sz="5000" b="1" dirty="0">
                <a:latin typeface="+mj-lt"/>
              </a:rPr>
              <a:t>REŞİT OLMAYANLA CİNSEL İLİŞKİ</a:t>
            </a:r>
            <a:r>
              <a:rPr lang="tr-TR" sz="5000" dirty="0">
                <a:latin typeface="+mj-lt"/>
              </a:rPr>
              <a:t>  (Madde 104)</a:t>
            </a:r>
          </a:p>
          <a:p>
            <a:r>
              <a:rPr lang="tr-TR" sz="5000" dirty="0">
                <a:latin typeface="+mj-lt"/>
              </a:rPr>
              <a:t>• </a:t>
            </a:r>
            <a:r>
              <a:rPr lang="tr-TR" sz="5000" b="1" dirty="0">
                <a:latin typeface="+mj-lt"/>
              </a:rPr>
              <a:t>CİNSEL TACİZ</a:t>
            </a:r>
            <a:r>
              <a:rPr lang="tr-TR" sz="5000" dirty="0">
                <a:latin typeface="+mj-lt"/>
              </a:rPr>
              <a:t>  (Madde 105) </a:t>
            </a:r>
          </a:p>
          <a:p>
            <a:r>
              <a:rPr lang="tr-TR" sz="5000" dirty="0">
                <a:latin typeface="+mj-lt"/>
              </a:rPr>
              <a:t>•</a:t>
            </a:r>
            <a:r>
              <a:rPr lang="tr-TR" sz="5000" b="1" dirty="0">
                <a:latin typeface="+mj-lt"/>
              </a:rPr>
              <a:t>KİŞİYİ HÜRRİYETİNDEN YOKSUN KILMA</a:t>
            </a:r>
            <a:r>
              <a:rPr lang="tr-TR" sz="5000" dirty="0">
                <a:latin typeface="+mj-lt"/>
              </a:rPr>
              <a:t>  (Madde 109)</a:t>
            </a:r>
          </a:p>
          <a:p>
            <a:r>
              <a:rPr lang="tr-TR" sz="5000" dirty="0">
                <a:latin typeface="+mj-lt"/>
              </a:rPr>
              <a:t>•</a:t>
            </a:r>
            <a:r>
              <a:rPr lang="tr-TR" sz="5000" b="1" dirty="0">
                <a:latin typeface="+mj-lt"/>
              </a:rPr>
              <a:t>AYIRIMCILIK</a:t>
            </a:r>
            <a:r>
              <a:rPr lang="tr-TR" sz="5000" dirty="0">
                <a:latin typeface="+mj-lt"/>
              </a:rPr>
              <a:t>   (Madde 122)</a:t>
            </a:r>
          </a:p>
          <a:p>
            <a:r>
              <a:rPr lang="tr-TR" sz="5000" dirty="0">
                <a:latin typeface="+mj-lt"/>
              </a:rPr>
              <a:t>•</a:t>
            </a:r>
            <a:r>
              <a:rPr lang="tr-TR" sz="5000" b="1" dirty="0">
                <a:latin typeface="+mj-lt"/>
              </a:rPr>
              <a:t>KİŞİLERİN HUZUR VE SÜKUNUNU BOZMA</a:t>
            </a:r>
            <a:r>
              <a:rPr lang="tr-TR" sz="5000" dirty="0">
                <a:latin typeface="+mj-lt"/>
              </a:rPr>
              <a:t>  (Madde 123)</a:t>
            </a:r>
          </a:p>
          <a:p>
            <a:r>
              <a:rPr lang="tr-TR" sz="5000" dirty="0">
                <a:latin typeface="+mj-lt"/>
              </a:rPr>
              <a:t>•</a:t>
            </a:r>
            <a:r>
              <a:rPr lang="tr-TR" sz="5000" b="1" dirty="0">
                <a:latin typeface="+mj-lt"/>
              </a:rPr>
              <a:t>HAYASIZCA HAREKETLER</a:t>
            </a:r>
            <a:r>
              <a:rPr lang="tr-TR" sz="5000" dirty="0">
                <a:latin typeface="+mj-lt"/>
              </a:rPr>
              <a:t>  (Madde 225)</a:t>
            </a:r>
          </a:p>
          <a:p>
            <a:r>
              <a:rPr lang="tr-TR" sz="5000" dirty="0">
                <a:latin typeface="+mj-lt"/>
              </a:rPr>
              <a:t>•</a:t>
            </a:r>
            <a:r>
              <a:rPr lang="tr-TR" sz="5000" b="1" dirty="0">
                <a:latin typeface="+mj-lt"/>
              </a:rPr>
              <a:t>MÜSTEHCENLİK</a:t>
            </a:r>
            <a:r>
              <a:rPr lang="tr-TR" sz="5000" dirty="0">
                <a:latin typeface="+mj-lt"/>
              </a:rPr>
              <a:t>  (Madde 226)</a:t>
            </a:r>
          </a:p>
          <a:p>
            <a:r>
              <a:rPr lang="tr-TR" sz="5000" dirty="0">
                <a:latin typeface="+mj-lt"/>
              </a:rPr>
              <a:t>•</a:t>
            </a:r>
            <a:r>
              <a:rPr lang="tr-TR" sz="5000" b="1" dirty="0">
                <a:latin typeface="+mj-lt"/>
              </a:rPr>
              <a:t>FUHUŞ</a:t>
            </a:r>
            <a:r>
              <a:rPr lang="tr-TR" sz="5000" dirty="0">
                <a:latin typeface="+mj-lt"/>
              </a:rPr>
              <a:t>   (Madde 227)</a:t>
            </a:r>
          </a:p>
          <a:p>
            <a:r>
              <a:rPr lang="tr-TR" sz="5000" dirty="0">
                <a:latin typeface="+mj-lt"/>
              </a:rPr>
              <a:t>•</a:t>
            </a:r>
            <a:r>
              <a:rPr lang="tr-TR" sz="5000" b="1" dirty="0">
                <a:latin typeface="+mj-lt"/>
              </a:rPr>
              <a:t>DİLENCİLİK </a:t>
            </a:r>
            <a:r>
              <a:rPr lang="tr-TR" sz="5000" dirty="0">
                <a:latin typeface="+mj-lt"/>
              </a:rPr>
              <a:t>  (Madde 229)</a:t>
            </a:r>
          </a:p>
          <a:p>
            <a:r>
              <a:rPr lang="tr-TR" sz="5000" dirty="0">
                <a:latin typeface="+mj-lt"/>
              </a:rPr>
              <a:t>•</a:t>
            </a:r>
            <a:r>
              <a:rPr lang="tr-TR" sz="5000" b="1" dirty="0">
                <a:latin typeface="+mj-lt"/>
              </a:rPr>
              <a:t>ÇOCUĞUN SOYBAĞINI DEĞİŞTİRME</a:t>
            </a:r>
            <a:r>
              <a:rPr lang="tr-TR" sz="5000" dirty="0">
                <a:latin typeface="+mj-lt"/>
              </a:rPr>
              <a:t>  (Madde 231)</a:t>
            </a:r>
          </a:p>
          <a:p>
            <a:r>
              <a:rPr lang="tr-TR" sz="5000" dirty="0">
                <a:latin typeface="+mj-lt"/>
              </a:rPr>
              <a:t>•</a:t>
            </a:r>
            <a:r>
              <a:rPr lang="tr-TR" sz="5000" b="1" dirty="0">
                <a:latin typeface="+mj-lt"/>
              </a:rPr>
              <a:t>KÖTÜ MUAMELE</a:t>
            </a:r>
            <a:r>
              <a:rPr lang="tr-TR" sz="5000" dirty="0">
                <a:latin typeface="+mj-lt"/>
              </a:rPr>
              <a:t>   (Madde 232)</a:t>
            </a:r>
          </a:p>
          <a:p>
            <a:r>
              <a:rPr lang="tr-TR" sz="5000" dirty="0">
                <a:latin typeface="+mj-lt"/>
              </a:rPr>
              <a:t>•</a:t>
            </a:r>
            <a:r>
              <a:rPr lang="tr-TR" sz="5000" b="1" dirty="0">
                <a:latin typeface="+mj-lt"/>
              </a:rPr>
              <a:t>AİLE HUKUKUNDAN KAYNAKLANAN YÜKÜMLÜLÜĞÜN İHLÂLİ </a:t>
            </a:r>
            <a:r>
              <a:rPr lang="tr-TR" sz="5000" dirty="0">
                <a:latin typeface="+mj-lt"/>
              </a:rPr>
              <a:t>   (Madde 233)</a:t>
            </a:r>
          </a:p>
          <a:p>
            <a:endParaRPr lang="tr-TR" dirty="0"/>
          </a:p>
        </p:txBody>
      </p:sp>
    </p:spTree>
    <p:extLst>
      <p:ext uri="{BB962C8B-B14F-4D97-AF65-F5344CB8AC3E}">
        <p14:creationId xmlns:p14="http://schemas.microsoft.com/office/powerpoint/2010/main" val="427456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Çocukların cinsel </a:t>
            </a:r>
            <a:r>
              <a:rPr lang="tr-TR" b="1" dirty="0" smtClean="0"/>
              <a:t>istismarı (m.103)</a:t>
            </a:r>
            <a:r>
              <a:rPr lang="tr-TR" dirty="0"/>
              <a:t/>
            </a:r>
            <a:br>
              <a:rPr lang="tr-TR" dirty="0"/>
            </a:br>
            <a:endParaRPr lang="tr-TR" dirty="0"/>
          </a:p>
        </p:txBody>
      </p:sp>
      <p:sp>
        <p:nvSpPr>
          <p:cNvPr id="3" name="İçerik Yer Tutucusu 2"/>
          <p:cNvSpPr>
            <a:spLocks noGrp="1"/>
          </p:cNvSpPr>
          <p:nvPr>
            <p:ph idx="1"/>
          </p:nvPr>
        </p:nvSpPr>
        <p:spPr>
          <a:xfrm>
            <a:off x="467544" y="1268760"/>
            <a:ext cx="8229600" cy="4876800"/>
          </a:xfrm>
        </p:spPr>
        <p:txBody>
          <a:bodyPr>
            <a:noAutofit/>
          </a:bodyPr>
          <a:lstStyle/>
          <a:p>
            <a:r>
              <a:rPr lang="tr-TR" sz="1700" dirty="0" smtClean="0"/>
              <a:t>(Değişik: 18/6/2014-6545/59 </a:t>
            </a:r>
            <a:r>
              <a:rPr lang="tr-TR" sz="1700" dirty="0" err="1" smtClean="0"/>
              <a:t>md.</a:t>
            </a:r>
            <a:r>
              <a:rPr lang="tr-TR" sz="1700" dirty="0" smtClean="0"/>
              <a:t>) (1)</a:t>
            </a:r>
            <a:r>
              <a:rPr lang="tr-TR" sz="1700" dirty="0"/>
              <a:t/>
            </a:r>
            <a:br>
              <a:rPr lang="tr-TR" sz="1700" dirty="0"/>
            </a:br>
            <a:r>
              <a:rPr lang="tr-TR" sz="1700" dirty="0"/>
              <a:t>(1) (Yeniden düzenlenen birinci ve ikinci cümle: 24/11/2016-6763/13 </a:t>
            </a:r>
            <a:r>
              <a:rPr lang="tr-TR" sz="1700" dirty="0" err="1"/>
              <a:t>md.</a:t>
            </a:r>
            <a:r>
              <a:rPr lang="tr-TR" sz="1700" dirty="0"/>
              <a:t>) Çocuğu cinsel yönden istismar eden kişi, sekiz yıldan on beş yıla kadar hapis cezası ile cezalandırılır. Cinsel istismarın sarkıntılık düzeyinde kalması hâlinde üç yıldan sekiz yıla kadar hapis cezasına hükmolunur. (Ek cümle: 24/11/2016-6763/13 </a:t>
            </a:r>
            <a:r>
              <a:rPr lang="tr-TR" sz="1700" dirty="0" err="1"/>
              <a:t>md.</a:t>
            </a:r>
            <a:r>
              <a:rPr lang="tr-TR" sz="1700" dirty="0"/>
              <a:t>) Mağdurun on iki yaşını tamamlamamış olması hâlinde verilecek ceza, istismar durumunda on yıldan, sarkıntılık durumunda beş yıldan az olamaz. Sarkıntılık düzeyinde kalmış suçun failinin çocuk olması hâlinde soruşturma ve kovuşturma yapılması mağdurun, velisinin veya vasisinin şikâyetine bağlıdır. Cinsel istismar deyiminden; (1)</a:t>
            </a:r>
            <a:br>
              <a:rPr lang="tr-TR" sz="1700" dirty="0"/>
            </a:br>
            <a:r>
              <a:rPr lang="tr-TR" sz="1700" dirty="0"/>
              <a:t>a) On beş yaşını tamamlamamış veya tamamlamış olmakla birlikte fiilin hukuki anlam ve sonuçlarını algılama yeteneği gelişmemiş olan çocuklara karşı gerçekleştirilen her türlü cinsel davranış,</a:t>
            </a:r>
            <a:br>
              <a:rPr lang="tr-TR" sz="1700" dirty="0"/>
            </a:br>
            <a:r>
              <a:rPr lang="tr-TR" sz="1700" dirty="0"/>
              <a:t>b) Diğer çocuklara karşı sadece cebir, tehdit, hile veya iradeyi etkileyen başka bir nedene dayalı olarak gerçekleştirilen cinsel davranışlar,</a:t>
            </a:r>
            <a:br>
              <a:rPr lang="tr-TR" sz="1700" dirty="0"/>
            </a:br>
            <a:r>
              <a:rPr lang="tr-TR" sz="1700" dirty="0"/>
              <a:t>anlaşılır.</a:t>
            </a:r>
            <a:br>
              <a:rPr lang="tr-TR" sz="1700" dirty="0"/>
            </a:br>
            <a:r>
              <a:rPr lang="tr-TR" sz="1700" dirty="0"/>
              <a:t>(2) (Yeniden düzenleme: 24/11/2016-6763/13 </a:t>
            </a:r>
            <a:r>
              <a:rPr lang="tr-TR" sz="1700" dirty="0" err="1"/>
              <a:t>md.</a:t>
            </a:r>
            <a:r>
              <a:rPr lang="tr-TR" sz="1700" dirty="0"/>
              <a:t>) Cinsel istismarın vücuda organ veya sair bir cisim sokulması suretiyle gerçekleştirilmesi durumunda, on altı yıldan aşağı olmamak üzere hapis cezasına hükmolunur. Mağdurun on iki yaşını tamamlamamış olması hâlinde verilecek ceza on sekiz yıldan az olamaz.</a:t>
            </a:r>
            <a:r>
              <a:rPr lang="tr-TR" sz="1800" b="1" dirty="0"/>
              <a:t/>
            </a:r>
            <a:br>
              <a:rPr lang="tr-TR" sz="1800" b="1" dirty="0"/>
            </a:br>
            <a:endParaRPr lang="tr-TR" sz="1800" dirty="0"/>
          </a:p>
        </p:txBody>
      </p:sp>
    </p:spTree>
    <p:extLst>
      <p:ext uri="{BB962C8B-B14F-4D97-AF65-F5344CB8AC3E}">
        <p14:creationId xmlns:p14="http://schemas.microsoft.com/office/powerpoint/2010/main" val="111880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TCK m.103/3 ve devamı</a:t>
            </a:r>
            <a:endParaRPr lang="tr-TR" b="1" dirty="0"/>
          </a:p>
        </p:txBody>
      </p:sp>
      <p:sp>
        <p:nvSpPr>
          <p:cNvPr id="3" name="İçerik Yer Tutucusu 2"/>
          <p:cNvSpPr>
            <a:spLocks noGrp="1"/>
          </p:cNvSpPr>
          <p:nvPr>
            <p:ph idx="1"/>
          </p:nvPr>
        </p:nvSpPr>
        <p:spPr/>
        <p:txBody>
          <a:bodyPr>
            <a:noAutofit/>
          </a:bodyPr>
          <a:lstStyle/>
          <a:p>
            <a:r>
              <a:rPr lang="tr-TR" sz="1600" dirty="0">
                <a:latin typeface="+mj-lt"/>
              </a:rPr>
              <a:t>3) Suçun; </a:t>
            </a:r>
            <a:br>
              <a:rPr lang="tr-TR" sz="1600" dirty="0">
                <a:latin typeface="+mj-lt"/>
              </a:rPr>
            </a:br>
            <a:r>
              <a:rPr lang="tr-TR" sz="1600" dirty="0">
                <a:latin typeface="+mj-lt"/>
              </a:rPr>
              <a:t>a) Birden fazla kişi tarafından birlikte,</a:t>
            </a:r>
            <a:br>
              <a:rPr lang="tr-TR" sz="1600" dirty="0">
                <a:latin typeface="+mj-lt"/>
              </a:rPr>
            </a:br>
            <a:r>
              <a:rPr lang="tr-TR" sz="1600" dirty="0">
                <a:latin typeface="+mj-lt"/>
              </a:rPr>
              <a:t>b) İnsanların toplu olarak bir arada yaşama zorunluluğunda bulunduğu ortamların sağladığı kolaylıktan faydalanmak suretiyle,</a:t>
            </a:r>
            <a:br>
              <a:rPr lang="tr-TR" sz="1600" dirty="0">
                <a:latin typeface="+mj-lt"/>
              </a:rPr>
            </a:br>
            <a:r>
              <a:rPr lang="tr-TR" sz="1600" dirty="0">
                <a:latin typeface="+mj-lt"/>
              </a:rPr>
              <a:t>c) Üçüncü derece dâhil kan veya kayın hısımlığı ilişkisi içinde bulunan bir kişiye karşı ya da üvey baba, üvey ana, üvey kardeş veya evlat edinen tarafından,</a:t>
            </a:r>
            <a:br>
              <a:rPr lang="tr-TR" sz="1600" dirty="0">
                <a:latin typeface="+mj-lt"/>
              </a:rPr>
            </a:br>
            <a:r>
              <a:rPr lang="tr-TR" sz="1600" dirty="0">
                <a:latin typeface="+mj-lt"/>
              </a:rPr>
              <a:t>d) Vasi, eğitici, öğretici, bakıcı, koruyucu aile veya sağlık hizmeti veren ya da koruma, bakım veya gözetim yükümlülüğü bulunan kişiler tarafından,</a:t>
            </a:r>
            <a:br>
              <a:rPr lang="tr-TR" sz="1600" dirty="0">
                <a:latin typeface="+mj-lt"/>
              </a:rPr>
            </a:br>
            <a:r>
              <a:rPr lang="tr-TR" sz="1600" dirty="0">
                <a:latin typeface="+mj-lt"/>
              </a:rPr>
              <a:t>e) Kamu görevinin veya hizmet ilişkisinin sağladığı nüfuz kötüye kullanılmak suretiyle,</a:t>
            </a:r>
            <a:br>
              <a:rPr lang="tr-TR" sz="1600" dirty="0">
                <a:latin typeface="+mj-lt"/>
              </a:rPr>
            </a:br>
            <a:r>
              <a:rPr lang="tr-TR" sz="1600" dirty="0">
                <a:latin typeface="+mj-lt"/>
              </a:rPr>
              <a:t>işlenmesi hâlinde, yukarıdaki fıkralara göre verilecek ceza yarı oranında artırılır.</a:t>
            </a:r>
            <a:br>
              <a:rPr lang="tr-TR" sz="1600" dirty="0">
                <a:latin typeface="+mj-lt"/>
              </a:rPr>
            </a:br>
            <a:r>
              <a:rPr lang="tr-TR" sz="1600" dirty="0">
                <a:latin typeface="+mj-lt"/>
              </a:rPr>
              <a:t>(4) Cinsel istismarın, birinci fıkranın (a) bendindeki çocuklara karşı cebir veya tehditle ya da (b) bendindeki çocuklara karşı silah kullanmak suretiyle gerçekleştirilmesi hâlinde, yukarıdaki fıkralara göre verilecek ceza yarı oranında artırılır.</a:t>
            </a:r>
            <a:br>
              <a:rPr lang="tr-TR" sz="1600" dirty="0">
                <a:latin typeface="+mj-lt"/>
              </a:rPr>
            </a:br>
            <a:r>
              <a:rPr lang="tr-TR" sz="1600" dirty="0">
                <a:latin typeface="+mj-lt"/>
              </a:rPr>
              <a:t>(5) Cinsel istismar için başvurulan cebir ve şiddetin kasten yaralama suçunun ağır neticelerine neden olması hâlinde, ayrıca kasten yaralama suçuna ilişkin hükümler uygulanır.</a:t>
            </a:r>
            <a:br>
              <a:rPr lang="tr-TR" sz="1600" dirty="0">
                <a:latin typeface="+mj-lt"/>
              </a:rPr>
            </a:br>
            <a:r>
              <a:rPr lang="tr-TR" sz="1600" dirty="0">
                <a:latin typeface="+mj-lt"/>
              </a:rPr>
              <a:t>(6) Suç sonucu mağdurun bitkisel hayata girmesi veya ölümü hâlinde, ağırlaştırılmış müebbet hapis cezasına hükmolunur.</a:t>
            </a:r>
          </a:p>
          <a:p>
            <a:endParaRPr lang="tr-TR" sz="1600" dirty="0"/>
          </a:p>
        </p:txBody>
      </p:sp>
    </p:spTree>
    <p:extLst>
      <p:ext uri="{BB962C8B-B14F-4D97-AF65-F5344CB8AC3E}">
        <p14:creationId xmlns:p14="http://schemas.microsoft.com/office/powerpoint/2010/main" val="3701274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177</TotalTime>
  <Words>474</Words>
  <Application>Microsoft Office PowerPoint</Application>
  <PresentationFormat>Ekran Gösterisi (4:3)</PresentationFormat>
  <Paragraphs>75</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Netlik</vt:lpstr>
      <vt:lpstr>   ÇOCUK YARGISI </vt:lpstr>
      <vt:lpstr>  Çocuk Kimdir? </vt:lpstr>
      <vt:lpstr>  MAĞDUR ÇOCUK </vt:lpstr>
      <vt:lpstr>PowerPoint Sunusu</vt:lpstr>
      <vt:lpstr>PowerPoint Sunusu</vt:lpstr>
      <vt:lpstr>  İSTİSMAR TÜRLERİ </vt:lpstr>
      <vt:lpstr>5237 Sayılı Türk Ceza Kanunu</vt:lpstr>
      <vt:lpstr>Çocukların cinsel istismarı (m.103) </vt:lpstr>
      <vt:lpstr>TCK m.103/3 ve devamı</vt:lpstr>
      <vt:lpstr>Reşit olmayanla cinsel ilişki (m.104) </vt:lpstr>
      <vt:lpstr>Cinsel taciz (m.105) </vt:lpstr>
      <vt:lpstr>Fuhuş (madde 227)</vt:lpstr>
      <vt:lpstr> KORUNMA GEREKSİNİMİNİ BİLDİRİM YÜKÜMLÜLÜĞÜ </vt:lpstr>
      <vt:lpstr>MAKUL ŞÜPHE</vt:lpstr>
      <vt:lpstr>Suçun İhbarı ve Şikayet</vt:lpstr>
      <vt:lpstr>Suçu Bildirmeme (m.278)</vt:lpstr>
      <vt:lpstr>Kamu görevlisinin suçu bildirmemesi (m.279)</vt:lpstr>
      <vt:lpstr>GÖREVİ KÖTÜYE KULLANMA</vt:lpstr>
      <vt:lpstr>ANKARA BAROSU  GELİNCİK MERKEZİ</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YARGISI</dc:title>
  <dc:creator>ERYILMAZ HUKUK BÜROSU</dc:creator>
  <cp:lastModifiedBy>ERYILMAZ HUKUK BÜROSU</cp:lastModifiedBy>
  <cp:revision>23</cp:revision>
  <cp:lastPrinted>2017-10-18T14:26:59Z</cp:lastPrinted>
  <dcterms:created xsi:type="dcterms:W3CDTF">2017-03-23T11:31:21Z</dcterms:created>
  <dcterms:modified xsi:type="dcterms:W3CDTF">2017-10-18T14:27:02Z</dcterms:modified>
</cp:coreProperties>
</file>