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96" r:id="rId3"/>
    <p:sldMasterId id="2147483702" r:id="rId4"/>
    <p:sldMasterId id="2147484054" r:id="rId5"/>
  </p:sldMasterIdLst>
  <p:notesMasterIdLst>
    <p:notesMasterId r:id="rId27"/>
  </p:notesMasterIdLst>
  <p:handoutMasterIdLst>
    <p:handoutMasterId r:id="rId28"/>
  </p:handoutMasterIdLst>
  <p:sldIdLst>
    <p:sldId id="439" r:id="rId6"/>
    <p:sldId id="493" r:id="rId7"/>
    <p:sldId id="474" r:id="rId8"/>
    <p:sldId id="486" r:id="rId9"/>
    <p:sldId id="489" r:id="rId10"/>
    <p:sldId id="494" r:id="rId11"/>
    <p:sldId id="386" r:id="rId12"/>
    <p:sldId id="498" r:id="rId13"/>
    <p:sldId id="480" r:id="rId14"/>
    <p:sldId id="491" r:id="rId15"/>
    <p:sldId id="487" r:id="rId16"/>
    <p:sldId id="496" r:id="rId17"/>
    <p:sldId id="497" r:id="rId18"/>
    <p:sldId id="499" r:id="rId19"/>
    <p:sldId id="477" r:id="rId20"/>
    <p:sldId id="415" r:id="rId21"/>
    <p:sldId id="417" r:id="rId22"/>
    <p:sldId id="422" r:id="rId23"/>
    <p:sldId id="430" r:id="rId24"/>
    <p:sldId id="438" r:id="rId25"/>
    <p:sldId id="410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İR" initials="E" lastIdx="0" clrIdx="0">
    <p:extLst>
      <p:ext uri="{19B8F6BF-5375-455C-9EA6-DF929625EA0E}">
        <p15:presenceInfo xmlns="" xmlns:p15="http://schemas.microsoft.com/office/powerpoint/2012/main" userId="EMİ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FF"/>
    <a:srgbClr val="99FF66"/>
    <a:srgbClr val="99FFCC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78853" autoAdjust="0"/>
  </p:normalViewPr>
  <p:slideViewPr>
    <p:cSldViewPr>
      <p:cViewPr varScale="1">
        <p:scale>
          <a:sx n="77" d="100"/>
          <a:sy n="77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DA78D-72FB-4B47-A81F-1F196A21DE7B}" type="datetimeFigureOut">
              <a:rPr lang="tr-TR" smtClean="0"/>
              <a:pPr/>
              <a:t>11.09.2017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9B875-4BEC-4783-90B3-AF9739A05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0485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8AE4B2-B9D1-4562-A242-3B31636C086B}" type="datetimeFigureOut">
              <a:rPr lang="tr-TR"/>
              <a:pPr/>
              <a:t>11.09.2017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C4F58E7-01AF-4A11-A1FD-819F59BFFC6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4576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1819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8596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7366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3073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985E2-58B2-4E93-A1A8-7CE1D101BC2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5344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104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DB298-EB2C-4F69-B9AD-ED3BAF25988E}" type="slidenum">
              <a:rPr lang="tr-TR">
                <a:latin typeface="Arial" pitchFamily="34" charset="0"/>
              </a:rPr>
              <a:pPr/>
              <a:t>21</a:t>
            </a:fld>
            <a:endParaRPr lang="tr-TR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08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6370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85118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985E2-58B2-4E93-A1A8-7CE1D101BC2E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2904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985E2-58B2-4E93-A1A8-7CE1D101BC2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0558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ECA71-A1FD-4C4F-A45A-765F71F43F6F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6679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ECA71-A1FD-4C4F-A45A-765F71F43F6F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8422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8491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8E7-01AF-4A11-A1FD-819F59BFFC6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8BBA-F106-4215-88C1-D27D85C2456B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8CD87-CC9D-444D-884B-72632A982FB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189C-DC10-4DC2-A91A-2C715B812E7C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3A94-4B87-47E4-9911-4687A15A2B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3A1-99B5-4D86-BED0-79A80E941D0F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51D99-81FD-43AC-90EA-7C233CD4CB4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278E-3CF7-45DD-9232-F2A5836A9170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E601-032A-4444-9938-15853B1BC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01ED-DFA0-4FC1-9104-1262F104D119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54F0D-DD1B-42A5-AEDB-CBDC3FE55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FC45-ED6F-42E1-B83D-11FADD095DEF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51763-5F2D-4DFD-899C-43D82C601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8D59-BA05-4C38-81E9-B5D3F227530F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A857E-FA4F-44EA-9ADF-1D92D137A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592F-0B0B-448A-A086-ECB3D3DE8222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D8E8B-1E5C-4A06-A580-906FD5B53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907C-7CA4-4E89-A8AF-1993FDB81420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C085A-3C8C-49E4-B761-87919CB39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D227-BFF1-4F9B-B788-74101F4C95BA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7B1B4-7F92-4B7B-9497-760AE594C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B008-9EFB-48B2-BC79-742E191AF9AE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A8B20-A284-4556-BECC-E1E5463C3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5AEB-9351-46B3-AFFF-8A1D6A36AE7B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6613C-D5B2-4A32-849C-16FA4868E59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26E7-F4BA-4672-9163-E9C15080D7A8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8F167-3B61-447A-B86B-EDE8F2294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0C8E-1D35-421A-AE1A-07571C480785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5D286-142D-4500-A0CD-023B2DEFF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5AEAD-93A3-40B7-A6A2-6D6BCAEDB3A8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C269D-4803-4978-9F0E-67B281624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7255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313"/>
            <a:ext cx="2133600" cy="36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79EF7-8D13-4764-BE8C-BA545DB4EE4F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313"/>
            <a:ext cx="2895600" cy="36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313"/>
            <a:ext cx="2133600" cy="36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BB1882-B054-4D45-B441-96337522351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E2E7-1C99-43A4-8990-7AC8BD416110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4E26-0CF6-4499-9BE2-99271E3A9AF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443C-273E-4ECE-8E8A-DEF561661CF1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3589-A377-4A41-9428-78BF1A95D7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E8A8-FB24-4A7F-A0A7-514EACE12E9D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BB09-F3D3-4644-9348-22BD92EAE44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9F21-9156-4E92-9656-64483369DF63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91DA-CC0A-4BC8-80E9-4CA1CB40FAA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5167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00204"/>
            <a:ext cx="6419056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6A7DE-C50D-4809-8DC4-1D94CEB8E9CD}" type="datetime1">
              <a:rPr lang="tr-TR" smtClean="0"/>
              <a:pPr/>
              <a:t>11.09.2017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82208-9F7F-4C6C-A867-17DD14DA5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FEE51-D88C-42C4-BC57-EA19E9CE79D8}" type="datetime1">
              <a:rPr lang="tr-TR" smtClean="0"/>
              <a:pPr/>
              <a:t>11.09.2017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74C5D-7BFE-4902-B47A-FA22C1954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C012-BCA6-4A95-825F-21E6B3D9943E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A00C5-9BF9-4CD6-8436-D0EEC6CD949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C844A-6E23-434A-9838-8E59A138C3C7}" type="datetime1">
              <a:rPr lang="tr-TR" smtClean="0"/>
              <a:pPr/>
              <a:t>11.09.2017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78EC-1E2F-4039-85E4-9F703DDDE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63A-896D-4300-8A29-7012AB5E86AA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503-9E0D-468C-9E38-0E32A12B95D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EC0F-5C04-4E0B-A074-A534EF1AC901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6E7E4-1F51-4423-89D6-C28247CD6FD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979D-461E-46E3-A2A4-0DE5B15F6158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8EA72-10E2-45F4-AC77-897F6B2661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D617-C88C-46F4-9288-D57A74613A7A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13EF5-8477-4D98-9A22-CD16DA8666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D815-1348-477D-B63F-D8C16C0BBA07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CBFEA-D5A8-4795-ADA9-79C0E0DA1E3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F9DE-FB5C-467E-959B-4502069499C0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BD3D7-65D0-49C8-96ED-326AC555E5D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BCC7A9F-90CE-455C-A988-10E6E3D4F2CF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56E99A-5B8C-4D53-8A56-DDCD92546DA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EBF555E-4DB9-4DCC-AE73-9705324E10FB}" type="datetime1">
              <a:rPr lang="tr-TR" smtClean="0"/>
              <a:pPr>
                <a:defRPr/>
              </a:pPr>
              <a:t>11.09.2017</a:t>
            </a:fld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D2620B-408C-441C-BB97-2D605D5980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66F247-0BBD-4E1B-BABD-3E4AEBC5F212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ABB7"/>
                </a:solidFill>
                <a:latin typeface="Calibri" pitchFamily="34" charset="0"/>
              </a:defRPr>
            </a:lvl1pPr>
          </a:lstStyle>
          <a:p>
            <a:fld id="{75150018-CDE5-4247-867D-B99B7D7C8354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1" r:id="rId2"/>
    <p:sldLayoutId id="2147483962" r:id="rId3"/>
    <p:sldLayoutId id="2147483963" r:id="rId4"/>
    <p:sldLayoutId id="2147483964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1E7EDF4-C5A1-4565-9900-BFAD36A4A211}" type="datetime1">
              <a:rPr lang="tr-TR" smtClean="0"/>
              <a:pPr/>
              <a:t>11.09.2017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4439C6-7893-413F-B5CF-1A8C87D759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F7F95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7F95"/>
          </a:solidFill>
          <a:latin typeface="Calibri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ヒラギノ角ゴ Pro W3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ヒラギノ角ゴ Pro W3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ヒラギノ角ゴ Pro W3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627784" y="5088557"/>
            <a:ext cx="6049144" cy="685800"/>
          </a:xfrm>
        </p:spPr>
        <p:txBody>
          <a:bodyPr/>
          <a:lstStyle/>
          <a:p>
            <a:pPr algn="r"/>
            <a:r>
              <a:rPr lang="tr-TR" dirty="0" smtClean="0">
                <a:latin typeface="Calibri" pitchFamily="34" charset="0"/>
                <a:cs typeface="Calibri" pitchFamily="34" charset="0"/>
              </a:rPr>
              <a:t>Dr. S. Çilem BİLGİNER</a:t>
            </a:r>
          </a:p>
          <a:p>
            <a:pPr algn="r"/>
            <a:r>
              <a:rPr lang="tr-TR" dirty="0" smtClean="0">
                <a:latin typeface="Calibri" pitchFamily="34" charset="0"/>
                <a:cs typeface="Calibri" pitchFamily="34" charset="0"/>
              </a:rPr>
              <a:t>Çocuk-Ergen Ruh Sağlığı ve Hastalıkları Uzmanı</a:t>
            </a:r>
          </a:p>
          <a:p>
            <a:pPr algn="r"/>
            <a:r>
              <a:rPr lang="tr-TR" dirty="0" smtClean="0">
                <a:latin typeface="Calibri" pitchFamily="34" charset="0"/>
                <a:cs typeface="Calibri" pitchFamily="34" charset="0"/>
              </a:rPr>
              <a:t>Ankara ÇİM Sorumlu Hekimi</a:t>
            </a:r>
          </a:p>
          <a:p>
            <a:pPr algn="r"/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ctrTitle"/>
          </p:nvPr>
        </p:nvSpPr>
        <p:spPr>
          <a:xfrm>
            <a:off x="3563416" y="4088425"/>
            <a:ext cx="5545088" cy="1000132"/>
          </a:xfrm>
        </p:spPr>
        <p:txBody>
          <a:bodyPr>
            <a:noAutofit/>
          </a:bodyPr>
          <a:lstStyle/>
          <a:p>
            <a:pPr eaLnBrk="1" hangingPunct="1"/>
            <a:r>
              <a:rPr lang="tr-TR" sz="3200" b="1" dirty="0" smtClean="0">
                <a:latin typeface="Calibri" pitchFamily="34" charset="0"/>
                <a:ea typeface="ヒラギノ角ゴ Pro W3" pitchFamily="124" charset="-128"/>
                <a:cs typeface="Calibri" pitchFamily="34" charset="0"/>
              </a:rPr>
              <a:t/>
            </a:r>
            <a:br>
              <a:rPr lang="tr-TR" sz="3200" b="1" dirty="0" smtClean="0">
                <a:latin typeface="Calibri" pitchFamily="34" charset="0"/>
                <a:ea typeface="ヒラギノ角ゴ Pro W3" pitchFamily="124" charset="-128"/>
                <a:cs typeface="Calibri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ea typeface="ヒラギノ角ゴ Pro W3" pitchFamily="124" charset="-128"/>
                <a:cs typeface="Calibri" pitchFamily="34" charset="0"/>
              </a:rPr>
              <a:t> SAĞLIK BAKANLIĞI</a:t>
            </a:r>
            <a:br>
              <a:rPr lang="tr-TR" sz="3200" b="1" dirty="0" smtClean="0">
                <a:solidFill>
                  <a:schemeClr val="tx1"/>
                </a:solidFill>
                <a:latin typeface="Calibri" pitchFamily="34" charset="0"/>
                <a:ea typeface="ヒラギノ角ゴ Pro W3" pitchFamily="124" charset="-128"/>
                <a:cs typeface="Calibri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ÇOCUK İZLEM MERKEZLERİ</a:t>
            </a:r>
            <a:r>
              <a:rPr lang="tr-TR" sz="3200" b="1" dirty="0" smtClean="0">
                <a:solidFill>
                  <a:schemeClr val="tx1"/>
                </a:solidFill>
                <a:latin typeface="Calibri" pitchFamily="34" charset="0"/>
                <a:ea typeface="ヒラギノ角ゴ Pro W3" pitchFamily="124" charset="-128"/>
                <a:cs typeface="Calibri" pitchFamily="34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Calibri" pitchFamily="34" charset="0"/>
                <a:ea typeface="ヒラギノ角ゴ Pro W3" pitchFamily="124" charset="-128"/>
                <a:cs typeface="Calibri" pitchFamily="34" charset="0"/>
              </a:rPr>
            </a:br>
            <a:endParaRPr lang="tr-TR" sz="3200" b="1" dirty="0" smtClean="0">
              <a:solidFill>
                <a:schemeClr val="tx1"/>
              </a:solidFill>
              <a:latin typeface="Calibri" pitchFamily="34" charset="0"/>
              <a:ea typeface="ヒラギノ角ゴ Pro W3" pitchFamily="124" charset="-128"/>
              <a:cs typeface="Calibri" pitchFamily="34" charset="0"/>
            </a:endParaRPr>
          </a:p>
        </p:txBody>
      </p:sp>
      <p:pic>
        <p:nvPicPr>
          <p:cNvPr id="6" name="Picture 4" descr="halk sağlığı logo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31" t="9902" r="4395" b="5564"/>
          <a:stretch/>
        </p:blipFill>
        <p:spPr>
          <a:xfrm rot="16200000">
            <a:off x="449274" y="4743414"/>
            <a:ext cx="2016224" cy="1691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444" y="1556792"/>
            <a:ext cx="7992888" cy="4419600"/>
          </a:xfrm>
        </p:spPr>
        <p:txBody>
          <a:bodyPr/>
          <a:lstStyle/>
          <a:p>
            <a:pPr algn="just"/>
            <a:r>
              <a:rPr lang="tr-TR" sz="2000" dirty="0" smtClean="0"/>
              <a:t>Sağlık Bakanlığı Halk Sağlığı Kurumu tarafından düzenlenen </a:t>
            </a:r>
            <a:r>
              <a:rPr lang="tr-TR" sz="2000" b="1" dirty="0" smtClean="0"/>
              <a:t>40 </a:t>
            </a:r>
            <a:r>
              <a:rPr lang="tr-TR" sz="2000" b="1" dirty="0"/>
              <a:t>saatlik teorik ve 216 saatlik pratik eğitim</a:t>
            </a:r>
            <a:r>
              <a:rPr lang="tr-TR" sz="2000" dirty="0"/>
              <a:t>i </a:t>
            </a:r>
            <a:r>
              <a:rPr lang="tr-TR" sz="2000" dirty="0" smtClean="0"/>
              <a:t>(toplamda yaklaşık 1,5 ay sürer) başarıyla </a:t>
            </a:r>
            <a:r>
              <a:rPr lang="tr-TR" sz="2000" dirty="0"/>
              <a:t>tamamlamış adaylar </a:t>
            </a:r>
            <a:r>
              <a:rPr lang="tr-TR" sz="2000" b="1" dirty="0"/>
              <a:t>“Çocukla Adli Görüşmeci” </a:t>
            </a:r>
            <a:r>
              <a:rPr lang="tr-TR" sz="2000" dirty="0" err="1"/>
              <a:t>ünvanını</a:t>
            </a:r>
            <a:r>
              <a:rPr lang="tr-TR" sz="2000" dirty="0"/>
              <a:t> kazanırlar.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Türkiye’de </a:t>
            </a:r>
            <a:r>
              <a:rPr lang="tr-TR" sz="2000" dirty="0"/>
              <a:t>bu eğitimi </a:t>
            </a:r>
            <a:r>
              <a:rPr lang="tr-TR" sz="2000" dirty="0" smtClean="0"/>
              <a:t>tamamlamış ve </a:t>
            </a:r>
            <a:r>
              <a:rPr lang="tr-TR" sz="2000" dirty="0"/>
              <a:t>çocuk izlem merkezlerinde görevli </a:t>
            </a:r>
            <a:r>
              <a:rPr lang="tr-TR" sz="2000" b="1" dirty="0"/>
              <a:t>116 meslek elamanı </a:t>
            </a:r>
            <a:r>
              <a:rPr lang="tr-TR" sz="2000" dirty="0"/>
              <a:t>vardır. </a:t>
            </a:r>
            <a:r>
              <a:rPr lang="tr-TR" sz="2000" dirty="0" smtClean="0"/>
              <a:t> 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Teorik eğitimde; </a:t>
            </a:r>
            <a:r>
              <a:rPr lang="tr-TR" sz="2000" dirty="0"/>
              <a:t>çocuğun fiziksel, cinsel ve ahlaki gelişim süreçleri</a:t>
            </a:r>
            <a:r>
              <a:rPr lang="tr-TR" sz="2000" dirty="0" smtClean="0"/>
              <a:t>, çocukla iletişim, adli </a:t>
            </a:r>
            <a:r>
              <a:rPr lang="tr-TR" sz="2000" dirty="0"/>
              <a:t>görüşmenin </a:t>
            </a:r>
            <a:r>
              <a:rPr lang="tr-TR" sz="2000" dirty="0" smtClean="0"/>
              <a:t>tanımı, güvenilirliği, aile görüşmesi, çocuk istismarının tanımı, kısa ve uzun dönem etkileri, istismara ilişkin yasal mevzuat </a:t>
            </a:r>
            <a:r>
              <a:rPr lang="tr-TR" sz="2000" dirty="0"/>
              <a:t>gibi </a:t>
            </a:r>
            <a:r>
              <a:rPr lang="tr-TR" sz="2000" dirty="0" smtClean="0"/>
              <a:t>konular işlenir.</a:t>
            </a:r>
            <a:endParaRPr lang="tr-TR" sz="2000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46088" y="620713"/>
            <a:ext cx="8229600" cy="71596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Çocukla Adli Görüşmeci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3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 34"/>
          <p:cNvGrpSpPr/>
          <p:nvPr/>
        </p:nvGrpSpPr>
        <p:grpSpPr>
          <a:xfrm>
            <a:off x="927212" y="116632"/>
            <a:ext cx="7173180" cy="6669360"/>
            <a:chOff x="927212" y="116632"/>
            <a:chExt cx="7173180" cy="6669360"/>
          </a:xfrm>
        </p:grpSpPr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3130000" y="3938462"/>
              <a:ext cx="2869272" cy="2032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Adli Görüşme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Aile Görüşmesi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Adli Muayene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Adli Örnekleme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Psikiyatrik Muayene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Gerekli Diğer Muayene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Sosyal İnceleme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Konaklama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AutoShape 10"/>
            <p:cNvCxnSpPr>
              <a:cxnSpLocks noChangeShapeType="1"/>
            </p:cNvCxnSpPr>
            <p:nvPr/>
          </p:nvCxnSpPr>
          <p:spPr bwMode="auto">
            <a:xfrm>
              <a:off x="2248885" y="858802"/>
              <a:ext cx="787732" cy="359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1"/>
            <p:cNvCxnSpPr>
              <a:cxnSpLocks noChangeShapeType="1"/>
            </p:cNvCxnSpPr>
            <p:nvPr/>
          </p:nvCxnSpPr>
          <p:spPr bwMode="auto">
            <a:xfrm>
              <a:off x="2791109" y="532802"/>
              <a:ext cx="484218" cy="3675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2"/>
            <p:cNvCxnSpPr>
              <a:cxnSpLocks noChangeShapeType="1"/>
            </p:cNvCxnSpPr>
            <p:nvPr/>
          </p:nvCxnSpPr>
          <p:spPr bwMode="auto">
            <a:xfrm flipH="1">
              <a:off x="5931493" y="539738"/>
              <a:ext cx="492310" cy="3717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3"/>
            <p:cNvCxnSpPr>
              <a:cxnSpLocks noChangeShapeType="1"/>
            </p:cNvCxnSpPr>
            <p:nvPr/>
          </p:nvCxnSpPr>
          <p:spPr bwMode="auto">
            <a:xfrm flipH="1">
              <a:off x="6146124" y="817185"/>
              <a:ext cx="610756" cy="3999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5502232" y="484249"/>
              <a:ext cx="753" cy="394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75732" y="574419"/>
              <a:ext cx="882621" cy="2862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AİLE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6846498" y="595228"/>
              <a:ext cx="881868" cy="280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DİĞER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315569" y="123568"/>
              <a:ext cx="1414303" cy="2880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VATANDAŞ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785188" y="116632"/>
              <a:ext cx="1232055" cy="284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HASTANE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175732" y="116632"/>
              <a:ext cx="2479172" cy="284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ÇOCUK ya da GENÇ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185935" y="130504"/>
              <a:ext cx="1017424" cy="280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OKUL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203848" y="980728"/>
              <a:ext cx="2723944" cy="459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4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KOLLUK ya da BAŞSAVCILIK 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(POLİS YA DA JANDARMA)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AutoShape 24"/>
            <p:cNvCxnSpPr>
              <a:cxnSpLocks noChangeShapeType="1"/>
            </p:cNvCxnSpPr>
            <p:nvPr/>
          </p:nvCxnSpPr>
          <p:spPr bwMode="auto">
            <a:xfrm>
              <a:off x="4542043" y="3626335"/>
              <a:ext cx="753" cy="2520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3977226" y="6012533"/>
              <a:ext cx="1314142" cy="2950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ÇOCUK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AutoShape 30"/>
            <p:cNvCxnSpPr>
              <a:cxnSpLocks noChangeShapeType="1"/>
            </p:cNvCxnSpPr>
            <p:nvPr/>
          </p:nvCxnSpPr>
          <p:spPr bwMode="auto">
            <a:xfrm>
              <a:off x="5106860" y="6227399"/>
              <a:ext cx="284668" cy="2164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1"/>
            <p:cNvCxnSpPr>
              <a:cxnSpLocks noChangeShapeType="1"/>
            </p:cNvCxnSpPr>
            <p:nvPr/>
          </p:nvCxnSpPr>
          <p:spPr bwMode="auto">
            <a:xfrm flipH="1">
              <a:off x="3864262" y="6220463"/>
              <a:ext cx="327594" cy="2140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2553886" y="6490974"/>
              <a:ext cx="1314142" cy="2950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AİLE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5423158" y="6484037"/>
              <a:ext cx="1314142" cy="2950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KURUM 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4745377" y="1621781"/>
              <a:ext cx="1737378" cy="2078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SAVCILIK TALİMATI 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2483768" y="1471429"/>
              <a:ext cx="1737378" cy="589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SİVİL ARAÇ</a:t>
              </a:r>
              <a:endPara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r-TR" sz="1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SİVİL EKİP </a:t>
              </a:r>
              <a:endPara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27212" y="2093441"/>
              <a:ext cx="7173180" cy="14774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8" name="Metin Kutusu 2"/>
            <p:cNvSpPr txBox="1">
              <a:spLocks noChangeArrowheads="1"/>
            </p:cNvSpPr>
            <p:nvPr/>
          </p:nvSpPr>
          <p:spPr bwMode="auto">
            <a:xfrm>
              <a:off x="2305366" y="2329271"/>
              <a:ext cx="1118338" cy="296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AVUKAT	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Metin Kutusu 2"/>
            <p:cNvSpPr txBox="1">
              <a:spLocks noChangeArrowheads="1"/>
            </p:cNvSpPr>
            <p:nvPr/>
          </p:nvSpPr>
          <p:spPr bwMode="auto">
            <a:xfrm>
              <a:off x="3813681" y="2169739"/>
              <a:ext cx="1412947" cy="4559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6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SAVCI</a:t>
              </a:r>
              <a:r>
                <a:rPr lang="tr-TR" sz="2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Metin Kutusu 2"/>
            <p:cNvSpPr txBox="1">
              <a:spLocks noChangeArrowheads="1"/>
            </p:cNvSpPr>
            <p:nvPr/>
          </p:nvSpPr>
          <p:spPr bwMode="auto">
            <a:xfrm>
              <a:off x="1349936" y="2852936"/>
              <a:ext cx="1997928" cy="2705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KONSÜLTAN HEKİMLER</a:t>
              </a:r>
              <a:endParaRPr lang="tr-T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Metin Kutusu 2"/>
            <p:cNvSpPr txBox="1">
              <a:spLocks noChangeArrowheads="1"/>
            </p:cNvSpPr>
            <p:nvPr/>
          </p:nvSpPr>
          <p:spPr bwMode="auto">
            <a:xfrm>
              <a:off x="5818530" y="2828674"/>
              <a:ext cx="1705798" cy="310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ADLİ TIP UZMANI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Metin Kutusu 2"/>
            <p:cNvSpPr txBox="1">
              <a:spLocks noChangeArrowheads="1"/>
            </p:cNvSpPr>
            <p:nvPr/>
          </p:nvSpPr>
          <p:spPr bwMode="auto">
            <a:xfrm>
              <a:off x="5852419" y="2315399"/>
              <a:ext cx="884881" cy="3102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ASPİM	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Metin Kutusu 2"/>
            <p:cNvSpPr txBox="1">
              <a:spLocks noChangeArrowheads="1"/>
            </p:cNvSpPr>
            <p:nvPr/>
          </p:nvSpPr>
          <p:spPr bwMode="auto">
            <a:xfrm>
              <a:off x="3772988" y="2805555"/>
              <a:ext cx="1830008" cy="7352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r-TR" sz="4800" b="1" dirty="0" smtClean="0">
                  <a:ln w="10160" cap="flat" cmpd="sng" algn="ctr">
                    <a:solidFill>
                      <a:srgbClr val="000000"/>
                    </a:solidFill>
                    <a:prstDash val="solid"/>
                    <a:round/>
                  </a:ln>
                  <a:noFill/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ÇİM</a:t>
              </a:r>
              <a:endParaRPr lang="tr-TR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AutoShape 15"/>
          <p:cNvCxnSpPr>
            <a:cxnSpLocks noChangeShapeType="1"/>
          </p:cNvCxnSpPr>
          <p:nvPr/>
        </p:nvCxnSpPr>
        <p:spPr bwMode="auto">
          <a:xfrm>
            <a:off x="4499239" y="476672"/>
            <a:ext cx="753" cy="394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5"/>
          <p:cNvCxnSpPr>
            <a:cxnSpLocks noChangeShapeType="1"/>
          </p:cNvCxnSpPr>
          <p:nvPr/>
        </p:nvCxnSpPr>
        <p:spPr bwMode="auto">
          <a:xfrm>
            <a:off x="4508376" y="1556792"/>
            <a:ext cx="753" cy="394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Metin kutusu 36"/>
          <p:cNvSpPr txBox="1"/>
          <p:nvPr/>
        </p:nvSpPr>
        <p:spPr>
          <a:xfrm>
            <a:off x="6203359" y="3879135"/>
            <a:ext cx="275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55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İŞ AKIŞI</a:t>
            </a:r>
            <a:endParaRPr lang="tr-TR" sz="32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71859" y="4330341"/>
            <a:ext cx="3397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smtClean="0"/>
              <a:t>Adli görüşme raporu,</a:t>
            </a: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smtClean="0"/>
              <a:t>Sosyal inceleme raporu, </a:t>
            </a: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smtClean="0"/>
              <a:t>Adli muayene raporu veya </a:t>
            </a: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smtClean="0"/>
              <a:t>Psikiyatrik değerlendirme raporu </a:t>
            </a: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="" xmlns:p14="http://schemas.microsoft.com/office/powerpoint/2010/main" val="153981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01\Desktop\Ekran Alıntısı.PNG"/>
          <p:cNvPicPr>
            <a:picLocks noChangeAspect="1" noChangeArrowheads="1"/>
          </p:cNvPicPr>
          <p:nvPr/>
        </p:nvPicPr>
        <p:blipFill rotWithShape="1">
          <a:blip r:embed="rId2" cstate="print"/>
          <a:srcRect l="6360" t="3707" r="3803"/>
          <a:stretch/>
        </p:blipFill>
        <p:spPr bwMode="auto">
          <a:xfrm>
            <a:off x="8826" y="3861047"/>
            <a:ext cx="9135174" cy="2182741"/>
          </a:xfrm>
          <a:prstGeom prst="rect">
            <a:avLst/>
          </a:prstGeom>
          <a:noFill/>
        </p:spPr>
      </p:pic>
      <p:pic>
        <p:nvPicPr>
          <p:cNvPr id="1027" name="Picture 3" descr="C:\Users\pc01\Desktop\hsyk.PNG"/>
          <p:cNvPicPr>
            <a:picLocks noChangeAspect="1" noChangeArrowheads="1"/>
          </p:cNvPicPr>
          <p:nvPr/>
        </p:nvPicPr>
        <p:blipFill rotWithShape="1">
          <a:blip r:embed="rId3" cstate="print"/>
          <a:srcRect l="5023" r="3518"/>
          <a:stretch/>
        </p:blipFill>
        <p:spPr bwMode="auto">
          <a:xfrm>
            <a:off x="971600" y="1268760"/>
            <a:ext cx="7488832" cy="2088802"/>
          </a:xfrm>
          <a:prstGeom prst="rect">
            <a:avLst/>
          </a:prstGeom>
          <a:noFill/>
        </p:spPr>
      </p:pic>
      <p:cxnSp>
        <p:nvCxnSpPr>
          <p:cNvPr id="4" name="Düz Bağlayıcı 3"/>
          <p:cNvCxnSpPr/>
          <p:nvPr/>
        </p:nvCxnSpPr>
        <p:spPr bwMode="auto">
          <a:xfrm>
            <a:off x="2029461" y="5517232"/>
            <a:ext cx="707904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/>
        </p:nvCxnSpPr>
        <p:spPr bwMode="auto">
          <a:xfrm>
            <a:off x="157253" y="5949280"/>
            <a:ext cx="671900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954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quarter" idx="4294967295"/>
          </p:nvPr>
        </p:nvSpPr>
        <p:spPr>
          <a:xfrm>
            <a:off x="6172200" y="6191250"/>
            <a:ext cx="2971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CED71E-6BEB-4CAF-899F-F71C738A7A4B}" type="datetime1">
              <a:rPr lang="tr-TR" smtClean="0"/>
              <a:pPr>
                <a:defRPr/>
              </a:pPr>
              <a:t>11.09.2017</a:t>
            </a:fld>
            <a:endParaRPr lang="tr-TR" dirty="0"/>
          </a:p>
        </p:txBody>
      </p:sp>
      <p:pic>
        <p:nvPicPr>
          <p:cNvPr id="55299" name="Picture 2" descr="C:\Users\user\Desktop\ÇİM\2012-11-22_2308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515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Users\user\Desktop\ÇİM\2012-11-22_230957.png"/>
          <p:cNvPicPr>
            <a:picLocks noChangeAspect="1" noChangeArrowheads="1"/>
          </p:cNvPicPr>
          <p:nvPr/>
        </p:nvPicPr>
        <p:blipFill rotWithShape="1">
          <a:blip r:embed="rId4" cstate="print"/>
          <a:srcRect b="3692"/>
          <a:stretch/>
        </p:blipFill>
        <p:spPr bwMode="auto">
          <a:xfrm>
            <a:off x="1" y="4143380"/>
            <a:ext cx="9180512" cy="18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Düz Bağlayıcı 3"/>
          <p:cNvCxnSpPr/>
          <p:nvPr/>
        </p:nvCxnSpPr>
        <p:spPr bwMode="auto">
          <a:xfrm>
            <a:off x="6715911" y="4653136"/>
            <a:ext cx="237626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 bwMode="auto">
          <a:xfrm>
            <a:off x="39351" y="4924839"/>
            <a:ext cx="399593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 bwMode="auto">
          <a:xfrm>
            <a:off x="35496" y="5229200"/>
            <a:ext cx="905667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 bwMode="auto">
          <a:xfrm>
            <a:off x="38806" y="5517232"/>
            <a:ext cx="905336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10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ÇİM foto\P100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49016"/>
            <a:ext cx="2934333" cy="2934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798B24-6C70-4E96-B083-01D0FF3E9092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558EBD5-E03C-4F42-B5C5-2E55389E6867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" name="7 Resim" descr="D:\ÇİM foto\P1000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54392"/>
            <a:ext cx="2880320" cy="292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Resim" descr="D:\ÇİM foto\P10000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098" y="3482953"/>
            <a:ext cx="264320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3 Resim" descr="D:\ÇİM foto\P10000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76" y="285728"/>
            <a:ext cx="321072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6 Metin kutusu"/>
          <p:cNvSpPr txBox="1"/>
          <p:nvPr/>
        </p:nvSpPr>
        <p:spPr>
          <a:xfrm>
            <a:off x="5059225" y="1465370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latin typeface="Calibri" pitchFamily="34" charset="0"/>
                <a:cs typeface="Calibri" pitchFamily="34" charset="0"/>
              </a:rPr>
              <a:t>ANKARA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9552" y="620688"/>
            <a:ext cx="285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Aile Görüşme Odası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99592" y="37170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Aynalı oda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79912" y="3717032"/>
            <a:ext cx="2526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Kayıt Odası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Cumhuriyet savcısı,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Avukat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ASPİM 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747515" y="3717032"/>
            <a:ext cx="234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Muayene odası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36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8604448" y="6381328"/>
            <a:ext cx="288032" cy="288032"/>
          </a:xfrm>
          <a:prstGeom prst="ellipse">
            <a:avLst/>
          </a:prstGeom>
          <a:solidFill>
            <a:srgbClr val="9B93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ayt Numarası Yer Tutucusu 1"/>
          <p:cNvSpPr txBox="1">
            <a:spLocks/>
          </p:cNvSpPr>
          <p:nvPr/>
        </p:nvSpPr>
        <p:spPr>
          <a:xfrm>
            <a:off x="8506345" y="6329609"/>
            <a:ext cx="483716" cy="374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A9384F8E-8E97-4433-BCC2-EED11DA8125C}" type="slidenum">
              <a:rPr lang="tr-TR" smtClean="0">
                <a:solidFill>
                  <a:prstClr val="white"/>
                </a:solidFill>
                <a:latin typeface="Arial"/>
                <a:cs typeface="Arial"/>
              </a:rPr>
              <a:pPr algn="ctr">
                <a:defRPr/>
              </a:pPr>
              <a:t>15</a:t>
            </a:fld>
            <a:endParaRPr lang="tr-TR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Dikdörtgen 5"/>
          <p:cNvSpPr/>
          <p:nvPr/>
        </p:nvSpPr>
        <p:spPr>
          <a:xfrm>
            <a:off x="1334799" y="1086649"/>
            <a:ext cx="7357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CD0920"/>
                </a:solidFill>
              </a:rPr>
              <a:t>Çim Bulunan İller</a:t>
            </a:r>
            <a:endParaRPr lang="tr-TR" sz="2800" b="1" dirty="0">
              <a:solidFill>
                <a:srgbClr val="CD0920"/>
              </a:solidFill>
            </a:endParaRPr>
          </a:p>
        </p:txBody>
      </p:sp>
      <p:pic>
        <p:nvPicPr>
          <p:cNvPr id="5" name="Picture 4" descr="halk sağlığı logo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61" t="9902" r="4395" b="5564"/>
          <a:stretch/>
        </p:blipFill>
        <p:spPr>
          <a:xfrm rot="16200000">
            <a:off x="-15142" y="2944328"/>
            <a:ext cx="1412383" cy="10199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1401296" y="1715407"/>
            <a:ext cx="7742704" cy="9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İçerik Yer Tutucusu 2"/>
          <p:cNvSpPr>
            <a:spLocks noGrp="1"/>
          </p:cNvSpPr>
          <p:nvPr>
            <p:ph sz="half" idx="1"/>
          </p:nvPr>
        </p:nvSpPr>
        <p:spPr>
          <a:xfrm>
            <a:off x="1310849" y="1967231"/>
            <a:ext cx="2098970" cy="3331951"/>
          </a:xfrm>
        </p:spPr>
        <p:txBody>
          <a:bodyPr/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Ankara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Gaziantep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Kayseri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Samsun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Diyarbakır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Bursa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Adana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İzmir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Afyon</a:t>
            </a:r>
            <a:endParaRPr lang="tr-TR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0348" y="5397715"/>
            <a:ext cx="7753652" cy="656923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etin kutusu 21"/>
          <p:cNvSpPr txBox="1"/>
          <p:nvPr/>
        </p:nvSpPr>
        <p:spPr>
          <a:xfrm>
            <a:off x="1532667" y="5438385"/>
            <a:ext cx="509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tr-TR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İlde</a:t>
            </a:r>
            <a:r>
              <a:rPr lang="tr-TR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ÇİM </a:t>
            </a:r>
            <a:r>
              <a:rPr lang="tr-TR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endParaRPr lang="tr-TR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 bwMode="auto">
          <a:xfrm>
            <a:off x="3785013" y="1967231"/>
            <a:ext cx="2098970" cy="33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Antalya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Elazığ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Malatya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tr-TR" sz="2000" dirty="0" smtClean="0">
                <a:latin typeface="Arial"/>
                <a:cs typeface="Arial"/>
              </a:rPr>
              <a:t>Erzurum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Kocaeli 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Konya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Sivas 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Van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Zonguldak </a:t>
            </a:r>
            <a:endParaRPr lang="tr-TR" sz="2000" dirty="0">
              <a:latin typeface="Arial"/>
              <a:cs typeface="Arial"/>
            </a:endParaRP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 bwMode="auto">
          <a:xfrm>
            <a:off x="5952630" y="1967231"/>
            <a:ext cx="2783560" cy="317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İstanbul (4 </a:t>
            </a:r>
            <a:r>
              <a:rPr lang="tr-TR" sz="2000" dirty="0">
                <a:latin typeface="Arial"/>
                <a:cs typeface="Arial"/>
              </a:rPr>
              <a:t>adet) 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Manisa 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Edirne 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Mersin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Trabzon</a:t>
            </a:r>
          </a:p>
          <a:p>
            <a:pPr>
              <a:buClr>
                <a:srgbClr val="FF0000"/>
              </a:buClr>
            </a:pPr>
            <a:r>
              <a:rPr lang="tr-TR" sz="2000" dirty="0">
                <a:latin typeface="Arial"/>
                <a:cs typeface="Arial"/>
              </a:rPr>
              <a:t>Denizli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Karabük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Eskişehir</a:t>
            </a:r>
          </a:p>
          <a:p>
            <a:pPr>
              <a:buClr>
                <a:srgbClr val="FF0000"/>
              </a:buClr>
            </a:pPr>
            <a:r>
              <a:rPr lang="tr-TR" sz="2000" dirty="0" smtClean="0">
                <a:latin typeface="Arial"/>
                <a:cs typeface="Arial"/>
              </a:rPr>
              <a:t>Şanlıurfa 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57950" y="1484784"/>
            <a:ext cx="2786050" cy="1372704"/>
          </a:xfrm>
        </p:spPr>
        <p:txBody>
          <a:bodyPr>
            <a:noAutofit/>
          </a:bodyPr>
          <a:lstStyle/>
          <a:p>
            <a:pPr algn="r"/>
            <a:r>
              <a:rPr lang="tr-TR" sz="3600" b="1" dirty="0" smtClean="0"/>
              <a:t>      GAZİANTEP</a:t>
            </a:r>
            <a:endParaRPr lang="tr-TR" sz="3600" b="1" dirty="0"/>
          </a:p>
        </p:txBody>
      </p:sp>
      <p:pic>
        <p:nvPicPr>
          <p:cNvPr id="1026" name="Picture 2" descr="C:\Users\pc01\AppData\Local\Temp\Rar$DI00.831\İZLEM ODA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pc01\AppData\Local\Temp\Rar$DI16.499\ÇOCUK YATAK ODAS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429000"/>
            <a:ext cx="2857520" cy="2959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DA1552-C789-4478-A72F-7F578DDD3145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0A5477C-28CA-4F09-ACB4-61433D578DE5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028" name="Picture 4" descr="C:\Users\pc01\AppData\Local\Temp\Rar$DI20.054\GÖRÜŞME ODA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429000"/>
            <a:ext cx="292889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pc01\AppData\Local\Temp\Rar$DI31.557\AİLE GÖRÜŞME ODA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357562"/>
            <a:ext cx="2786082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pc01\AppData\Local\Temp\Rar$DI34.242\ÖN GÖRÜŞME ODAS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85728"/>
            <a:ext cx="2857520" cy="292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etin kutusu 9"/>
          <p:cNvSpPr txBox="1"/>
          <p:nvPr/>
        </p:nvSpPr>
        <p:spPr>
          <a:xfrm>
            <a:off x="3275856" y="37890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Konaklama Odası</a:t>
            </a:r>
          </a:p>
          <a:p>
            <a:pPr algn="ctr"/>
            <a:endParaRPr lang="tr-TR" sz="1600" dirty="0" smtClean="0">
              <a:solidFill>
                <a:schemeClr val="bg1"/>
              </a:solidFill>
            </a:endParaRPr>
          </a:p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(Savcı talimatı ile)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25098" y="1587985"/>
            <a:ext cx="2552102" cy="108012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/>
              <a:t>KAYSERİ</a:t>
            </a:r>
            <a:endParaRPr lang="tr-TR" b="1" dirty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EFD805-B6AD-4551-8E08-E6E8FA1572D3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4 Resim" descr="C:\Users\pc01\Desktop\kayseri çim\IMG_02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880995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Resim" descr="C:\Users\pc01\Desktop\kayseri çim\IMG_0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605405" cy="3047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Resim" descr="C:\Users\pc01\Desktop\kayseri çim\IMG_0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250033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Resim" descr="C:\Users\pc01\Desktop\kayseri çim\IMG_02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00438"/>
            <a:ext cx="2734310" cy="301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etin kutusu 9"/>
          <p:cNvSpPr txBox="1"/>
          <p:nvPr/>
        </p:nvSpPr>
        <p:spPr>
          <a:xfrm>
            <a:off x="3646297" y="2638653"/>
            <a:ext cx="524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*Çocuk ve ailesi ayrı odalara alınabilir.</a:t>
            </a:r>
            <a:endParaRPr lang="tr-T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43623" y="1866918"/>
            <a:ext cx="2857520" cy="1214446"/>
          </a:xfrm>
        </p:spPr>
        <p:txBody>
          <a:bodyPr>
            <a:noAutofit/>
          </a:bodyPr>
          <a:lstStyle/>
          <a:p>
            <a:pPr algn="r"/>
            <a:r>
              <a:rPr lang="tr-TR" sz="3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DİYARBAKIR </a:t>
            </a:r>
            <a:endParaRPr lang="tr-TR" sz="3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5 İçerik Yer Tutucusu" descr="Dış Kapı ön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357166"/>
            <a:ext cx="235745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45C5CA-AA3C-4E75-800A-8F77F555ACB1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6 İçerik Yer Tutucusu" descr="Koridor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857628"/>
            <a:ext cx="2714644" cy="276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6 İçerik Yer Tutucusu" descr="Çocuk Yatak Odası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3857628"/>
            <a:ext cx="271461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İçerik Yer Tutucusu" descr="Çocuk Oyun Odası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43240" y="500042"/>
            <a:ext cx="2714618" cy="276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6 İçerik Yer Tutucusu" descr="Adli Görüşme Odası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43241" y="3714752"/>
            <a:ext cx="2857520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43636" y="1806574"/>
            <a:ext cx="2000264" cy="85725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BURSA</a:t>
            </a:r>
            <a:endParaRPr lang="tr-TR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04E6AF-79EB-4105-9B57-086D9787E444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1027" name="Picture 3" descr="C:\Users\pc01\AppData\Local\Microsoft\Windows\Temporary Internet Files\Low\Content.IE5\H5FFTBWN\çim0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9"/>
            <a:ext cx="2571768" cy="30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pc01\AppData\Local\Microsoft\Windows\Temporary Internet Files\Low\Content.IE5\08B1GHC5\çim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00438"/>
            <a:ext cx="2857520" cy="319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pc01\AppData\Local\Microsoft\Windows\Temporary Internet Files\Low\Content.IE5\9TNJ8JYV\çim01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876"/>
            <a:ext cx="2786082" cy="2978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pc01\AppData\Local\Microsoft\Windows\Temporary Internet Files\Low\Content.IE5\H5FFTBWN\çim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643206" cy="319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85938"/>
            <a:ext cx="8856984" cy="4357687"/>
          </a:xfrm>
          <a:prstGeom prst="roundRect">
            <a:avLst>
              <a:gd name="adj" fmla="val 221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Cinsel istismar mağduru olduğundan şüphelenilen çocuğun</a:t>
            </a:r>
            <a:r>
              <a:rPr lang="tr-TR" dirty="0"/>
              <a:t>; </a:t>
            </a:r>
            <a:r>
              <a:rPr lang="tr-TR" dirty="0" smtClean="0"/>
              <a:t>«çocuk dostu» bir ortamda </a:t>
            </a:r>
            <a:r>
              <a:rPr lang="tr-TR" kern="1200" dirty="0" smtClean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her </a:t>
            </a:r>
            <a:r>
              <a:rPr lang="tr-TR" kern="1200" dirty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türlü adli, tıbbi ve sosyal </a:t>
            </a:r>
            <a:r>
              <a:rPr lang="tr-TR" kern="1200" dirty="0" smtClean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işlemlerinin </a:t>
            </a:r>
            <a:r>
              <a:rPr lang="tr-TR" kern="1200" dirty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aynı </a:t>
            </a:r>
            <a:r>
              <a:rPr lang="tr-TR" kern="1200" dirty="0" smtClean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gün gerçekleştirilmesine </a:t>
            </a:r>
            <a:r>
              <a:rPr lang="tr-TR" kern="1200" dirty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olanak sunan </a:t>
            </a:r>
            <a:r>
              <a:rPr lang="tr-TR" kern="1200" dirty="0" smtClean="0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birimlerdir.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0C1F7D-932A-4B9F-9012-5B838C7964A8}" type="datetime1">
              <a:rPr lang="tr-TR" smtClean="0"/>
              <a:pPr>
                <a:defRPr/>
              </a:pPr>
              <a:t>11.09.2017</a:t>
            </a:fld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07553" y="500063"/>
            <a:ext cx="7592839" cy="100806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Çocuk İzlem Merkezi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04081" y="1821645"/>
            <a:ext cx="2743144" cy="1143000"/>
          </a:xfrm>
        </p:spPr>
        <p:txBody>
          <a:bodyPr/>
          <a:lstStyle/>
          <a:p>
            <a:r>
              <a:rPr lang="tr-TR" b="1" dirty="0" smtClean="0"/>
              <a:t>ANTALYA</a:t>
            </a:r>
            <a:endParaRPr lang="tr-TR" b="1" dirty="0"/>
          </a:p>
        </p:txBody>
      </p:sp>
      <p:pic>
        <p:nvPicPr>
          <p:cNvPr id="1026" name="Picture 2" descr="C:\Users\pc01\AppData\Local\Microsoft\Windows\Temporary Internet Files\Low\Content.IE5\9TNJ8JYV\IMG_0433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429024" cy="280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pc01\AppData\Local\Microsoft\Windows\Temporary Internet Files\Low\Content.IE5\C51F47K9\IMG_0434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3643314"/>
            <a:ext cx="3732415" cy="2801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571736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CB87B2-A44D-408E-B25C-3E1DC7A63A56}" type="datetime1">
              <a:rPr lang="tr-TR" smtClean="0"/>
              <a:pPr>
                <a:defRPr/>
              </a:pPr>
              <a:t>11.09.2017</a:t>
            </a:fld>
            <a:endParaRPr lang="tr-TR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0A5477C-28CA-4F09-ACB4-61433D578DE5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1029" name="Picture 5" descr="C:\Users\pc01\AppData\Local\Microsoft\Windows\Temporary Internet Files\Low\Content.IE5\C51F47K9\IMG_04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14327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j02849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507206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WordArt 22" descr="Kağıt torba"/>
          <p:cNvSpPr>
            <a:spLocks noChangeArrowheads="1" noChangeShapeType="1" noTextEdit="1"/>
          </p:cNvSpPr>
          <p:nvPr/>
        </p:nvSpPr>
        <p:spPr bwMode="auto">
          <a:xfrm>
            <a:off x="2071688" y="3167063"/>
            <a:ext cx="5000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r-TR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558EBD5-E03C-4F42-B5C5-2E55389E6867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214942" y="41433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accent4">
                    <a:lumMod val="50000"/>
                  </a:schemeClr>
                </a:solidFill>
                <a:latin typeface="Lucida Handwriting" pitchFamily="66" charset="0"/>
              </a:rPr>
              <a:t>TEŞEKKÜRLER</a:t>
            </a:r>
            <a:endParaRPr lang="tr-TR" sz="3600" dirty="0">
              <a:solidFill>
                <a:schemeClr val="accent4">
                  <a:lumMod val="50000"/>
                </a:schemeClr>
              </a:solidFill>
              <a:latin typeface="Lucida Handwriting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28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1047" y="2931909"/>
            <a:ext cx="3166851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ÇOCUK İZLEM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MERKEZİ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115616" y="2276946"/>
            <a:ext cx="3984625" cy="3816350"/>
            <a:chOff x="1595438" y="1358900"/>
            <a:chExt cx="3984625" cy="3816350"/>
          </a:xfrm>
        </p:grpSpPr>
        <p:sp>
          <p:nvSpPr>
            <p:cNvPr id="2" name="L-Shape 1"/>
            <p:cNvSpPr/>
            <p:nvPr/>
          </p:nvSpPr>
          <p:spPr>
            <a:xfrm>
              <a:off x="1595438" y="3951288"/>
              <a:ext cx="2039937" cy="1223962"/>
            </a:xfrm>
            <a:prstGeom prst="corner">
              <a:avLst>
                <a:gd name="adj1" fmla="val 50000"/>
                <a:gd name="adj2" fmla="val 60671"/>
              </a:avLst>
            </a:prstGeom>
            <a:solidFill>
              <a:srgbClr val="99FF66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SAĞLIK BAKANLIĞI</a:t>
              </a:r>
            </a:p>
          </p:txBody>
        </p:sp>
        <p:sp>
          <p:nvSpPr>
            <p:cNvPr id="7" name="L-Shape 6"/>
            <p:cNvSpPr/>
            <p:nvPr/>
          </p:nvSpPr>
          <p:spPr>
            <a:xfrm rot="16200000">
              <a:off x="3966369" y="3561556"/>
              <a:ext cx="1282700" cy="1944688"/>
            </a:xfrm>
            <a:prstGeom prst="corner">
              <a:avLst>
                <a:gd name="adj1" fmla="val 61518"/>
                <a:gd name="adj2" fmla="val 48560"/>
              </a:avLst>
            </a:prstGeom>
            <a:solidFill>
              <a:srgbClr val="99FFCC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solidFill>
                    <a:prstClr val="black"/>
                  </a:solidFill>
                </a:rPr>
                <a:t>C. SAVCILIĞI</a:t>
              </a:r>
            </a:p>
          </p:txBody>
        </p:sp>
        <p:sp>
          <p:nvSpPr>
            <p:cNvPr id="8" name="L-Shape 7"/>
            <p:cNvSpPr/>
            <p:nvPr/>
          </p:nvSpPr>
          <p:spPr>
            <a:xfrm rot="10800000">
              <a:off x="3635375" y="1358900"/>
              <a:ext cx="1944688" cy="1206500"/>
            </a:xfrm>
            <a:prstGeom prst="corner">
              <a:avLst>
                <a:gd name="adj1" fmla="val 54644"/>
                <a:gd name="adj2" fmla="val 67028"/>
              </a:avLst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rot="5400000">
              <a:off x="1967946" y="987626"/>
              <a:ext cx="1296146" cy="2039753"/>
            </a:xfrm>
            <a:prstGeom prst="corner">
              <a:avLst>
                <a:gd name="adj1" fmla="val 57199"/>
                <a:gd name="adj2" fmla="val 5144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ASPB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95438" y="2655888"/>
              <a:ext cx="744537" cy="12954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MEB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87900" y="2565400"/>
              <a:ext cx="792163" cy="1314450"/>
            </a:xfrm>
            <a:prstGeom prst="rect">
              <a:avLst/>
            </a:prstGeom>
            <a:solidFill>
              <a:srgbClr val="9966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BARO</a:t>
              </a:r>
            </a:p>
          </p:txBody>
        </p:sp>
        <p:sp>
          <p:nvSpPr>
            <p:cNvPr id="18450" name="TextBox 4"/>
            <p:cNvSpPr txBox="1">
              <a:spLocks noChangeArrowheads="1"/>
            </p:cNvSpPr>
            <p:nvPr/>
          </p:nvSpPr>
          <p:spPr bwMode="auto">
            <a:xfrm>
              <a:off x="4156075" y="1427163"/>
              <a:ext cx="904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KOLLUK</a:t>
              </a:r>
            </a:p>
          </p:txBody>
        </p:sp>
        <p:pic>
          <p:nvPicPr>
            <p:cNvPr id="18452" name="Picture 11" descr="C:\Users\EXPER\Desktop\animeyuz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2425" y="2752725"/>
              <a:ext cx="14859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Veri Yer Tutucusu"/>
          <p:cNvSpPr>
            <a:spLocks noGrp="1"/>
          </p:cNvSpPr>
          <p:nvPr>
            <p:ph type="dt" sz="half" idx="4294967295"/>
          </p:nvPr>
        </p:nvSpPr>
        <p:spPr>
          <a:xfrm>
            <a:off x="3593" y="6063796"/>
            <a:ext cx="27860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2B19DB-ED72-431A-B79B-1F007282BBFF}" type="datetime1">
              <a:rPr lang="tr-TR" smtClean="0"/>
              <a:pPr>
                <a:defRPr/>
              </a:pPr>
              <a:t>11.09.2017</a:t>
            </a:fld>
            <a:endParaRPr lang="tr-TR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38E5463-5FFF-4312-B0D6-64AB5EDC13D8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053480" y="1046346"/>
            <a:ext cx="7594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>
                <a:ea typeface="ヒラギノ角ゴ Pro W3" charset="0"/>
                <a:cs typeface="ヒラギノ角ゴ Pro W3" charset="0"/>
              </a:rPr>
              <a:t>Çocuk İzlem Merkezi</a:t>
            </a:r>
            <a:r>
              <a:rPr lang="tr-TR" sz="2200" b="1" dirty="0">
                <a:ea typeface="ヒラギノ角ゴ Pro W3" charset="0"/>
                <a:cs typeface="ヒラギノ角ゴ Pro W3" charset="0"/>
              </a:rPr>
              <a:t>; Sağlık Bakanlığı’na bağlı bir hastane çatısında </a:t>
            </a:r>
            <a:r>
              <a:rPr lang="tr-TR" sz="2200" dirty="0">
                <a:ea typeface="ヒラギノ角ゴ Pro W3" charset="0"/>
                <a:cs typeface="ヒラギノ角ゴ Pro W3" charset="0"/>
              </a:rPr>
              <a:t>kurulmuş olup pek çok bakanlığın paydaşlığında hizmet sunmaktadır. </a:t>
            </a:r>
          </a:p>
          <a:p>
            <a:pPr algn="just"/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35861" y="1556792"/>
            <a:ext cx="7824676" cy="4419600"/>
          </a:xfrm>
        </p:spPr>
        <p:txBody>
          <a:bodyPr/>
          <a:lstStyle/>
          <a:p>
            <a:pPr algn="just"/>
            <a:endParaRPr lang="tr-TR" sz="2800" dirty="0"/>
          </a:p>
          <a:p>
            <a:pPr algn="just"/>
            <a:r>
              <a:rPr lang="tr-TR" sz="2800" dirty="0" smtClean="0"/>
              <a:t>Sağlık Bakanlığı’nın koordinasyonunda </a:t>
            </a:r>
            <a:r>
              <a:rPr lang="tr-TR" sz="2800" dirty="0"/>
              <a:t>2</a:t>
            </a:r>
            <a:r>
              <a:rPr lang="tr-TR" sz="2800" dirty="0" smtClean="0"/>
              <a:t>008 yılında, </a:t>
            </a:r>
            <a:r>
              <a:rPr lang="tr-TR" sz="2800" dirty="0"/>
              <a:t>süreçte paydaş olacak kurumların Bakanlıkları ve akademisyenler eşliğinde bir üst kurul </a:t>
            </a:r>
            <a:r>
              <a:rPr lang="tr-TR" sz="2800" dirty="0" smtClean="0"/>
              <a:t>oluşturulmuş ve çalışmalara başlamıştır.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İlk </a:t>
            </a:r>
            <a:r>
              <a:rPr lang="tr-TR" sz="2800" dirty="0"/>
              <a:t>Çocuk İzlem Merkezi </a:t>
            </a:r>
            <a:r>
              <a:rPr lang="tr-TR" sz="2800" dirty="0" smtClean="0"/>
              <a:t>ise 01.10.2010 </a:t>
            </a:r>
            <a:r>
              <a:rPr lang="tr-TR" sz="2800" dirty="0"/>
              <a:t>tarihinde Ankara’da faaliyete geçmiştir. </a:t>
            </a:r>
          </a:p>
        </p:txBody>
      </p:sp>
      <p:sp>
        <p:nvSpPr>
          <p:cNvPr id="5" name="3 Yuvarlatılmış Dikdörtgen"/>
          <p:cNvSpPr/>
          <p:nvPr/>
        </p:nvSpPr>
        <p:spPr>
          <a:xfrm>
            <a:off x="851780" y="332656"/>
            <a:ext cx="7592839" cy="100806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Çocuk İzlem Merkezi Kuruluş Süreci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57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8604448" y="6381328"/>
            <a:ext cx="288032" cy="288032"/>
          </a:xfrm>
          <a:prstGeom prst="ellipse">
            <a:avLst/>
          </a:prstGeom>
          <a:solidFill>
            <a:srgbClr val="9B93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ayt Numarası Yer Tutucusu 1"/>
          <p:cNvSpPr txBox="1">
            <a:spLocks/>
          </p:cNvSpPr>
          <p:nvPr/>
        </p:nvSpPr>
        <p:spPr>
          <a:xfrm>
            <a:off x="8495397" y="6329609"/>
            <a:ext cx="483716" cy="374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A9384F8E-8E97-4433-BCC2-EED11DA8125C}" type="slidenum">
              <a:rPr lang="tr-TR" smtClean="0">
                <a:solidFill>
                  <a:prstClr val="white"/>
                </a:solidFill>
                <a:latin typeface="Arial"/>
                <a:cs typeface="Arial"/>
              </a:rPr>
              <a:pPr algn="ctr">
                <a:defRPr/>
              </a:pPr>
              <a:t>5</a:t>
            </a:fld>
            <a:endParaRPr lang="tr-TR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Dikdörtgen 5"/>
          <p:cNvSpPr/>
          <p:nvPr/>
        </p:nvSpPr>
        <p:spPr>
          <a:xfrm>
            <a:off x="1319157" y="677252"/>
            <a:ext cx="6669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CD0920"/>
                </a:solidFill>
              </a:rPr>
              <a:t>Yasal Mevzuat</a:t>
            </a:r>
          </a:p>
          <a:p>
            <a:r>
              <a:rPr lang="tr-TR" sz="2800" b="1" dirty="0" smtClean="0">
                <a:solidFill>
                  <a:srgbClr val="CD0920"/>
                </a:solidFill>
              </a:rPr>
              <a:t>ÇİM Yönetim ve Koordinasyon Kurulu</a:t>
            </a:r>
            <a:endParaRPr lang="tr-TR" sz="2800" b="1" dirty="0">
              <a:solidFill>
                <a:srgbClr val="CD0920"/>
              </a:solidFill>
            </a:endParaRP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1319157" y="1966120"/>
            <a:ext cx="6946296" cy="4028718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 İzlem Merkezleri 04.10.2012 tarihli ve 28431 sayılı Resmi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Gazete’de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yayımlanan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Başbakanlık Genelgesi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Bakanlığı’na bağlı hastaneler/kurumlarda açılmaktadır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İşleyiş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ise aynı Genelgeye istinaden oluşturulmuş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ÇİM Yönetim ve Koordinasyon Kurulu’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22.10.2012 tarihli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toplantı tutanağı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ile gerçekleştirilmektedir.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01296" y="1631359"/>
            <a:ext cx="7742704" cy="9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alk sağlığı logo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31" t="9902" r="4395" b="5564"/>
          <a:stretch/>
        </p:blipFill>
        <p:spPr>
          <a:xfrm rot="16200000">
            <a:off x="42480" y="3205993"/>
            <a:ext cx="1413710" cy="1139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7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8604448" y="6381328"/>
            <a:ext cx="288032" cy="288032"/>
          </a:xfrm>
          <a:prstGeom prst="ellipse">
            <a:avLst/>
          </a:prstGeom>
          <a:solidFill>
            <a:srgbClr val="9B93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ayt Numarası Yer Tutucusu 1"/>
          <p:cNvSpPr txBox="1">
            <a:spLocks/>
          </p:cNvSpPr>
          <p:nvPr/>
        </p:nvSpPr>
        <p:spPr>
          <a:xfrm>
            <a:off x="8495397" y="6329609"/>
            <a:ext cx="483716" cy="374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A9384F8E-8E97-4433-BCC2-EED11DA8125C}" type="slidenum">
              <a:rPr lang="tr-TR" smtClean="0">
                <a:solidFill>
                  <a:prstClr val="white"/>
                </a:solidFill>
                <a:latin typeface="Arial"/>
                <a:cs typeface="Arial"/>
              </a:rPr>
              <a:pPr algn="ctr">
                <a:defRPr/>
              </a:pPr>
              <a:t>6</a:t>
            </a:fld>
            <a:endParaRPr lang="tr-TR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Dikdörtgen 5"/>
          <p:cNvSpPr/>
          <p:nvPr/>
        </p:nvSpPr>
        <p:spPr>
          <a:xfrm>
            <a:off x="1319157" y="980728"/>
            <a:ext cx="666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CD0920"/>
                </a:solidFill>
              </a:rPr>
              <a:t>ÇİM Yönetim ve Koordinasyon Kurulu</a:t>
            </a:r>
            <a:endParaRPr lang="tr-TR" sz="2800" b="1" dirty="0">
              <a:solidFill>
                <a:srgbClr val="CD0920"/>
              </a:solidFill>
            </a:endParaRP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1319156" y="2168278"/>
            <a:ext cx="7285291" cy="4028718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tr-TR" sz="2400" dirty="0" smtClean="0"/>
              <a:t>Bu tutanakta </a:t>
            </a:r>
          </a:p>
          <a:p>
            <a:pPr lvl="1" algn="just">
              <a:lnSpc>
                <a:spcPct val="120000"/>
              </a:lnSpc>
              <a:buClr>
                <a:srgbClr val="FF0000"/>
              </a:buClr>
            </a:pPr>
            <a:r>
              <a:rPr lang="tr-TR" sz="2000" dirty="0" smtClean="0"/>
              <a:t>“Kuruluş </a:t>
            </a:r>
            <a:r>
              <a:rPr lang="tr-TR" sz="2000" dirty="0"/>
              <a:t>ve Personel”, </a:t>
            </a:r>
            <a:endParaRPr lang="tr-TR" sz="2000" dirty="0" smtClean="0"/>
          </a:p>
          <a:p>
            <a:pPr lvl="1" algn="just">
              <a:lnSpc>
                <a:spcPct val="120000"/>
              </a:lnSpc>
              <a:buClr>
                <a:srgbClr val="FF0000"/>
              </a:buClr>
            </a:pPr>
            <a:r>
              <a:rPr lang="tr-TR" sz="2000" dirty="0" smtClean="0"/>
              <a:t>“</a:t>
            </a:r>
            <a:r>
              <a:rPr lang="tr-TR" sz="2000" dirty="0"/>
              <a:t>Haber Alma ve Ulaşım”, </a:t>
            </a:r>
            <a:endParaRPr lang="tr-TR" sz="2000" dirty="0" smtClean="0"/>
          </a:p>
          <a:p>
            <a:pPr lvl="1" algn="just">
              <a:lnSpc>
                <a:spcPct val="120000"/>
              </a:lnSpc>
              <a:buClr>
                <a:srgbClr val="FF0000"/>
              </a:buClr>
            </a:pPr>
            <a:r>
              <a:rPr lang="tr-TR" sz="2000" dirty="0" smtClean="0"/>
              <a:t>“</a:t>
            </a:r>
            <a:r>
              <a:rPr lang="tr-TR" sz="2000" dirty="0" err="1"/>
              <a:t>ÇİM’de</a:t>
            </a:r>
            <a:r>
              <a:rPr lang="tr-TR" sz="2000" dirty="0"/>
              <a:t> Uygulama” </a:t>
            </a:r>
            <a:r>
              <a:rPr lang="tr-TR" sz="2000" dirty="0" smtClean="0"/>
              <a:t>gibi ana başlıklar </a:t>
            </a:r>
            <a:r>
              <a:rPr lang="tr-TR" sz="2000" dirty="0"/>
              <a:t>çerçevesinde </a:t>
            </a:r>
            <a:endParaRPr lang="tr-TR" sz="2000" dirty="0" smtClean="0"/>
          </a:p>
          <a:p>
            <a:pPr marL="457200" lvl="1" indent="0" algn="just">
              <a:lnSpc>
                <a:spcPct val="120000"/>
              </a:lnSpc>
              <a:buClr>
                <a:srgbClr val="FF0000"/>
              </a:buClr>
              <a:buNone/>
            </a:pPr>
            <a:endParaRPr lang="tr-TR" sz="2000" dirty="0" smtClean="0"/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tr-TR" sz="2400" dirty="0" err="1" smtClean="0"/>
              <a:t>ÇİM’lerin</a:t>
            </a:r>
            <a:r>
              <a:rPr lang="tr-TR" sz="2400" dirty="0" smtClean="0"/>
              <a:t> </a:t>
            </a:r>
            <a:r>
              <a:rPr lang="tr-TR" sz="2400" dirty="0"/>
              <a:t>kuruluş </a:t>
            </a:r>
            <a:r>
              <a:rPr lang="tr-TR" sz="2400" dirty="0" smtClean="0"/>
              <a:t>aşamaları </a:t>
            </a:r>
            <a:r>
              <a:rPr lang="tr-TR" sz="2400" dirty="0"/>
              <a:t>ve kurumlara düşen görevlere </a:t>
            </a:r>
            <a:r>
              <a:rPr lang="tr-TR" sz="2400" dirty="0" smtClean="0"/>
              <a:t>ilişkin kararlar ile ÇİM işleyişi </a:t>
            </a:r>
            <a:r>
              <a:rPr lang="tr-TR" sz="2400" dirty="0"/>
              <a:t>somutlaştırılmaya </a:t>
            </a:r>
            <a:r>
              <a:rPr lang="tr-TR" sz="2400" dirty="0" smtClean="0"/>
              <a:t>çalışılmıştır.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01296" y="1631359"/>
            <a:ext cx="7742704" cy="9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alk sağlığı logo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31" t="9902" r="4395" b="5564"/>
          <a:stretch/>
        </p:blipFill>
        <p:spPr>
          <a:xfrm rot="16200000">
            <a:off x="42480" y="3205993"/>
            <a:ext cx="1413710" cy="1139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93DDF3-F140-4DCF-8141-DC72C4646842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8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5" r="1721"/>
          <a:stretch>
            <a:fillRect/>
          </a:stretch>
        </p:blipFill>
        <p:spPr bwMode="auto">
          <a:xfrm>
            <a:off x="107504" y="2492896"/>
            <a:ext cx="89219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3" y="466290"/>
            <a:ext cx="2284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108714" y="1664634"/>
            <a:ext cx="402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FF0000"/>
                </a:solidFill>
              </a:rPr>
              <a:t>ANKARA </a:t>
            </a:r>
          </a:p>
          <a:p>
            <a:pPr algn="ctr"/>
            <a:r>
              <a:rPr lang="tr-TR" sz="2200" b="1" dirty="0" smtClean="0">
                <a:solidFill>
                  <a:srgbClr val="FF0000"/>
                </a:solidFill>
              </a:rPr>
              <a:t>ÇOCUK İZLEM MERKEZİ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796136" y="252009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7/24 saat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915650" y="4149080"/>
            <a:ext cx="321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ÇİM, hastane </a:t>
            </a:r>
            <a:r>
              <a:rPr lang="tr-TR" sz="2000" b="1" dirty="0">
                <a:solidFill>
                  <a:schemeClr val="bg1"/>
                </a:solidFill>
              </a:rPr>
              <a:t>içinden şifreli bir kapı ile ayrılır.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Veri Yer Tutucusu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93DDF3-F140-4DCF-8141-DC72C4646842}" type="datetime1">
              <a:rPr lang="tr-TR" smtClean="0"/>
              <a:pPr>
                <a:defRPr/>
              </a:pPr>
              <a:t>11.09.2017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198343-890D-493B-813B-6BC1F3956CD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500063" y="500063"/>
            <a:ext cx="8280400" cy="1008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Çocuk İzlem Merkezi’nde Uygulama ve Amaç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44824"/>
            <a:ext cx="8096895" cy="4536504"/>
          </a:xfrm>
        </p:spPr>
        <p:txBody>
          <a:bodyPr/>
          <a:lstStyle/>
          <a:p>
            <a:pPr marL="0" lvl="0" indent="0" algn="ctr">
              <a:buNone/>
            </a:pPr>
            <a:r>
              <a:rPr lang="tr-TR" sz="2400" dirty="0" smtClean="0"/>
              <a:t>AYNI MERKEZDE</a:t>
            </a:r>
          </a:p>
          <a:p>
            <a:pPr lvl="0"/>
            <a:r>
              <a:rPr lang="tr-TR" sz="2400" dirty="0" smtClean="0"/>
              <a:t>Çocuğun beyanının profesyonellerce alınması, </a:t>
            </a:r>
            <a:endParaRPr lang="tr-TR" sz="2400" dirty="0"/>
          </a:p>
          <a:p>
            <a:pPr lvl="0"/>
            <a:r>
              <a:rPr lang="tr-TR" sz="2400" dirty="0" smtClean="0"/>
              <a:t>Aile </a:t>
            </a:r>
            <a:r>
              <a:rPr lang="tr-TR" sz="2400" dirty="0"/>
              <a:t>özelliklerine ilişkin aileden </a:t>
            </a:r>
            <a:r>
              <a:rPr lang="tr-TR" sz="2400" dirty="0" smtClean="0"/>
              <a:t>bilgi edinilmesi, </a:t>
            </a:r>
            <a:endParaRPr lang="tr-TR" sz="2400" dirty="0"/>
          </a:p>
          <a:p>
            <a:pPr lvl="0"/>
            <a:r>
              <a:rPr lang="tr-TR" sz="2400" dirty="0"/>
              <a:t>Çocuğun geçici olarak barınma, beslenme, giyim, sağlık ve güvenlik gereksinimlerinin </a:t>
            </a:r>
            <a:r>
              <a:rPr lang="tr-TR" sz="2400" dirty="0" smtClean="0"/>
              <a:t>karşılanması,</a:t>
            </a:r>
          </a:p>
          <a:p>
            <a:pPr lvl="0"/>
            <a:r>
              <a:rPr lang="tr-TR" sz="2400" dirty="0" smtClean="0"/>
              <a:t>Kurum </a:t>
            </a:r>
            <a:r>
              <a:rPr lang="tr-TR" sz="2400" dirty="0"/>
              <a:t>bakımına alınacak çocukların </a:t>
            </a:r>
            <a:r>
              <a:rPr lang="tr-TR" sz="2400" dirty="0" smtClean="0"/>
              <a:t>işlemleri, </a:t>
            </a:r>
            <a:endParaRPr lang="tr-TR" sz="2400" dirty="0"/>
          </a:p>
          <a:p>
            <a:pPr lvl="0"/>
            <a:r>
              <a:rPr lang="tr-TR" sz="2400" dirty="0" smtClean="0"/>
              <a:t>Adli tıp/psikiyatri muayenesi gerçekleştirilir,</a:t>
            </a:r>
          </a:p>
          <a:p>
            <a:pPr lvl="0"/>
            <a:r>
              <a:rPr lang="tr-TR" sz="2400" dirty="0" smtClean="0"/>
              <a:t>Video ve ses kaydı eşliğinde çocuğun yalnızca bir kez dinlenmesi, böylece adli süreçte;</a:t>
            </a:r>
            <a:endParaRPr lang="tr-TR" sz="2400" dirty="0"/>
          </a:p>
          <a:p>
            <a:pPr lvl="0"/>
            <a:r>
              <a:rPr lang="tr-TR" sz="2400" dirty="0" err="1" smtClean="0"/>
              <a:t>Retravmatizasyonu</a:t>
            </a:r>
            <a:r>
              <a:rPr lang="tr-TR" sz="2400" dirty="0" smtClean="0"/>
              <a:t> önlemek…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6083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3838" y="665312"/>
            <a:ext cx="7425980" cy="5906960"/>
          </a:xfrm>
          <a:prstGeom prst="frame">
            <a:avLst>
              <a:gd name="adj1" fmla="val 114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85" tIns="50393" rIns="100785" bIns="50393" anchor="ctr"/>
          <a:lstStyle/>
          <a:p>
            <a:pPr algn="ctr" fontAlgn="auto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3734939"/>
            <a:ext cx="5567634" cy="1830320"/>
          </a:xfrm>
          <a:prstGeom prst="rect">
            <a:avLst/>
          </a:prstGeom>
          <a:noFill/>
        </p:spPr>
        <p:txBody>
          <a:bodyPr wrap="square" lIns="100785" tIns="50393" rIns="100785" bIns="5039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tr-TR" sz="36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jaVu Sans" charset="0"/>
              </a:rPr>
              <a:t>ÇOCUK </a:t>
            </a:r>
            <a:r>
              <a:rPr lang="tr-TR" sz="3600" b="1" spc="55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jaVu Sans" charset="0"/>
              </a:rPr>
              <a:t>İZLEM </a:t>
            </a:r>
            <a:r>
              <a:rPr lang="tr-TR" sz="3600" b="1" spc="55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jaVu Sans" charset="0"/>
              </a:rPr>
              <a:t>MERKEZi</a:t>
            </a:r>
            <a:endParaRPr lang="tr-TR" sz="3600" b="1" spc="55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ejaVu Sans" charset="0"/>
            </a:endParaRPr>
          </a:p>
          <a:p>
            <a:pPr algn="ctr" fontAlgn="auto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tr-TR" sz="36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jaVu Sans" charset="0"/>
              </a:rPr>
              <a:t>EKİBİ</a:t>
            </a:r>
            <a:endParaRPr lang="en-US" sz="3600" b="1" spc="55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ejaVu San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2F424D-D473-4739-B5AA-59E35E6AE050}" type="datetime1">
              <a:rPr lang="tr-TR" smtClean="0"/>
              <a:pPr>
                <a:defRPr/>
              </a:pPr>
              <a:t>11.09.2017</a:t>
            </a:fld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38E5463-5FFF-4312-B0D6-64AB5EDC13D8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75656" y="877884"/>
            <a:ext cx="6719762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MERKEZDE ÇALIŞAN EKİP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Hekim (Tercihen çocuk ya da çocuk psikiyatrisi hekimi)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Adli Görüşmeci – Aile Görüşmecisi</a:t>
            </a:r>
          </a:p>
          <a:p>
            <a:pPr marL="1028700" lvl="1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Psikolog / Psikolojik Danışman /</a:t>
            </a:r>
          </a:p>
          <a:p>
            <a:pPr marL="1028700" lvl="1" eaLnBrk="1">
              <a:lnSpc>
                <a:spcPct val="150000"/>
              </a:lnSpc>
              <a:buClr>
                <a:srgbClr val="000000"/>
              </a:buClr>
              <a:buSzPct val="45000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Sosyal Hizmet Uzmanı / </a:t>
            </a:r>
          </a:p>
          <a:p>
            <a:pPr marL="1028700" lvl="1" eaLnBrk="1">
              <a:lnSpc>
                <a:spcPct val="150000"/>
              </a:lnSpc>
              <a:buClr>
                <a:srgbClr val="000000"/>
              </a:buClr>
              <a:buSzPct val="45000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Çocuk Gelişim Uzmanı 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Aile ve Sosyal Politikalar Bakanlığı temsilcileri (SHU)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Hemşire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Polis/ Güvenlik görevlisi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Cumhuriyet Savcısı</a:t>
            </a: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Avukat</a:t>
            </a:r>
            <a:endParaRPr lang="tr-TR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285750" indent="-285750" eaLnBrk="1">
              <a:lnSpc>
                <a:spcPct val="150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Konsültan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Hekimler (Adli Tıp Uzmanı/Çocuk Psikiyatristi vb.)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tr-TR" sz="16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tr-TR" sz="20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2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3"/>
</p:tagLst>
</file>

<file path=ppt/theme/theme1.xml><?xml version="1.0" encoding="utf-8"?>
<a:theme xmlns:a="http://schemas.openxmlformats.org/drawingml/2006/main" name="freeppt_1236_slide">
  <a:themeElements>
    <a:clrScheme name="Ofis Teması 2">
      <a:dk1>
        <a:srgbClr val="000000"/>
      </a:dk1>
      <a:lt1>
        <a:srgbClr val="CC99FF"/>
      </a:lt1>
      <a:dk2>
        <a:srgbClr val="000000"/>
      </a:dk2>
      <a:lt2>
        <a:srgbClr val="B2B2B2"/>
      </a:lt2>
      <a:accent1>
        <a:srgbClr val="2E3199"/>
      </a:accent1>
      <a:accent2>
        <a:srgbClr val="8C2A79"/>
      </a:accent2>
      <a:accent3>
        <a:srgbClr val="E2CAFF"/>
      </a:accent3>
      <a:accent4>
        <a:srgbClr val="000000"/>
      </a:accent4>
      <a:accent5>
        <a:srgbClr val="ADADCA"/>
      </a:accent5>
      <a:accent6>
        <a:srgbClr val="7E256D"/>
      </a:accent6>
      <a:hlink>
        <a:srgbClr val="5B2A8C"/>
      </a:hlink>
      <a:folHlink>
        <a:srgbClr val="8C313A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632E99"/>
        </a:accent1>
        <a:accent2>
          <a:srgbClr val="7D2C94"/>
        </a:accent2>
        <a:accent3>
          <a:srgbClr val="E2CAFF"/>
        </a:accent3>
        <a:accent4>
          <a:srgbClr val="000000"/>
        </a:accent4>
        <a:accent5>
          <a:srgbClr val="B7ADCA"/>
        </a:accent5>
        <a:accent6>
          <a:srgbClr val="712786"/>
        </a:accent6>
        <a:hlink>
          <a:srgbClr val="5B2A8C"/>
        </a:hlink>
        <a:folHlink>
          <a:srgbClr val="6C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2E3199"/>
        </a:accent1>
        <a:accent2>
          <a:srgbClr val="8C2A79"/>
        </a:accent2>
        <a:accent3>
          <a:srgbClr val="E2CAFF"/>
        </a:accent3>
        <a:accent4>
          <a:srgbClr val="000000"/>
        </a:accent4>
        <a:accent5>
          <a:srgbClr val="ADADCA"/>
        </a:accent5>
        <a:accent6>
          <a:srgbClr val="7E256D"/>
        </a:accent6>
        <a:hlink>
          <a:srgbClr val="5B2A8C"/>
        </a:hlink>
        <a:folHlink>
          <a:srgbClr val="8C31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637317"/>
        </a:accent1>
        <a:accent2>
          <a:srgbClr val="632E99"/>
        </a:accent2>
        <a:accent3>
          <a:srgbClr val="E2CAFF"/>
        </a:accent3>
        <a:accent4>
          <a:srgbClr val="000000"/>
        </a:accent4>
        <a:accent5>
          <a:srgbClr val="B7BCAB"/>
        </a:accent5>
        <a:accent6>
          <a:srgbClr val="59298A"/>
        </a:accent6>
        <a:hlink>
          <a:srgbClr val="664B00"/>
        </a:hlink>
        <a:folHlink>
          <a:srgbClr val="316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8C3A1C"/>
        </a:accent1>
        <a:accent2>
          <a:srgbClr val="6E6600"/>
        </a:accent2>
        <a:accent3>
          <a:srgbClr val="E2CAFF"/>
        </a:accent3>
        <a:accent4>
          <a:srgbClr val="000000"/>
        </a:accent4>
        <a:accent5>
          <a:srgbClr val="C5AEAB"/>
        </a:accent5>
        <a:accent6>
          <a:srgbClr val="635C00"/>
        </a:accent6>
        <a:hlink>
          <a:srgbClr val="006652"/>
        </a:hlink>
        <a:folHlink>
          <a:srgbClr val="5B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2E99"/>
        </a:accent1>
        <a:accent2>
          <a:srgbClr val="7D2C94"/>
        </a:accent2>
        <a:accent3>
          <a:srgbClr val="FFFFFF"/>
        </a:accent3>
        <a:accent4>
          <a:srgbClr val="000000"/>
        </a:accent4>
        <a:accent5>
          <a:srgbClr val="B7ADCA"/>
        </a:accent5>
        <a:accent6>
          <a:srgbClr val="712786"/>
        </a:accent6>
        <a:hlink>
          <a:srgbClr val="5B2A8C"/>
        </a:hlink>
        <a:folHlink>
          <a:srgbClr val="6C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E3199"/>
        </a:accent1>
        <a:accent2>
          <a:srgbClr val="8C2A7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7E256D"/>
        </a:accent6>
        <a:hlink>
          <a:srgbClr val="5B2A8C"/>
        </a:hlink>
        <a:folHlink>
          <a:srgbClr val="8C31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7317"/>
        </a:accent1>
        <a:accent2>
          <a:srgbClr val="632E99"/>
        </a:accent2>
        <a:accent3>
          <a:srgbClr val="FFFFFF"/>
        </a:accent3>
        <a:accent4>
          <a:srgbClr val="000000"/>
        </a:accent4>
        <a:accent5>
          <a:srgbClr val="B7BCAB"/>
        </a:accent5>
        <a:accent6>
          <a:srgbClr val="59298A"/>
        </a:accent6>
        <a:hlink>
          <a:srgbClr val="664B00"/>
        </a:hlink>
        <a:folHlink>
          <a:srgbClr val="316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3A1C"/>
        </a:accent1>
        <a:accent2>
          <a:srgbClr val="6E6600"/>
        </a:accent2>
        <a:accent3>
          <a:srgbClr val="FFFFFF"/>
        </a:accent3>
        <a:accent4>
          <a:srgbClr val="000000"/>
        </a:accent4>
        <a:accent5>
          <a:srgbClr val="C5AEAB"/>
        </a:accent5>
        <a:accent6>
          <a:srgbClr val="635C00"/>
        </a:accent6>
        <a:hlink>
          <a:srgbClr val="006652"/>
        </a:hlink>
        <a:folHlink>
          <a:srgbClr val="5B2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99FF"/>
      </a:lt1>
      <a:dk2>
        <a:srgbClr val="000000"/>
      </a:dk2>
      <a:lt2>
        <a:srgbClr val="B2B2B2"/>
      </a:lt2>
      <a:accent1>
        <a:srgbClr val="2E3199"/>
      </a:accent1>
      <a:accent2>
        <a:srgbClr val="8C2A79"/>
      </a:accent2>
      <a:accent3>
        <a:srgbClr val="E2CAFF"/>
      </a:accent3>
      <a:accent4>
        <a:srgbClr val="000000"/>
      </a:accent4>
      <a:accent5>
        <a:srgbClr val="ADADCA"/>
      </a:accent5>
      <a:accent6>
        <a:srgbClr val="7E256D"/>
      </a:accent6>
      <a:hlink>
        <a:srgbClr val="5B2A8C"/>
      </a:hlink>
      <a:folHlink>
        <a:srgbClr val="8C313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632E99"/>
        </a:accent1>
        <a:accent2>
          <a:srgbClr val="7D2C94"/>
        </a:accent2>
        <a:accent3>
          <a:srgbClr val="E2CAFF"/>
        </a:accent3>
        <a:accent4>
          <a:srgbClr val="000000"/>
        </a:accent4>
        <a:accent5>
          <a:srgbClr val="B7ADCA"/>
        </a:accent5>
        <a:accent6>
          <a:srgbClr val="712786"/>
        </a:accent6>
        <a:hlink>
          <a:srgbClr val="5B2A8C"/>
        </a:hlink>
        <a:folHlink>
          <a:srgbClr val="6C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2E3199"/>
        </a:accent1>
        <a:accent2>
          <a:srgbClr val="8C2A79"/>
        </a:accent2>
        <a:accent3>
          <a:srgbClr val="E2CAFF"/>
        </a:accent3>
        <a:accent4>
          <a:srgbClr val="000000"/>
        </a:accent4>
        <a:accent5>
          <a:srgbClr val="ADADCA"/>
        </a:accent5>
        <a:accent6>
          <a:srgbClr val="7E256D"/>
        </a:accent6>
        <a:hlink>
          <a:srgbClr val="5B2A8C"/>
        </a:hlink>
        <a:folHlink>
          <a:srgbClr val="8C31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637317"/>
        </a:accent1>
        <a:accent2>
          <a:srgbClr val="632E99"/>
        </a:accent2>
        <a:accent3>
          <a:srgbClr val="E2CAFF"/>
        </a:accent3>
        <a:accent4>
          <a:srgbClr val="000000"/>
        </a:accent4>
        <a:accent5>
          <a:srgbClr val="B7BCAB"/>
        </a:accent5>
        <a:accent6>
          <a:srgbClr val="59298A"/>
        </a:accent6>
        <a:hlink>
          <a:srgbClr val="664B00"/>
        </a:hlink>
        <a:folHlink>
          <a:srgbClr val="316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FF"/>
        </a:lt1>
        <a:dk2>
          <a:srgbClr val="000000"/>
        </a:dk2>
        <a:lt2>
          <a:srgbClr val="B2B2B2"/>
        </a:lt2>
        <a:accent1>
          <a:srgbClr val="8C3A1C"/>
        </a:accent1>
        <a:accent2>
          <a:srgbClr val="6E6600"/>
        </a:accent2>
        <a:accent3>
          <a:srgbClr val="E2CAFF"/>
        </a:accent3>
        <a:accent4>
          <a:srgbClr val="000000"/>
        </a:accent4>
        <a:accent5>
          <a:srgbClr val="C5AEAB"/>
        </a:accent5>
        <a:accent6>
          <a:srgbClr val="635C00"/>
        </a:accent6>
        <a:hlink>
          <a:srgbClr val="006652"/>
        </a:hlink>
        <a:folHlink>
          <a:srgbClr val="5B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2E99"/>
        </a:accent1>
        <a:accent2>
          <a:srgbClr val="7D2C94"/>
        </a:accent2>
        <a:accent3>
          <a:srgbClr val="FFFFFF"/>
        </a:accent3>
        <a:accent4>
          <a:srgbClr val="000000"/>
        </a:accent4>
        <a:accent5>
          <a:srgbClr val="B7ADCA"/>
        </a:accent5>
        <a:accent6>
          <a:srgbClr val="712786"/>
        </a:accent6>
        <a:hlink>
          <a:srgbClr val="5B2A8C"/>
        </a:hlink>
        <a:folHlink>
          <a:srgbClr val="6C2A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E3199"/>
        </a:accent1>
        <a:accent2>
          <a:srgbClr val="8C2A7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7E256D"/>
        </a:accent6>
        <a:hlink>
          <a:srgbClr val="5B2A8C"/>
        </a:hlink>
        <a:folHlink>
          <a:srgbClr val="8C31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7317"/>
        </a:accent1>
        <a:accent2>
          <a:srgbClr val="632E99"/>
        </a:accent2>
        <a:accent3>
          <a:srgbClr val="FFFFFF"/>
        </a:accent3>
        <a:accent4>
          <a:srgbClr val="000000"/>
        </a:accent4>
        <a:accent5>
          <a:srgbClr val="B7BCAB"/>
        </a:accent5>
        <a:accent6>
          <a:srgbClr val="59298A"/>
        </a:accent6>
        <a:hlink>
          <a:srgbClr val="664B00"/>
        </a:hlink>
        <a:folHlink>
          <a:srgbClr val="316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3A1C"/>
        </a:accent1>
        <a:accent2>
          <a:srgbClr val="6E6600"/>
        </a:accent2>
        <a:accent3>
          <a:srgbClr val="FFFFFF"/>
        </a:accent3>
        <a:accent4>
          <a:srgbClr val="000000"/>
        </a:accent4>
        <a:accent5>
          <a:srgbClr val="C5AEAB"/>
        </a:accent5>
        <a:accent6>
          <a:srgbClr val="635C00"/>
        </a:accent6>
        <a:hlink>
          <a:srgbClr val="006652"/>
        </a:hlink>
        <a:folHlink>
          <a:srgbClr val="5B2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ÇİM 1</Template>
  <TotalTime>2864</TotalTime>
  <Words>592</Words>
  <Application>Microsoft Office PowerPoint</Application>
  <PresentationFormat>Ekran Gösterisi (4:3)</PresentationFormat>
  <Paragraphs>194</Paragraphs>
  <Slides>21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freeppt_1236_slide</vt:lpstr>
      <vt:lpstr>1_Default Design</vt:lpstr>
      <vt:lpstr>198</vt:lpstr>
      <vt:lpstr>Custom Design</vt:lpstr>
      <vt:lpstr>powerpoint-template-24</vt:lpstr>
      <vt:lpstr>  SAĞLIK BAKANLIĞI ÇOCUK İZLEM MERKEZLERİ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Çocukla Adli Görüşmeci</vt:lpstr>
      <vt:lpstr>Slayt 11</vt:lpstr>
      <vt:lpstr>Slayt 12</vt:lpstr>
      <vt:lpstr>Slayt 13</vt:lpstr>
      <vt:lpstr>Slayt 14</vt:lpstr>
      <vt:lpstr>Slayt 15</vt:lpstr>
      <vt:lpstr>      GAZİANTEP</vt:lpstr>
      <vt:lpstr>KAYSERİ</vt:lpstr>
      <vt:lpstr>DİYARBAKIR </vt:lpstr>
      <vt:lpstr>BURSA</vt:lpstr>
      <vt:lpstr>ANTALYA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İZLEM MERKEZLERİ</dc:title>
  <dc:creator>pc01</dc:creator>
  <cp:lastModifiedBy>Çim</cp:lastModifiedBy>
  <cp:revision>382</cp:revision>
  <dcterms:created xsi:type="dcterms:W3CDTF">2012-06-11T17:19:16Z</dcterms:created>
  <dcterms:modified xsi:type="dcterms:W3CDTF">2017-09-11T11:55:53Z</dcterms:modified>
</cp:coreProperties>
</file>