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33" r:id="rId2"/>
  </p:sldMasterIdLst>
  <p:notesMasterIdLst>
    <p:notesMasterId r:id="rId45"/>
  </p:notesMasterIdLst>
  <p:handoutMasterIdLst>
    <p:handoutMasterId r:id="rId46"/>
  </p:handoutMasterIdLst>
  <p:sldIdLst>
    <p:sldId id="257" r:id="rId3"/>
    <p:sldId id="258" r:id="rId4"/>
    <p:sldId id="267" r:id="rId5"/>
    <p:sldId id="268" r:id="rId6"/>
    <p:sldId id="326" r:id="rId7"/>
    <p:sldId id="342" r:id="rId8"/>
    <p:sldId id="327" r:id="rId9"/>
    <p:sldId id="346" r:id="rId10"/>
    <p:sldId id="345" r:id="rId11"/>
    <p:sldId id="328" r:id="rId12"/>
    <p:sldId id="329" r:id="rId13"/>
    <p:sldId id="330" r:id="rId14"/>
    <p:sldId id="333" r:id="rId15"/>
    <p:sldId id="331" r:id="rId16"/>
    <p:sldId id="334" r:id="rId17"/>
    <p:sldId id="338" r:id="rId18"/>
    <p:sldId id="335" r:id="rId19"/>
    <p:sldId id="337" r:id="rId20"/>
    <p:sldId id="347" r:id="rId21"/>
    <p:sldId id="303" r:id="rId22"/>
    <p:sldId id="306" r:id="rId23"/>
    <p:sldId id="304" r:id="rId24"/>
    <p:sldId id="288" r:id="rId25"/>
    <p:sldId id="290" r:id="rId26"/>
    <p:sldId id="289" r:id="rId27"/>
    <p:sldId id="276" r:id="rId28"/>
    <p:sldId id="324" r:id="rId29"/>
    <p:sldId id="340" r:id="rId30"/>
    <p:sldId id="344" r:id="rId31"/>
    <p:sldId id="343" r:id="rId32"/>
    <p:sldId id="263" r:id="rId33"/>
    <p:sldId id="264" r:id="rId34"/>
    <p:sldId id="270" r:id="rId35"/>
    <p:sldId id="291" r:id="rId36"/>
    <p:sldId id="298" r:id="rId37"/>
    <p:sldId id="292" r:id="rId38"/>
    <p:sldId id="293" r:id="rId39"/>
    <p:sldId id="294" r:id="rId40"/>
    <p:sldId id="299" r:id="rId41"/>
    <p:sldId id="295" r:id="rId42"/>
    <p:sldId id="302" r:id="rId43"/>
    <p:sldId id="301" r:id="rId4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355" autoAdjust="0"/>
  </p:normalViewPr>
  <p:slideViewPr>
    <p:cSldViewPr snapToGrid="0">
      <p:cViewPr varScale="1">
        <p:scale>
          <a:sx n="64" d="100"/>
          <a:sy n="64" d="100"/>
        </p:scale>
        <p:origin x="180" y="72"/>
      </p:cViewPr>
      <p:guideLst>
        <p:guide orient="horz" pos="2160"/>
        <p:guide pos="3840"/>
      </p:guideLst>
    </p:cSldViewPr>
  </p:slideViewPr>
  <p:outlineViewPr>
    <p:cViewPr>
      <p:scale>
        <a:sx n="33" d="100"/>
        <a:sy n="33" d="100"/>
      </p:scale>
      <p:origin x="0" y="-25824"/>
    </p:cViewPr>
  </p:outlineViewPr>
  <p:notesTextViewPr>
    <p:cViewPr>
      <p:scale>
        <a:sx n="1" d="1"/>
        <a:sy n="1" d="1"/>
      </p:scale>
      <p:origin x="0" y="-336"/>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818F517-BF73-446B-B7DC-53214320B79B}" type="datetimeFigureOut">
              <a:rPr lang="en-US"/>
              <a:pPr>
                <a:defRPr/>
              </a:pPr>
              <a:t>10/15/2017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02B6F14-EE9E-4833-97D1-6694A92E22C7}" type="slidenum">
              <a:rPr/>
              <a:pPr>
                <a:defRPr/>
              </a:pPr>
              <a:t>‹#›</a:t>
            </a:fld>
            <a:endParaRPr/>
          </a:p>
        </p:txBody>
      </p:sp>
    </p:spTree>
    <p:extLst>
      <p:ext uri="{BB962C8B-B14F-4D97-AF65-F5344CB8AC3E}">
        <p14:creationId xmlns:p14="http://schemas.microsoft.com/office/powerpoint/2010/main" val="932870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39E070-E1B3-4B9F-89CD-7195F05C32E2}" type="datetimeFigureOut">
              <a:rPr lang="en-US"/>
              <a:pPr>
                <a:defRPr/>
              </a:pPr>
              <a:t>10/15/2017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D92650-19F3-40F0-B320-A1407FDE5AC2}" type="slidenum">
              <a:rPr/>
              <a:pPr>
                <a:defRPr/>
              </a:pPr>
              <a:t>‹#›</a:t>
            </a:fld>
            <a:endParaRPr/>
          </a:p>
        </p:txBody>
      </p:sp>
    </p:spTree>
    <p:extLst>
      <p:ext uri="{BB962C8B-B14F-4D97-AF65-F5344CB8AC3E}">
        <p14:creationId xmlns:p14="http://schemas.microsoft.com/office/powerpoint/2010/main" val="3270634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Fiziksel </a:t>
            </a:r>
            <a:r>
              <a:rPr lang="tr-TR" dirty="0" err="1" smtClean="0"/>
              <a:t>ist</a:t>
            </a:r>
            <a:r>
              <a:rPr lang="tr-TR" dirty="0" smtClean="0"/>
              <a:t> ya da ihmal bildirimi</a:t>
            </a:r>
          </a:p>
          <a:p>
            <a:r>
              <a:rPr lang="tr-TR" dirty="0" smtClean="0"/>
              <a:t>Ciddi</a:t>
            </a:r>
            <a:r>
              <a:rPr lang="tr-TR" baseline="0" dirty="0" smtClean="0"/>
              <a:t> düzeyde bir fiziksel istismarda karakolda devreye girebilir.</a:t>
            </a:r>
            <a:endParaRPr lang="tr-TR" dirty="0"/>
          </a:p>
        </p:txBody>
      </p:sp>
      <p:sp>
        <p:nvSpPr>
          <p:cNvPr id="4" name="Slayt Numarası Yer Tutucusu 3"/>
          <p:cNvSpPr>
            <a:spLocks noGrp="1"/>
          </p:cNvSpPr>
          <p:nvPr>
            <p:ph type="sldNum" sz="quarter" idx="10"/>
          </p:nvPr>
        </p:nvSpPr>
        <p:spPr/>
        <p:txBody>
          <a:bodyPr/>
          <a:lstStyle/>
          <a:p>
            <a:fld id="{19E82097-CA59-428C-A64F-FC8061FF754B}" type="slidenum">
              <a:rPr lang="tr-TR" smtClean="0"/>
              <a:t>6</a:t>
            </a:fld>
            <a:endParaRPr lang="tr-TR"/>
          </a:p>
        </p:txBody>
      </p:sp>
    </p:spTree>
    <p:extLst>
      <p:ext uri="{BB962C8B-B14F-4D97-AF65-F5344CB8AC3E}">
        <p14:creationId xmlns:p14="http://schemas.microsoft.com/office/powerpoint/2010/main" val="136152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9D92650-19F3-40F0-B320-A1407FDE5AC2}" type="slidenum">
              <a:rPr lang="tr-TR" smtClean="0"/>
              <a:pPr>
                <a:defRPr/>
              </a:pPr>
              <a:t>7</a:t>
            </a:fld>
            <a:endParaRPr lang="tr-TR"/>
          </a:p>
        </p:txBody>
      </p:sp>
    </p:spTree>
    <p:extLst>
      <p:ext uri="{BB962C8B-B14F-4D97-AF65-F5344CB8AC3E}">
        <p14:creationId xmlns:p14="http://schemas.microsoft.com/office/powerpoint/2010/main" val="295547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Fiziksel </a:t>
            </a:r>
            <a:r>
              <a:rPr lang="tr-TR" dirty="0" err="1" smtClean="0"/>
              <a:t>ist</a:t>
            </a:r>
            <a:r>
              <a:rPr lang="tr-TR" dirty="0" smtClean="0"/>
              <a:t> ya da ihmal bildirimi</a:t>
            </a:r>
          </a:p>
          <a:p>
            <a:r>
              <a:rPr lang="tr-TR" dirty="0" smtClean="0"/>
              <a:t>Ciddi</a:t>
            </a:r>
            <a:r>
              <a:rPr lang="tr-TR" baseline="0" dirty="0" smtClean="0"/>
              <a:t> düzeyde bir fiziksel istismarda karakolda devreye girebilir.</a:t>
            </a:r>
            <a:endParaRPr lang="tr-TR" dirty="0"/>
          </a:p>
        </p:txBody>
      </p:sp>
      <p:sp>
        <p:nvSpPr>
          <p:cNvPr id="4" name="Slayt Numarası Yer Tutucusu 3"/>
          <p:cNvSpPr>
            <a:spLocks noGrp="1"/>
          </p:cNvSpPr>
          <p:nvPr>
            <p:ph type="sldNum" sz="quarter" idx="10"/>
          </p:nvPr>
        </p:nvSpPr>
        <p:spPr/>
        <p:txBody>
          <a:bodyPr/>
          <a:lstStyle/>
          <a:p>
            <a:fld id="{19E82097-CA59-428C-A64F-FC8061FF754B}" type="slidenum">
              <a:rPr lang="tr-TR" smtClean="0"/>
              <a:t>9</a:t>
            </a:fld>
            <a:endParaRPr lang="tr-TR"/>
          </a:p>
        </p:txBody>
      </p:sp>
    </p:spTree>
    <p:extLst>
      <p:ext uri="{BB962C8B-B14F-4D97-AF65-F5344CB8AC3E}">
        <p14:creationId xmlns:p14="http://schemas.microsoft.com/office/powerpoint/2010/main" val="153147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smtClean="0"/>
              <a:t>Duygusal: Çözülme (</a:t>
            </a:r>
            <a:r>
              <a:rPr lang="tr-TR" altLang="tr-TR" dirty="0" err="1" smtClean="0"/>
              <a:t>disosiyasyon</a:t>
            </a:r>
            <a:r>
              <a:rPr lang="tr-TR" altLang="tr-TR" dirty="0" smtClean="0"/>
              <a:t>) unutma, bedenin ruhtan ayrılması, Depresyon, Travma Sonrası Stres Bozukluğu gibi</a:t>
            </a:r>
          </a:p>
          <a:p>
            <a:pPr>
              <a:defRPr/>
            </a:pPr>
            <a:r>
              <a:rPr lang="tr-TR" altLang="tr-TR" dirty="0" err="1" smtClean="0"/>
              <a:t>Davr</a:t>
            </a:r>
            <a:r>
              <a:rPr lang="tr-TR" altLang="tr-TR" dirty="0" smtClean="0"/>
              <a:t>:</a:t>
            </a:r>
            <a:r>
              <a:rPr lang="tr-TR" altLang="tr-TR" baseline="0" dirty="0" smtClean="0"/>
              <a:t> </a:t>
            </a:r>
            <a:r>
              <a:rPr lang="tr-TR" altLang="tr-TR" dirty="0" smtClean="0"/>
              <a:t>Resimlerde, oyunlarda, hikayelerde cinsel temalar, Takıntılı şekilde mastürbasyon,</a:t>
            </a:r>
            <a:r>
              <a:rPr lang="tr-TR" altLang="tr-TR" baseline="0" dirty="0" smtClean="0"/>
              <a:t> </a:t>
            </a:r>
            <a:r>
              <a:rPr lang="tr-TR" altLang="tr-TR" dirty="0" smtClean="0"/>
              <a:t>Yatağını ıslatma, parmak emme</a:t>
            </a:r>
            <a:r>
              <a:rPr lang="tr-TR" altLang="tr-TR" baseline="0" dirty="0" smtClean="0"/>
              <a:t> gibi</a:t>
            </a:r>
            <a:endParaRPr lang="tr-TR" altLang="tr-TR" dirty="0" smtClean="0"/>
          </a:p>
          <a:p>
            <a:r>
              <a:rPr lang="tr-TR" altLang="tr-TR" dirty="0" smtClean="0"/>
              <a:t>Bilişsel: Dikkat sorunları, Bellek bozuklukları, akademik</a:t>
            </a:r>
            <a:r>
              <a:rPr lang="tr-TR" altLang="tr-TR" baseline="0" dirty="0" smtClean="0"/>
              <a:t> kayıp ya da çarpıtmalar</a:t>
            </a:r>
            <a:endParaRPr lang="tr-TR" altLang="tr-T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dirty="0" smtClean="0"/>
              <a:t>KAİ:</a:t>
            </a:r>
            <a:r>
              <a:rPr lang="tr-TR" altLang="tr-TR" baseline="0" dirty="0" smtClean="0"/>
              <a:t> </a:t>
            </a:r>
            <a:r>
              <a:rPr lang="tr-TR" altLang="tr-TR" dirty="0" smtClean="0"/>
              <a:t>Samimiyetten, yakınlıktan, sarılmaktan korkma, iletişim kurmaktan kaçınma (sırrı ağzından kaçırma korkusu) gibi</a:t>
            </a:r>
          </a:p>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dirty="0" smtClean="0"/>
              <a:t>Cinsel: </a:t>
            </a:r>
            <a:r>
              <a:rPr lang="tr-TR" dirty="0" smtClean="0"/>
              <a:t>Cinsellikten uzaklaşma / iğrenme, Seçici olmayan cinsellik yaşantıları, fuhuş gibi</a:t>
            </a:r>
          </a:p>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dirty="0" smtClean="0"/>
              <a:t>Fiziksel: </a:t>
            </a:r>
            <a:r>
              <a:rPr lang="tr-TR" altLang="tr-TR" sz="1200" b="1" dirty="0" smtClean="0"/>
              <a:t>Yalnızca %15-35 tanı koydurucu özellik</a:t>
            </a:r>
            <a:endParaRPr lang="tr-TR" altLang="tr-TR" dirty="0" smtClean="0"/>
          </a:p>
          <a:p>
            <a:endParaRPr lang="tr-TR" dirty="0"/>
          </a:p>
        </p:txBody>
      </p:sp>
      <p:sp>
        <p:nvSpPr>
          <p:cNvPr id="4" name="Slayt Numarası Yer Tutucusu 3"/>
          <p:cNvSpPr>
            <a:spLocks noGrp="1"/>
          </p:cNvSpPr>
          <p:nvPr>
            <p:ph type="sldNum" sz="quarter" idx="10"/>
          </p:nvPr>
        </p:nvSpPr>
        <p:spPr/>
        <p:txBody>
          <a:bodyPr/>
          <a:lstStyle/>
          <a:p>
            <a:pPr>
              <a:defRPr/>
            </a:pPr>
            <a:fld id="{B9D92650-19F3-40F0-B320-A1407FDE5AC2}" type="slidenum">
              <a:rPr lang="tr-TR" smtClean="0"/>
              <a:pPr>
                <a:defRPr/>
              </a:pPr>
              <a:t>18</a:t>
            </a:fld>
            <a:endParaRPr lang="tr-TR"/>
          </a:p>
        </p:txBody>
      </p:sp>
    </p:spTree>
    <p:extLst>
      <p:ext uri="{BB962C8B-B14F-4D97-AF65-F5344CB8AC3E}">
        <p14:creationId xmlns:p14="http://schemas.microsoft.com/office/powerpoint/2010/main" val="416095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6A5B1-718C-49A6-8CAB-05530C16C6DD}" type="slidenum">
              <a:rPr lang="en-AU" altLang="tr-TR"/>
              <a:pPr/>
              <a:t>19</a:t>
            </a:fld>
            <a:endParaRPr lang="en-AU" altLang="tr-T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AU" altLang="tr-TR"/>
          </a:p>
        </p:txBody>
      </p:sp>
    </p:spTree>
    <p:extLst>
      <p:ext uri="{BB962C8B-B14F-4D97-AF65-F5344CB8AC3E}">
        <p14:creationId xmlns:p14="http://schemas.microsoft.com/office/powerpoint/2010/main" val="223046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Cinsel istismar bildirimi</a:t>
            </a:r>
          </a:p>
          <a:p>
            <a:r>
              <a:rPr lang="tr-TR" dirty="0" smtClean="0"/>
              <a:t>Karakol vasıtasıyla savcılığa</a:t>
            </a:r>
          </a:p>
          <a:p>
            <a:r>
              <a:rPr lang="tr-TR" sz="1200" b="1" i="0" kern="1200" dirty="0" smtClean="0">
                <a:solidFill>
                  <a:schemeClr val="tx1"/>
                </a:solidFill>
                <a:effectLst/>
                <a:latin typeface="+mn-lt"/>
                <a:ea typeface="+mn-ea"/>
                <a:cs typeface="+mn-cs"/>
              </a:rPr>
              <a:t>MAĞDUR İLE ŞİKÂYETÇİNİN DİNLENMESİ</a:t>
            </a:r>
          </a:p>
          <a:p>
            <a:r>
              <a:rPr lang="tr-TR" sz="1200" b="1" i="0" kern="1200" dirty="0" smtClean="0">
                <a:solidFill>
                  <a:schemeClr val="tx1"/>
                </a:solidFill>
                <a:effectLst/>
                <a:latin typeface="+mn-lt"/>
                <a:ea typeface="+mn-ea"/>
                <a:cs typeface="+mn-cs"/>
              </a:rPr>
              <a:t>Madde 236 - </a:t>
            </a:r>
            <a:r>
              <a:rPr lang="tr-TR" sz="1200" b="0" i="0" kern="1200" dirty="0" smtClean="0">
                <a:solidFill>
                  <a:schemeClr val="tx1"/>
                </a:solidFill>
                <a:effectLst/>
                <a:latin typeface="+mn-lt"/>
                <a:ea typeface="+mn-ea"/>
                <a:cs typeface="+mn-cs"/>
              </a:rPr>
              <a:t>(1) Mağdurun tanık olarak dinlenmesi halinde, yemin hariç, tanıklığa ilişkin hükümler uygulanır.</a:t>
            </a:r>
          </a:p>
          <a:p>
            <a:r>
              <a:rPr lang="tr-TR" sz="1200" b="0" i="0" kern="1200" dirty="0" smtClean="0">
                <a:solidFill>
                  <a:schemeClr val="tx1"/>
                </a:solidFill>
                <a:effectLst/>
                <a:latin typeface="+mn-lt"/>
                <a:ea typeface="+mn-ea"/>
                <a:cs typeface="+mn-cs"/>
              </a:rPr>
              <a:t>(2) İşlenen suçun etkisiyle psikolojisi bozulmuş çocuk veya mağdur, bu suça ilişkin soruşturma veya kovuşturmada tanık olarak bir defa dinlenebilir. Maddî gerçeğin ortaya çıkarılması açısından zorunluluk arz eden haller saklıdır.</a:t>
            </a:r>
          </a:p>
          <a:p>
            <a:r>
              <a:rPr lang="tr-TR" sz="1200" b="0" i="0" kern="1200" dirty="0" smtClean="0">
                <a:solidFill>
                  <a:schemeClr val="tx1"/>
                </a:solidFill>
                <a:effectLst/>
                <a:latin typeface="+mn-lt"/>
                <a:ea typeface="+mn-ea"/>
                <a:cs typeface="+mn-cs"/>
              </a:rPr>
              <a:t>(3) </a:t>
            </a:r>
            <a:r>
              <a:rPr lang="tr-TR" sz="1200" b="1" i="0" kern="1200" dirty="0" smtClean="0">
                <a:solidFill>
                  <a:schemeClr val="tx1"/>
                </a:solidFill>
                <a:effectLst/>
                <a:latin typeface="+mn-lt"/>
                <a:ea typeface="+mn-ea"/>
                <a:cs typeface="+mn-cs"/>
              </a:rPr>
              <a:t>Mağdur çocukların veya işlenen suçun etkisiyle psikolojisi bozulmuş olan diğer mağdurun tanık olarak dinlenmesi sırasında psikoloji, psikiyatri, tıp veya eğitim alanında uzman bir kişi bulundurulur. Bunlar hakkında bilirkişilere ilişkin hükümler uygulanır.</a:t>
            </a:r>
          </a:p>
          <a:p>
            <a:endParaRPr lang="tr-TR" dirty="0" smtClean="0"/>
          </a:p>
          <a:p>
            <a:endParaRPr lang="tr-TR" dirty="0" smtClean="0"/>
          </a:p>
        </p:txBody>
      </p:sp>
      <p:sp>
        <p:nvSpPr>
          <p:cNvPr id="4" name="Slayt Numarası Yer Tutucusu 3"/>
          <p:cNvSpPr>
            <a:spLocks noGrp="1"/>
          </p:cNvSpPr>
          <p:nvPr>
            <p:ph type="sldNum" sz="quarter" idx="10"/>
          </p:nvPr>
        </p:nvSpPr>
        <p:spPr/>
        <p:txBody>
          <a:bodyPr/>
          <a:lstStyle/>
          <a:p>
            <a:fld id="{19E82097-CA59-428C-A64F-FC8061FF754B}" type="slidenum">
              <a:rPr lang="tr-TR" smtClean="0"/>
              <a:t>29</a:t>
            </a:fld>
            <a:endParaRPr lang="tr-TR"/>
          </a:p>
        </p:txBody>
      </p:sp>
    </p:spTree>
    <p:extLst>
      <p:ext uri="{BB962C8B-B14F-4D97-AF65-F5344CB8AC3E}">
        <p14:creationId xmlns:p14="http://schemas.microsoft.com/office/powerpoint/2010/main" val="3224543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Bizi ilgilendiren kısım tutanak tutmak ve adli işlem için hastane polisi ile iletişim</a:t>
            </a:r>
            <a:r>
              <a:rPr lang="tr-TR" b="1" baseline="0" dirty="0" smtClean="0"/>
              <a:t> kurmak, gelmeyen polis hakkında da tutanak tutulabilir, hastanelerdeki görevleri bu işlemler sırasında aracı olmak</a:t>
            </a:r>
            <a:endParaRPr lang="tr-TR" b="1" dirty="0" smtClean="0"/>
          </a:p>
          <a:p>
            <a:r>
              <a:rPr lang="tr-TR" b="1" dirty="0" smtClean="0"/>
              <a:t>Tutanak</a:t>
            </a:r>
            <a:r>
              <a:rPr lang="tr-TR" b="1" baseline="0" dirty="0" smtClean="0"/>
              <a:t> için </a:t>
            </a:r>
            <a:r>
              <a:rPr lang="tr-TR" b="1" dirty="0" smtClean="0"/>
              <a:t>evraktan tarih/sayı alınır-GİZLİ belge- olduğu unutulmamalı, adli bildirim konulu olabilir,</a:t>
            </a:r>
            <a:r>
              <a:rPr lang="tr-TR" dirty="0" smtClean="0"/>
              <a:t> ne kadar çok detay o kadar iyi ancak iletişim bilgisi</a:t>
            </a:r>
            <a:r>
              <a:rPr lang="tr-TR" baseline="0" dirty="0" smtClean="0"/>
              <a:t> de verilebilir.</a:t>
            </a:r>
          </a:p>
          <a:p>
            <a:r>
              <a:rPr lang="tr-TR" dirty="0" smtClean="0"/>
              <a:t>OLAY YERİ EKİBİ hastaneye gelip ifadeleri almalı</a:t>
            </a:r>
          </a:p>
          <a:p>
            <a:r>
              <a:rPr lang="tr-TR" dirty="0" smtClean="0"/>
              <a:t>Madde 31-</a:t>
            </a:r>
            <a:r>
              <a:rPr lang="tr-TR" sz="1200" b="0" i="0" u="none" strike="noStrike" kern="1200" baseline="0" dirty="0" smtClean="0">
                <a:solidFill>
                  <a:schemeClr val="tx1"/>
                </a:solidFill>
                <a:latin typeface="+mn-lt"/>
                <a:ea typeface="+mn-ea"/>
                <a:cs typeface="+mn-cs"/>
              </a:rPr>
              <a:t>Kolluğun çocuk birimi, korunma ihtiyacı olan veya suça sürüklenen çocuklar</a:t>
            </a:r>
          </a:p>
          <a:p>
            <a:r>
              <a:rPr lang="tr-TR" sz="1200" b="0" i="0" u="none" strike="noStrike" kern="1200" baseline="0" dirty="0" smtClean="0">
                <a:solidFill>
                  <a:schemeClr val="tx1"/>
                </a:solidFill>
                <a:latin typeface="+mn-lt"/>
                <a:ea typeface="+mn-ea"/>
                <a:cs typeface="+mn-cs"/>
              </a:rPr>
              <a:t>hakkında işleme başlandığında durumu, çocuğun veli veya vasisine veya çocuğun bakımını</a:t>
            </a:r>
          </a:p>
          <a:p>
            <a:r>
              <a:rPr lang="tr-TR" sz="1200" b="0" i="0" u="none" strike="noStrike" kern="1200" baseline="0" dirty="0" smtClean="0">
                <a:solidFill>
                  <a:schemeClr val="tx1"/>
                </a:solidFill>
                <a:latin typeface="+mn-lt"/>
                <a:ea typeface="+mn-ea"/>
                <a:cs typeface="+mn-cs"/>
              </a:rPr>
              <a:t>üstlenen kimseye, baroya ve Sosyal Hizmetler ve Çocuk Esirgeme Kurumuna, çocuk resmî bir</a:t>
            </a:r>
          </a:p>
          <a:p>
            <a:r>
              <a:rPr lang="tr-TR" sz="1200" b="0" i="0" u="none" strike="noStrike" kern="1200" baseline="0" dirty="0" smtClean="0">
                <a:solidFill>
                  <a:schemeClr val="tx1"/>
                </a:solidFill>
                <a:latin typeface="+mn-lt"/>
                <a:ea typeface="+mn-ea"/>
                <a:cs typeface="+mn-cs"/>
              </a:rPr>
              <a:t>kurumda kalıyorsa ayrıca kurum temsilcisine bildirir. Ancak, </a:t>
            </a:r>
            <a:r>
              <a:rPr lang="tr-TR" sz="1200" b="1" i="0" u="none" strike="noStrike" kern="1200" baseline="0" dirty="0" smtClean="0">
                <a:solidFill>
                  <a:schemeClr val="tx1"/>
                </a:solidFill>
                <a:latin typeface="+mn-lt"/>
                <a:ea typeface="+mn-ea"/>
                <a:cs typeface="+mn-cs"/>
              </a:rPr>
              <a:t>çocuğu suça azmettirdiğinden veya</a:t>
            </a:r>
          </a:p>
          <a:p>
            <a:r>
              <a:rPr lang="tr-TR" sz="1200" b="1" i="0" u="none" strike="noStrike" kern="1200" baseline="0" dirty="0" smtClean="0">
                <a:solidFill>
                  <a:schemeClr val="tx1"/>
                </a:solidFill>
                <a:latin typeface="+mn-lt"/>
                <a:ea typeface="+mn-ea"/>
                <a:cs typeface="+mn-cs"/>
              </a:rPr>
              <a:t>istismar ettiğinden şüphelenilen yakınlarına bilgi verilmez. ENSEST</a:t>
            </a:r>
            <a:endParaRPr lang="tr-TR" b="1" dirty="0" smtClean="0"/>
          </a:p>
          <a:p>
            <a:endParaRPr lang="tr-TR" dirty="0"/>
          </a:p>
        </p:txBody>
      </p:sp>
      <p:sp>
        <p:nvSpPr>
          <p:cNvPr id="4" name="Slayt Numarası Yer Tutucusu 3"/>
          <p:cNvSpPr>
            <a:spLocks noGrp="1"/>
          </p:cNvSpPr>
          <p:nvPr>
            <p:ph type="sldNum" sz="quarter" idx="10"/>
          </p:nvPr>
        </p:nvSpPr>
        <p:spPr/>
        <p:txBody>
          <a:bodyPr/>
          <a:lstStyle/>
          <a:p>
            <a:fld id="{19E82097-CA59-428C-A64F-FC8061FF754B}" type="slidenum">
              <a:rPr lang="tr-TR" smtClean="0"/>
              <a:t>30</a:t>
            </a:fld>
            <a:endParaRPr lang="tr-TR"/>
          </a:p>
        </p:txBody>
      </p:sp>
    </p:spTree>
    <p:extLst>
      <p:ext uri="{BB962C8B-B14F-4D97-AF65-F5344CB8AC3E}">
        <p14:creationId xmlns:p14="http://schemas.microsoft.com/office/powerpoint/2010/main" val="1713299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anchor="b">
            <a:normAutofit/>
          </a:bodyPr>
          <a:lstStyle>
            <a:lvl1pPr algn="l">
              <a:defRPr sz="5400"/>
            </a:lvl1pPr>
          </a:lstStyle>
          <a:p>
            <a:r>
              <a:rPr lang="tr-TR" smtClean="0"/>
              <a:t>Asıl başlık stili için tıklatın</a:t>
            </a:r>
            <a:endParaRPr lang="tr-TR" dirty="0"/>
          </a:p>
        </p:txBody>
      </p:sp>
      <p:sp>
        <p:nvSpPr>
          <p:cNvPr id="3" name="Alt Başlık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dirty="0"/>
          </a:p>
        </p:txBody>
      </p:sp>
    </p:spTree>
    <p:extLst>
      <p:ext uri="{BB962C8B-B14F-4D97-AF65-F5344CB8AC3E}">
        <p14:creationId xmlns:p14="http://schemas.microsoft.com/office/powerpoint/2010/main" val="2981203631"/>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çıklama Yazılı Üç Resim">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pPr>
              <a:defRPr/>
            </a:pPr>
            <a:fld id="{BA0CB51B-EF8C-439C-8746-5AC17CBB68D6}" type="datetime1">
              <a:rPr lang="en-US" smtClean="0"/>
              <a:pPr>
                <a:defRPr/>
              </a:pPr>
              <a:t>10/15/2017</a:t>
            </a:fld>
            <a:endParaRPr lang="en-US"/>
          </a:p>
        </p:txBody>
      </p:sp>
      <p:sp>
        <p:nvSpPr>
          <p:cNvPr id="7" name="Altbilgi Yer Tutucusu 6"/>
          <p:cNvSpPr>
            <a:spLocks noGrp="1"/>
          </p:cNvSpPr>
          <p:nvPr>
            <p:ph type="ftr" sz="quarter" idx="11"/>
          </p:nvPr>
        </p:nvSpPr>
        <p:spPr/>
        <p:txBody>
          <a:bodyPr/>
          <a:lstStyle/>
          <a:p>
            <a:pPr>
              <a:defRPr/>
            </a:pPr>
            <a:r>
              <a:rPr lang="tr-TR" smtClean="0"/>
              <a:t>F.Yüksel 2014</a:t>
            </a:r>
            <a:endParaRPr lang="tr-TR"/>
          </a:p>
        </p:txBody>
      </p:sp>
      <p:sp>
        <p:nvSpPr>
          <p:cNvPr id="8" name="Slayt Numarası Yer Tutucusu 7"/>
          <p:cNvSpPr>
            <a:spLocks noGrp="1"/>
          </p:cNvSpPr>
          <p:nvPr>
            <p:ph type="sldNum" sz="quarter" idx="12"/>
          </p:nvPr>
        </p:nvSpPr>
        <p:spPr/>
        <p:txBody>
          <a:bodyPr/>
          <a:lstStyle/>
          <a:p>
            <a:pPr>
              <a:defRPr/>
            </a:pPr>
            <a:fld id="{542DB5A5-A35D-47F8-8C5C-263D3CB921DF}" type="slidenum">
              <a:rPr lang="tr-TR" smtClean="0"/>
              <a:pPr>
                <a:defRPr/>
              </a:pPr>
              <a:t>‹#›</a:t>
            </a:fld>
            <a:endParaRPr lang="tr-TR"/>
          </a:p>
        </p:txBody>
      </p:sp>
      <p:grpSp>
        <p:nvGrpSpPr>
          <p:cNvPr id="2"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86" name="Serbest 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87" name="Serbest 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88" name="Serbest 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89" name="Serbest 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90" name="Serbest 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91" name="Serbest 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92" name="Serbest 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93" name="Serbest 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94" name="Serbest 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95" name="Serbest 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96" name="Serbest 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grpSp>
      <p:sp>
        <p:nvSpPr>
          <p:cNvPr id="97" name="Resim Yer Tutucusu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tr-TR" smtClean="0"/>
              <a:t>Resim eklemek için simgeyi tıklatın</a:t>
            </a:r>
            <a:endParaRPr lang="tr-TR" dirty="0"/>
          </a:p>
        </p:txBody>
      </p:sp>
      <p:grpSp>
        <p:nvGrpSpPr>
          <p:cNvPr id="3" name="Grup 97"/>
          <p:cNvGrpSpPr/>
          <p:nvPr/>
        </p:nvGrpSpPr>
        <p:grpSpPr>
          <a:xfrm>
            <a:off x="5322489" y="319177"/>
            <a:ext cx="3389607" cy="2710838"/>
            <a:chOff x="895350" y="3313113"/>
            <a:chExt cx="3613151" cy="2790825"/>
          </a:xfrm>
          <a:solidFill>
            <a:schemeClr val="tx1">
              <a:lumMod val="50000"/>
            </a:schemeClr>
          </a:solidFill>
        </p:grpSpPr>
        <p:sp>
          <p:nvSpPr>
            <p:cNvPr id="99" name="Serbest 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00" name="Serbest 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01" name="Serbest 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02" name="Serbest 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03" name="Serbest 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04" name="Serbest 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05" name="Serbest 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06" name="Serbest 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07" name="Serbest 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08" name="Serbest 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09" name="Serbest 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10" name="Serbest 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grpSp>
      <p:sp>
        <p:nvSpPr>
          <p:cNvPr id="111" name="Resim Yer Tutucusu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tr-TR" smtClean="0"/>
              <a:t>Resim eklemek için simgeyi tıklatın</a:t>
            </a:r>
            <a:endParaRPr lang="tr-TR" dirty="0"/>
          </a:p>
        </p:txBody>
      </p:sp>
      <p:grpSp>
        <p:nvGrpSpPr>
          <p:cNvPr id="4" name="Grup 111"/>
          <p:cNvGrpSpPr/>
          <p:nvPr/>
        </p:nvGrpSpPr>
        <p:grpSpPr>
          <a:xfrm>
            <a:off x="5322489" y="3436140"/>
            <a:ext cx="3389607" cy="2710838"/>
            <a:chOff x="895350" y="3313113"/>
            <a:chExt cx="3613151" cy="2790825"/>
          </a:xfrm>
          <a:solidFill>
            <a:schemeClr val="tx1">
              <a:lumMod val="50000"/>
            </a:schemeClr>
          </a:solidFill>
        </p:grpSpPr>
        <p:sp>
          <p:nvSpPr>
            <p:cNvPr id="113" name="Serbest 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14" name="Serbest 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15" name="Serbest 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16" name="Serbest 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17" name="Serbest 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18" name="Serbest 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19" name="Serbest 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20" name="Serbest 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21" name="Serbest 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22" name="Serbest 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23" name="Serbest 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24" name="Serbest 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grpSp>
      <p:sp>
        <p:nvSpPr>
          <p:cNvPr id="125" name="Resim Yer Tutucusu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tr-TR" smtClean="0"/>
              <a:t>Resim eklemek için simgeyi tıklatın</a:t>
            </a:r>
            <a:endParaRPr lang="tr-TR" dirty="0"/>
          </a:p>
        </p:txBody>
      </p:sp>
      <p:sp>
        <p:nvSpPr>
          <p:cNvPr id="126" name="Metin Yer Tutucusu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anchor="b">
            <a:normAutofit/>
          </a:bodyPr>
          <a:lstStyle>
            <a:lvl1pPr>
              <a:defRPr sz="3600"/>
            </a:lvl1pPr>
          </a:lstStyle>
          <a:p>
            <a:r>
              <a:rPr lang="tr-TR" smtClean="0"/>
              <a:t>Asıl başlık stili için tıklatın</a:t>
            </a:r>
            <a:endParaRPr lang="tr-TR" dirty="0"/>
          </a:p>
        </p:txBody>
      </p:sp>
      <p:sp>
        <p:nvSpPr>
          <p:cNvPr id="3" name="İçerik Yer Tutucusu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a:xfrm>
            <a:off x="8075611" y="6019801"/>
            <a:ext cx="1396260" cy="228600"/>
          </a:xfrm>
        </p:spPr>
        <p:txBody>
          <a:bodyPr/>
          <a:lstStyle/>
          <a:p>
            <a:pPr>
              <a:defRPr/>
            </a:pPr>
            <a:fld id="{9DAB5740-565D-40F0-8F38-54390111B610}" type="datetime1">
              <a:rPr lang="en-US" smtClean="0"/>
              <a:pPr>
                <a:defRPr/>
              </a:pPr>
              <a:t>10/15/2017</a:t>
            </a:fld>
            <a:endParaRPr lang="en-US"/>
          </a:p>
        </p:txBody>
      </p:sp>
      <p:sp>
        <p:nvSpPr>
          <p:cNvPr id="6" name="Altbilgi Yer Tutucusu 5"/>
          <p:cNvSpPr>
            <a:spLocks noGrp="1"/>
          </p:cNvSpPr>
          <p:nvPr>
            <p:ph type="ftr" sz="quarter" idx="11"/>
          </p:nvPr>
        </p:nvSpPr>
        <p:spPr/>
        <p:txBody>
          <a:bodyPr/>
          <a:lstStyle/>
          <a:p>
            <a:pPr>
              <a:defRPr/>
            </a:pPr>
            <a:r>
              <a:rPr lang="tr-TR" smtClean="0"/>
              <a:t>F.Yüksel 2014</a:t>
            </a:r>
            <a:endParaRPr lang="tr-TR"/>
          </a:p>
        </p:txBody>
      </p:sp>
      <p:sp>
        <p:nvSpPr>
          <p:cNvPr id="7" name="Slayt Numarası Yer Tutucusu 6"/>
          <p:cNvSpPr>
            <a:spLocks noGrp="1"/>
          </p:cNvSpPr>
          <p:nvPr>
            <p:ph type="sldNum" sz="quarter" idx="12"/>
          </p:nvPr>
        </p:nvSpPr>
        <p:spPr>
          <a:xfrm>
            <a:off x="1065213" y="6019801"/>
            <a:ext cx="762000" cy="228600"/>
          </a:xfrm>
        </p:spPr>
        <p:txBody>
          <a:bodyPr/>
          <a:lstStyle>
            <a:lvl1pPr algn="l">
              <a:defRPr/>
            </a:lvl1pPr>
          </a:lstStyle>
          <a:p>
            <a:pPr>
              <a:defRPr/>
            </a:pPr>
            <a:fld id="{98F2BEA6-4DB6-4E35-A13A-B8AF8F3DD3D3}" type="slidenum">
              <a:rPr lang="tr-TR" smtClean="0"/>
              <a:pPr>
                <a:defRPr/>
              </a:pPr>
              <a:t>‹#›</a:t>
            </a:fld>
            <a:endParaRPr lang="tr-TR"/>
          </a:p>
        </p:txBody>
      </p:sp>
    </p:spTree>
    <p:extLst>
      <p:ext uri="{BB962C8B-B14F-4D97-AF65-F5344CB8AC3E}">
        <p14:creationId xmlns:p14="http://schemas.microsoft.com/office/powerpoint/2010/main" val="1239762651"/>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0" name="Serbest 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grpSp>
          <p:nvGrpSpPr>
            <p:cNvPr id="11" name="Grup 10"/>
            <p:cNvGrpSpPr/>
            <p:nvPr/>
          </p:nvGrpSpPr>
          <p:grpSpPr>
            <a:xfrm>
              <a:off x="5814205" y="859113"/>
              <a:ext cx="5129146" cy="4880471"/>
              <a:chOff x="7856559" y="859113"/>
              <a:chExt cx="3086791" cy="4880471"/>
            </a:xfrm>
          </p:grpSpPr>
          <p:sp>
            <p:nvSpPr>
              <p:cNvPr id="20" name="Serbest 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21" name="Serbest 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grpSp>
        <p:sp>
          <p:nvSpPr>
            <p:cNvPr id="12" name="Serbest 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3" name="Serbest 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4" name="Serbest 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5" name="Serbest 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6" name="Serbest 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7" name="Serbest 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8" name="Serbest 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19" name="Serbest 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tr-TR" dirty="0"/>
            </a:p>
          </p:txBody>
        </p:sp>
      </p:grpSp>
      <p:sp>
        <p:nvSpPr>
          <p:cNvPr id="2" name="Başlık 1"/>
          <p:cNvSpPr>
            <a:spLocks noGrp="1"/>
          </p:cNvSpPr>
          <p:nvPr>
            <p:ph type="title"/>
          </p:nvPr>
        </p:nvSpPr>
        <p:spPr>
          <a:xfrm>
            <a:off x="7492891" y="1330347"/>
            <a:ext cx="3840480" cy="2103120"/>
          </a:xfrm>
        </p:spPr>
        <p:txBody>
          <a:bodyPr anchor="b">
            <a:normAutofit/>
          </a:bodyPr>
          <a:lstStyle>
            <a:lvl1pPr>
              <a:defRPr sz="3600"/>
            </a:lvl1pPr>
          </a:lstStyle>
          <a:p>
            <a:r>
              <a:rPr lang="tr-TR" smtClean="0"/>
              <a:t>Asıl başlık stili için tıklatın</a:t>
            </a:r>
            <a:endParaRPr lang="tr-TR" dirty="0"/>
          </a:p>
        </p:txBody>
      </p:sp>
      <p:sp>
        <p:nvSpPr>
          <p:cNvPr id="3" name="Resim Yer Tutucusu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C5BCC955-ED04-42FD-8877-67470F115AC0}" type="datetime1">
              <a:rPr lang="en-US" smtClean="0"/>
              <a:pPr>
                <a:defRPr/>
              </a:pPr>
              <a:t>10/15/2017</a:t>
            </a:fld>
            <a:endParaRPr lang="en-US"/>
          </a:p>
        </p:txBody>
      </p:sp>
      <p:sp>
        <p:nvSpPr>
          <p:cNvPr id="6" name="Altbilgi Yer Tutucusu 5"/>
          <p:cNvSpPr>
            <a:spLocks noGrp="1"/>
          </p:cNvSpPr>
          <p:nvPr>
            <p:ph type="ftr" sz="quarter" idx="11"/>
          </p:nvPr>
        </p:nvSpPr>
        <p:spPr/>
        <p:txBody>
          <a:bodyPr/>
          <a:lstStyle/>
          <a:p>
            <a:pPr>
              <a:defRPr/>
            </a:pPr>
            <a:r>
              <a:rPr lang="tr-TR" smtClean="0"/>
              <a:t>F.Yüksel 2014</a:t>
            </a:r>
            <a:endParaRPr lang="tr-TR"/>
          </a:p>
        </p:txBody>
      </p:sp>
      <p:sp>
        <p:nvSpPr>
          <p:cNvPr id="7" name="Slayt Numarası Yer Tutucusu 6"/>
          <p:cNvSpPr>
            <a:spLocks noGrp="1"/>
          </p:cNvSpPr>
          <p:nvPr>
            <p:ph type="sldNum" sz="quarter" idx="12"/>
          </p:nvPr>
        </p:nvSpPr>
        <p:spPr/>
        <p:txBody>
          <a:bodyPr/>
          <a:lstStyle/>
          <a:p>
            <a:pPr>
              <a:defRPr/>
            </a:pPr>
            <a:fld id="{2B91CA30-1FE9-4165-91D5-96B974F79E33}" type="slidenum">
              <a:rPr lang="tr-TR" smtClean="0"/>
              <a:pPr>
                <a:defRPr/>
              </a:pPr>
              <a:t>‹#›</a:t>
            </a:fld>
            <a:endParaRPr lang="tr-TR"/>
          </a:p>
        </p:txBody>
      </p:sp>
    </p:spTree>
    <p:extLst>
      <p:ext uri="{BB962C8B-B14F-4D97-AF65-F5344CB8AC3E}">
        <p14:creationId xmlns:p14="http://schemas.microsoft.com/office/powerpoint/2010/main" val="2659575804"/>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pPr>
              <a:defRPr/>
            </a:pPr>
            <a:fld id="{5FD46EB2-BBA8-4C08-B006-9EEE128DE7AF}" type="datetime1">
              <a:rPr lang="en-US" smtClean="0"/>
              <a:pPr>
                <a:defRPr/>
              </a:pPr>
              <a:t>10/15/2017</a:t>
            </a:fld>
            <a:endParaRPr lang="en-US"/>
          </a:p>
        </p:txBody>
      </p:sp>
      <p:sp>
        <p:nvSpPr>
          <p:cNvPr id="5" name="Altbilgi Yer Tutucusu 4"/>
          <p:cNvSpPr>
            <a:spLocks noGrp="1"/>
          </p:cNvSpPr>
          <p:nvPr>
            <p:ph type="ftr" sz="quarter" idx="11"/>
          </p:nvPr>
        </p:nvSpPr>
        <p:spPr/>
        <p:txBody>
          <a:bodyPr/>
          <a:lstStyle/>
          <a:p>
            <a:pPr>
              <a:defRPr/>
            </a:pPr>
            <a:r>
              <a:rPr lang="tr-TR" smtClean="0"/>
              <a:t>F.Yüksel 2014</a:t>
            </a:r>
            <a:endParaRPr lang="tr-TR"/>
          </a:p>
        </p:txBody>
      </p:sp>
      <p:sp>
        <p:nvSpPr>
          <p:cNvPr id="6" name="Slayt Numarası Yer Tutucusu 5"/>
          <p:cNvSpPr>
            <a:spLocks noGrp="1"/>
          </p:cNvSpPr>
          <p:nvPr>
            <p:ph type="sldNum" sz="quarter" idx="12"/>
          </p:nvPr>
        </p:nvSpPr>
        <p:spPr/>
        <p:txBody>
          <a:bodyPr/>
          <a:lstStyle/>
          <a:p>
            <a:pPr>
              <a:defRPr/>
            </a:pPr>
            <a:fld id="{BD28A5CC-714A-4F13-BE3B-AFA828C66EE2}" type="slidenum">
              <a:rPr lang="tr-TR" smtClean="0"/>
              <a:pPr>
                <a:defRPr/>
              </a:pPr>
              <a:t>‹#›</a:t>
            </a:fld>
            <a:endParaRPr lang="tr-TR"/>
          </a:p>
        </p:txBody>
      </p:sp>
    </p:spTree>
    <p:extLst>
      <p:ext uri="{BB962C8B-B14F-4D97-AF65-F5344CB8AC3E}">
        <p14:creationId xmlns:p14="http://schemas.microsoft.com/office/powerpoint/2010/main" val="244793621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199" y="304800"/>
            <a:ext cx="8633671" cy="56769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pPr>
              <a:defRPr/>
            </a:pPr>
            <a:fld id="{B5199373-BA17-4B40-9811-05E6A73E69C4}" type="datetime1">
              <a:rPr lang="en-US" smtClean="0"/>
              <a:pPr>
                <a:defRPr/>
              </a:pPr>
              <a:t>10/15/2017</a:t>
            </a:fld>
            <a:endParaRPr lang="en-US"/>
          </a:p>
        </p:txBody>
      </p:sp>
      <p:sp>
        <p:nvSpPr>
          <p:cNvPr id="5" name="Altbilgi Yer Tutucusu 4"/>
          <p:cNvSpPr>
            <a:spLocks noGrp="1"/>
          </p:cNvSpPr>
          <p:nvPr>
            <p:ph type="ftr" sz="quarter" idx="11"/>
          </p:nvPr>
        </p:nvSpPr>
        <p:spPr/>
        <p:txBody>
          <a:bodyPr/>
          <a:lstStyle/>
          <a:p>
            <a:pPr>
              <a:defRPr/>
            </a:pPr>
            <a:r>
              <a:rPr lang="tr-TR" smtClean="0"/>
              <a:t>F.Yüksel 2014</a:t>
            </a:r>
            <a:endParaRPr lang="tr-TR"/>
          </a:p>
        </p:txBody>
      </p:sp>
      <p:sp>
        <p:nvSpPr>
          <p:cNvPr id="6" name="Slayt Numarası Yer Tutucusu 5"/>
          <p:cNvSpPr>
            <a:spLocks noGrp="1"/>
          </p:cNvSpPr>
          <p:nvPr>
            <p:ph type="sldNum" sz="quarter" idx="12"/>
          </p:nvPr>
        </p:nvSpPr>
        <p:spPr/>
        <p:txBody>
          <a:bodyPr/>
          <a:lstStyle/>
          <a:p>
            <a:pPr>
              <a:defRPr/>
            </a:pPr>
            <a:fld id="{73E18FF7-4B82-461D-BF46-D2CBA6A4C400}" type="slidenum">
              <a:rPr lang="tr-TR" smtClean="0"/>
              <a:pPr>
                <a:defRPr/>
              </a:pPr>
              <a:t>‹#›</a:t>
            </a:fld>
            <a:endParaRPr lang="tr-TR"/>
          </a:p>
        </p:txBody>
      </p:sp>
    </p:spTree>
    <p:extLst>
      <p:ext uri="{BB962C8B-B14F-4D97-AF65-F5344CB8AC3E}">
        <p14:creationId xmlns:p14="http://schemas.microsoft.com/office/powerpoint/2010/main" val="4205803309"/>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Pictures with Captions">
    <p:spTree>
      <p:nvGrpSpPr>
        <p:cNvPr id="1" name=""/>
        <p:cNvGrpSpPr/>
        <p:nvPr/>
      </p:nvGrpSpPr>
      <p:grpSpPr>
        <a:xfrm>
          <a:off x="0" y="0"/>
          <a:ext cx="0" cy="0"/>
          <a:chOff x="0" y="0"/>
          <a:chExt cx="0" cy="0"/>
        </a:xfrm>
      </p:grpSpPr>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rtlCol="0">
            <a:normAutofit/>
          </a:bodyPr>
          <a:lstStyle>
            <a:lvl1pPr marL="0" indent="0" algn="ctr">
              <a:buNone/>
              <a:defRPr/>
            </a:lvl1pPr>
          </a:lstStyle>
          <a:p>
            <a:pPr lvl="0"/>
            <a:r>
              <a:rPr lang="tr-TR" noProof="0" smtClean="0"/>
              <a:t>Resim eklemek için simgeyi tıklatın</a:t>
            </a:r>
            <a:endParaRPr noProof="0"/>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rtlCol="0">
            <a:normAutofit/>
          </a:bodyPr>
          <a:lstStyle>
            <a:lvl1pPr marL="0" indent="0" algn="ctr">
              <a:buNone/>
              <a:defRPr/>
            </a:lvl1pPr>
          </a:lstStyle>
          <a:p>
            <a:pPr lvl="0"/>
            <a:r>
              <a:rPr lang="tr-TR" noProof="0" smtClean="0"/>
              <a:t>Resim eklemek için simgeyi tıklatın</a:t>
            </a:r>
            <a:endParaRPr noProof="0"/>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32" name="Date Placeholder 5"/>
          <p:cNvSpPr>
            <a:spLocks noGrp="1"/>
          </p:cNvSpPr>
          <p:nvPr>
            <p:ph type="dt" sz="half" idx="20"/>
          </p:nvPr>
        </p:nvSpPr>
        <p:spPr/>
        <p:txBody>
          <a:bodyPr/>
          <a:lstStyle>
            <a:lvl1pPr>
              <a:defRPr/>
            </a:lvl1pPr>
          </a:lstStyle>
          <a:p>
            <a:pPr>
              <a:defRPr/>
            </a:pPr>
            <a:fld id="{53B3BD8B-FBB4-4924-B746-DA339B923071}" type="datetime1">
              <a:rPr lang="en-US" smtClean="0"/>
              <a:pPr>
                <a:defRPr/>
              </a:pPr>
              <a:t>10/15/2017</a:t>
            </a:fld>
            <a:endParaRPr/>
          </a:p>
        </p:txBody>
      </p:sp>
      <p:sp>
        <p:nvSpPr>
          <p:cNvPr id="33" name="Footer Placeholder 6"/>
          <p:cNvSpPr>
            <a:spLocks noGrp="1"/>
          </p:cNvSpPr>
          <p:nvPr>
            <p:ph type="ftr" sz="quarter" idx="21"/>
          </p:nvPr>
        </p:nvSpPr>
        <p:spPr/>
        <p:txBody>
          <a:bodyPr/>
          <a:lstStyle>
            <a:lvl1pPr>
              <a:defRPr/>
            </a:lvl1pPr>
          </a:lstStyle>
          <a:p>
            <a:pPr>
              <a:defRPr/>
            </a:pPr>
            <a:r>
              <a:rPr lang="tr-TR" smtClean="0"/>
              <a:t>F.Yüksel 2014</a:t>
            </a:r>
            <a:endParaRPr/>
          </a:p>
        </p:txBody>
      </p:sp>
      <p:sp>
        <p:nvSpPr>
          <p:cNvPr id="34" name="Slide Number Placeholder 7"/>
          <p:cNvSpPr>
            <a:spLocks noGrp="1"/>
          </p:cNvSpPr>
          <p:nvPr>
            <p:ph type="sldNum" sz="quarter" idx="22"/>
          </p:nvPr>
        </p:nvSpPr>
        <p:spPr/>
        <p:txBody>
          <a:bodyPr/>
          <a:lstStyle>
            <a:lvl1pPr>
              <a:defRPr/>
            </a:lvl1pPr>
          </a:lstStyle>
          <a:p>
            <a:pPr>
              <a:defRPr/>
            </a:pPr>
            <a:fld id="{2D73A0EC-8989-4281-8489-2C2D33804B54}" type="slidenum">
              <a:rPr/>
              <a:pPr>
                <a:defRPr/>
              </a:pPr>
              <a:t>‹#›</a:t>
            </a:fld>
            <a:endParaRP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hree Pictures with Captions">
    <p:spTree>
      <p:nvGrpSpPr>
        <p:cNvPr id="1" name=""/>
        <p:cNvGrpSpPr/>
        <p:nvPr/>
      </p:nvGrpSpPr>
      <p:grpSpPr>
        <a:xfrm>
          <a:off x="0" y="0"/>
          <a:ext cx="0" cy="0"/>
          <a:chOff x="0" y="0"/>
          <a:chExt cx="0" cy="0"/>
        </a:xfrm>
      </p:grpSpPr>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rtlCol="0">
            <a:normAutofit/>
          </a:bodyPr>
          <a:lstStyle>
            <a:lvl1pPr marL="0" indent="0" algn="ctr">
              <a:buNone/>
              <a:defRPr/>
            </a:lvl1pPr>
          </a:lstStyle>
          <a:p>
            <a:pPr lvl="0"/>
            <a:r>
              <a:rPr lang="tr-TR" noProof="0" smtClean="0"/>
              <a:t>Resim eklemek için simgeyi tıklatın</a:t>
            </a:r>
            <a:endParaRPr noProof="0"/>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rtlCol="0">
            <a:normAutofit/>
          </a:bodyPr>
          <a:lstStyle>
            <a:lvl1pPr marL="0" indent="0" algn="ctr">
              <a:buNone/>
              <a:defRPr/>
            </a:lvl1pPr>
          </a:lstStyle>
          <a:p>
            <a:pPr lvl="0"/>
            <a:r>
              <a:rPr lang="tr-TR" noProof="0" smtClean="0"/>
              <a:t>Resim eklemek için simgeyi tıklatın</a:t>
            </a:r>
            <a:endParaRPr noProof="0"/>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rtlCol="0">
            <a:normAutofit/>
          </a:bodyPr>
          <a:lstStyle>
            <a:lvl1pPr marL="0" indent="0" algn="ctr">
              <a:buNone/>
              <a:defRPr/>
            </a:lvl1pPr>
          </a:lstStyle>
          <a:p>
            <a:pPr lvl="0"/>
            <a:r>
              <a:rPr lang="tr-TR" noProof="0" smtClean="0"/>
              <a:t>Resim eklemek için simgeyi tıklatın</a:t>
            </a:r>
            <a:endParaRPr noProof="0"/>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7" name="Date Placeholder 5"/>
          <p:cNvSpPr>
            <a:spLocks noGrp="1"/>
          </p:cNvSpPr>
          <p:nvPr>
            <p:ph type="dt" sz="half" idx="23"/>
          </p:nvPr>
        </p:nvSpPr>
        <p:spPr/>
        <p:txBody>
          <a:bodyPr/>
          <a:lstStyle>
            <a:lvl1pPr>
              <a:defRPr/>
            </a:lvl1pPr>
          </a:lstStyle>
          <a:p>
            <a:pPr>
              <a:defRPr/>
            </a:pPr>
            <a:fld id="{322C9486-23AB-494D-8A3E-6CD62E9EA8BF}" type="datetime1">
              <a:rPr lang="en-US" smtClean="0"/>
              <a:pPr>
                <a:defRPr/>
              </a:pPr>
              <a:t>10/15/2017</a:t>
            </a:fld>
            <a:endParaRPr/>
          </a:p>
        </p:txBody>
      </p:sp>
      <p:sp>
        <p:nvSpPr>
          <p:cNvPr id="48" name="Footer Placeholder 6"/>
          <p:cNvSpPr>
            <a:spLocks noGrp="1"/>
          </p:cNvSpPr>
          <p:nvPr>
            <p:ph type="ftr" sz="quarter" idx="24"/>
          </p:nvPr>
        </p:nvSpPr>
        <p:spPr/>
        <p:txBody>
          <a:bodyPr/>
          <a:lstStyle>
            <a:lvl1pPr>
              <a:defRPr/>
            </a:lvl1pPr>
          </a:lstStyle>
          <a:p>
            <a:pPr>
              <a:defRPr/>
            </a:pPr>
            <a:r>
              <a:rPr lang="tr-TR" smtClean="0"/>
              <a:t>F.Yüksel 2014</a:t>
            </a:r>
            <a:endParaRPr/>
          </a:p>
        </p:txBody>
      </p:sp>
      <p:sp>
        <p:nvSpPr>
          <p:cNvPr id="49" name="Slide Number Placeholder 7"/>
          <p:cNvSpPr>
            <a:spLocks noGrp="1"/>
          </p:cNvSpPr>
          <p:nvPr>
            <p:ph type="sldNum" sz="quarter" idx="25"/>
          </p:nvPr>
        </p:nvSpPr>
        <p:spPr/>
        <p:txBody>
          <a:bodyPr/>
          <a:lstStyle>
            <a:lvl1pPr>
              <a:defRPr/>
            </a:lvl1pPr>
          </a:lstStyle>
          <a:p>
            <a:pPr>
              <a:defRPr/>
            </a:pPr>
            <a:fld id="{D4857B5E-4B21-41F8-9DB0-AA82BE1C64C2}" type="slidenum">
              <a:rPr/>
              <a:pPr>
                <a:defRPr/>
              </a:pPr>
              <a:t>‹#›</a:t>
            </a:fld>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pPr>
              <a:defRPr/>
            </a:pPr>
            <a:fld id="{EF29B160-9D82-4338-85FF-40D3F22B2162}" type="datetime1">
              <a:rPr lang="en-US" smtClean="0"/>
              <a:pPr>
                <a:defRPr/>
              </a:pPr>
              <a:t>10/15/2017</a:t>
            </a:fld>
            <a:endParaRPr lang="en-US"/>
          </a:p>
        </p:txBody>
      </p:sp>
      <p:sp>
        <p:nvSpPr>
          <p:cNvPr id="5" name="Altbilgi Yer Tutucusu 4"/>
          <p:cNvSpPr>
            <a:spLocks noGrp="1"/>
          </p:cNvSpPr>
          <p:nvPr>
            <p:ph type="ftr" sz="quarter" idx="11"/>
          </p:nvPr>
        </p:nvSpPr>
        <p:spPr/>
        <p:txBody>
          <a:bodyPr/>
          <a:lstStyle/>
          <a:p>
            <a:pPr>
              <a:defRPr/>
            </a:pPr>
            <a:r>
              <a:rPr lang="tr-TR" smtClean="0"/>
              <a:t>F.Yüksel 2014</a:t>
            </a:r>
            <a:endParaRPr lang="tr-TR"/>
          </a:p>
        </p:txBody>
      </p:sp>
      <p:sp>
        <p:nvSpPr>
          <p:cNvPr id="6" name="Slayt Numarası Yer Tutucusu 5"/>
          <p:cNvSpPr>
            <a:spLocks noGrp="1"/>
          </p:cNvSpPr>
          <p:nvPr>
            <p:ph type="sldNum" sz="quarter" idx="12"/>
          </p:nvPr>
        </p:nvSpPr>
        <p:spPr/>
        <p:txBody>
          <a:bodyPr/>
          <a:lstStyle/>
          <a:p>
            <a:pPr>
              <a:defRPr/>
            </a:pPr>
            <a:fld id="{7E6AF969-FC16-44E4-97D0-D77E2726F3C4}" type="slidenum">
              <a:rPr lang="tr-TR" smtClean="0"/>
              <a:pPr>
                <a:defRPr/>
              </a:pPr>
              <a:t>‹#›</a:t>
            </a:fld>
            <a:endParaRPr lang="tr-TR"/>
          </a:p>
        </p:txBody>
      </p:sp>
    </p:spTree>
    <p:extLst>
      <p:ext uri="{BB962C8B-B14F-4D97-AF65-F5344CB8AC3E}">
        <p14:creationId xmlns:p14="http://schemas.microsoft.com/office/powerpoint/2010/main" val="33963095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anchor="b">
            <a:normAutofit/>
          </a:bodyPr>
          <a:lstStyle>
            <a:lvl1pPr>
              <a:defRPr sz="4400"/>
            </a:lvl1pPr>
          </a:lstStyle>
          <a:p>
            <a:r>
              <a:rPr lang="tr-TR" smtClean="0"/>
              <a:t>Asıl başlık stili için tıklatın</a:t>
            </a:r>
            <a:endParaRPr lang="tr-TR" dirty="0"/>
          </a:p>
        </p:txBody>
      </p:sp>
      <p:sp>
        <p:nvSpPr>
          <p:cNvPr id="3" name="Metin Yer Tutucusu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Tree>
    <p:extLst>
      <p:ext uri="{BB962C8B-B14F-4D97-AF65-F5344CB8AC3E}">
        <p14:creationId xmlns:p14="http://schemas.microsoft.com/office/powerpoint/2010/main" val="122925791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065212" y="1825625"/>
            <a:ext cx="4954588" cy="41879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172200" y="1825625"/>
            <a:ext cx="4951414" cy="41879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pPr>
              <a:defRPr/>
            </a:pPr>
            <a:fld id="{881AD245-BFAF-4FC9-94DA-4BC2FEC971BC}" type="datetime1">
              <a:rPr lang="en-US" smtClean="0"/>
              <a:pPr>
                <a:defRPr/>
              </a:pPr>
              <a:t>10/15/2017</a:t>
            </a:fld>
            <a:endParaRPr lang="en-US"/>
          </a:p>
        </p:txBody>
      </p:sp>
      <p:sp>
        <p:nvSpPr>
          <p:cNvPr id="6" name="Altbilgi Yer Tutucusu 5"/>
          <p:cNvSpPr>
            <a:spLocks noGrp="1"/>
          </p:cNvSpPr>
          <p:nvPr>
            <p:ph type="ftr" sz="quarter" idx="11"/>
          </p:nvPr>
        </p:nvSpPr>
        <p:spPr/>
        <p:txBody>
          <a:bodyPr/>
          <a:lstStyle/>
          <a:p>
            <a:pPr>
              <a:defRPr/>
            </a:pPr>
            <a:r>
              <a:rPr lang="tr-TR" smtClean="0"/>
              <a:t>F.Yüksel 2014</a:t>
            </a:r>
            <a:endParaRPr lang="tr-TR"/>
          </a:p>
        </p:txBody>
      </p:sp>
      <p:sp>
        <p:nvSpPr>
          <p:cNvPr id="7" name="Slayt Numarası Yer Tutucusu 6"/>
          <p:cNvSpPr>
            <a:spLocks noGrp="1"/>
          </p:cNvSpPr>
          <p:nvPr>
            <p:ph type="sldNum" sz="quarter" idx="12"/>
          </p:nvPr>
        </p:nvSpPr>
        <p:spPr/>
        <p:txBody>
          <a:bodyPr/>
          <a:lstStyle/>
          <a:p>
            <a:pPr>
              <a:defRPr/>
            </a:pPr>
            <a:fld id="{33B38A3D-E6A4-4B9E-9265-778C8CB2C93E}" type="slidenum">
              <a:rPr lang="tr-TR" smtClean="0"/>
              <a:pPr>
                <a:defRPr/>
              </a:pPr>
              <a:t>‹#›</a:t>
            </a:fld>
            <a:endParaRPr lang="tr-TR"/>
          </a:p>
        </p:txBody>
      </p:sp>
    </p:spTree>
    <p:extLst>
      <p:ext uri="{BB962C8B-B14F-4D97-AF65-F5344CB8AC3E}">
        <p14:creationId xmlns:p14="http://schemas.microsoft.com/office/powerpoint/2010/main" val="297275519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Metin Yer Tutucusu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069848" y="2505075"/>
            <a:ext cx="4956048" cy="34766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4956048" cy="34766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pPr>
              <a:defRPr/>
            </a:pPr>
            <a:fld id="{473AA7C0-DC0C-4FF4-B6C4-801394DF0D7D}" type="datetime1">
              <a:rPr lang="en-US" smtClean="0"/>
              <a:pPr>
                <a:defRPr/>
              </a:pPr>
              <a:t>10/15/2017</a:t>
            </a:fld>
            <a:endParaRPr lang="en-US"/>
          </a:p>
        </p:txBody>
      </p:sp>
      <p:sp>
        <p:nvSpPr>
          <p:cNvPr id="8" name="Altbilgi Yer Tutucusu 7"/>
          <p:cNvSpPr>
            <a:spLocks noGrp="1"/>
          </p:cNvSpPr>
          <p:nvPr>
            <p:ph type="ftr" sz="quarter" idx="11"/>
          </p:nvPr>
        </p:nvSpPr>
        <p:spPr/>
        <p:txBody>
          <a:bodyPr/>
          <a:lstStyle/>
          <a:p>
            <a:pPr>
              <a:defRPr/>
            </a:pPr>
            <a:r>
              <a:rPr lang="tr-TR" smtClean="0"/>
              <a:t>F.Yüksel 2014</a:t>
            </a:r>
            <a:endParaRPr lang="tr-TR"/>
          </a:p>
        </p:txBody>
      </p:sp>
      <p:sp>
        <p:nvSpPr>
          <p:cNvPr id="9" name="Slayt Numarası Yer Tutucusu 8"/>
          <p:cNvSpPr>
            <a:spLocks noGrp="1"/>
          </p:cNvSpPr>
          <p:nvPr>
            <p:ph type="sldNum" sz="quarter" idx="12"/>
          </p:nvPr>
        </p:nvSpPr>
        <p:spPr/>
        <p:txBody>
          <a:bodyPr/>
          <a:lstStyle/>
          <a:p>
            <a:pPr>
              <a:defRPr/>
            </a:pPr>
            <a:fld id="{6C47A704-8FD6-4E83-A632-1258C7AA20B5}" type="slidenum">
              <a:rPr lang="tr-TR" smtClean="0"/>
              <a:pPr>
                <a:defRPr/>
              </a:pPr>
              <a:t>‹#›</a:t>
            </a:fld>
            <a:endParaRPr lang="tr-TR"/>
          </a:p>
        </p:txBody>
      </p:sp>
    </p:spTree>
    <p:extLst>
      <p:ext uri="{BB962C8B-B14F-4D97-AF65-F5344CB8AC3E}">
        <p14:creationId xmlns:p14="http://schemas.microsoft.com/office/powerpoint/2010/main" val="2318571645"/>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pPr>
              <a:defRPr/>
            </a:pPr>
            <a:fld id="{FB6D08D0-0B7A-4ECA-B180-A7C83BB28A96}" type="datetime1">
              <a:rPr lang="en-US" smtClean="0"/>
              <a:pPr>
                <a:defRPr/>
              </a:pPr>
              <a:t>10/15/2017</a:t>
            </a:fld>
            <a:endParaRPr lang="en-US"/>
          </a:p>
        </p:txBody>
      </p:sp>
      <p:sp>
        <p:nvSpPr>
          <p:cNvPr id="4" name="Altbilgi Yer Tutucusu 3"/>
          <p:cNvSpPr>
            <a:spLocks noGrp="1"/>
          </p:cNvSpPr>
          <p:nvPr>
            <p:ph type="ftr" sz="quarter" idx="11"/>
          </p:nvPr>
        </p:nvSpPr>
        <p:spPr/>
        <p:txBody>
          <a:bodyPr/>
          <a:lstStyle/>
          <a:p>
            <a:pPr>
              <a:defRPr/>
            </a:pPr>
            <a:r>
              <a:rPr lang="tr-TR" smtClean="0"/>
              <a:t>F.Yüksel 2014</a:t>
            </a:r>
            <a:endParaRPr lang="tr-TR"/>
          </a:p>
        </p:txBody>
      </p:sp>
      <p:sp>
        <p:nvSpPr>
          <p:cNvPr id="5" name="Slayt Numarası Yer Tutucusu 4"/>
          <p:cNvSpPr>
            <a:spLocks noGrp="1"/>
          </p:cNvSpPr>
          <p:nvPr>
            <p:ph type="sldNum" sz="quarter" idx="12"/>
          </p:nvPr>
        </p:nvSpPr>
        <p:spPr/>
        <p:txBody>
          <a:bodyPr/>
          <a:lstStyle/>
          <a:p>
            <a:pPr>
              <a:defRPr/>
            </a:pPr>
            <a:fld id="{F472FCFB-F32F-418C-8695-69321B60B3D4}" type="slidenum">
              <a:rPr lang="tr-TR" smtClean="0"/>
              <a:pPr>
                <a:defRPr/>
              </a:pPr>
              <a:t>‹#›</a:t>
            </a:fld>
            <a:endParaRPr lang="tr-TR"/>
          </a:p>
        </p:txBody>
      </p:sp>
    </p:spTree>
    <p:extLst>
      <p:ext uri="{BB962C8B-B14F-4D97-AF65-F5344CB8AC3E}">
        <p14:creationId xmlns:p14="http://schemas.microsoft.com/office/powerpoint/2010/main" val="3512816421"/>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E9064652-D749-49E1-9BA9-F6FEA33EA9AA}" type="datetime1">
              <a:rPr lang="en-US" smtClean="0"/>
              <a:pPr>
                <a:defRPr/>
              </a:pPr>
              <a:t>10/15/2017</a:t>
            </a:fld>
            <a:endParaRPr lang="en-US"/>
          </a:p>
        </p:txBody>
      </p:sp>
      <p:sp>
        <p:nvSpPr>
          <p:cNvPr id="3" name="Altbilgi Yer Tutucusu 2"/>
          <p:cNvSpPr>
            <a:spLocks noGrp="1"/>
          </p:cNvSpPr>
          <p:nvPr>
            <p:ph type="ftr" sz="quarter" idx="11"/>
          </p:nvPr>
        </p:nvSpPr>
        <p:spPr/>
        <p:txBody>
          <a:bodyPr/>
          <a:lstStyle/>
          <a:p>
            <a:pPr>
              <a:defRPr/>
            </a:pPr>
            <a:r>
              <a:rPr lang="tr-TR" smtClean="0"/>
              <a:t>F.Yüksel 2014</a:t>
            </a:r>
            <a:endParaRPr lang="tr-TR"/>
          </a:p>
        </p:txBody>
      </p:sp>
      <p:sp>
        <p:nvSpPr>
          <p:cNvPr id="4" name="Slayt Numarası Yer Tutucusu 3"/>
          <p:cNvSpPr>
            <a:spLocks noGrp="1"/>
          </p:cNvSpPr>
          <p:nvPr>
            <p:ph type="sldNum" sz="quarter" idx="12"/>
          </p:nvPr>
        </p:nvSpPr>
        <p:spPr/>
        <p:txBody>
          <a:bodyPr/>
          <a:lstStyle/>
          <a:p>
            <a:pPr>
              <a:defRPr/>
            </a:pPr>
            <a:fld id="{24C546D8-A2E0-4F94-B644-1CFC3C2AF88B}" type="slidenum">
              <a:rPr lang="tr-TR" smtClean="0"/>
              <a:pPr>
                <a:defRPr/>
              </a:pPr>
              <a:t>‹#›</a:t>
            </a:fld>
            <a:endParaRPr lang="tr-TR"/>
          </a:p>
        </p:txBody>
      </p:sp>
    </p:spTree>
    <p:extLst>
      <p:ext uri="{BB962C8B-B14F-4D97-AF65-F5344CB8AC3E}">
        <p14:creationId xmlns:p14="http://schemas.microsoft.com/office/powerpoint/2010/main" val="847874879"/>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çıklama Yazılı İki Resim">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pPr>
              <a:defRPr/>
            </a:pPr>
            <a:fld id="{B7CC3A56-B4E6-4E0B-9AE8-C1AAC392F3D7}" type="datetime1">
              <a:rPr lang="en-US" smtClean="0"/>
              <a:pPr>
                <a:defRPr/>
              </a:pPr>
              <a:t>10/15/2017</a:t>
            </a:fld>
            <a:endParaRPr lang="en-US"/>
          </a:p>
        </p:txBody>
      </p:sp>
      <p:sp>
        <p:nvSpPr>
          <p:cNvPr id="7" name="Altbilgi Yer Tutucusu 6"/>
          <p:cNvSpPr>
            <a:spLocks noGrp="1"/>
          </p:cNvSpPr>
          <p:nvPr>
            <p:ph type="ftr" sz="quarter" idx="11"/>
          </p:nvPr>
        </p:nvSpPr>
        <p:spPr/>
        <p:txBody>
          <a:bodyPr/>
          <a:lstStyle/>
          <a:p>
            <a:pPr>
              <a:defRPr/>
            </a:pPr>
            <a:r>
              <a:rPr lang="tr-TR" smtClean="0"/>
              <a:t>F.Yüksel 2014</a:t>
            </a:r>
            <a:endParaRPr lang="tr-TR"/>
          </a:p>
        </p:txBody>
      </p:sp>
      <p:sp>
        <p:nvSpPr>
          <p:cNvPr id="8" name="Slayt Numarası Yer Tutucusu 7"/>
          <p:cNvSpPr>
            <a:spLocks noGrp="1"/>
          </p:cNvSpPr>
          <p:nvPr>
            <p:ph type="sldNum" sz="quarter" idx="12"/>
          </p:nvPr>
        </p:nvSpPr>
        <p:spPr/>
        <p:txBody>
          <a:bodyPr/>
          <a:lstStyle/>
          <a:p>
            <a:pPr>
              <a:defRPr/>
            </a:pPr>
            <a:fld id="{542DB5A5-A35D-47F8-8C5C-263D3CB921DF}" type="slidenum">
              <a:rPr lang="tr-TR" smtClean="0"/>
              <a:pPr>
                <a:defRPr/>
              </a:pPr>
              <a:t>‹#›</a:t>
            </a:fld>
            <a:endParaRPr lang="tr-TR"/>
          </a:p>
        </p:txBody>
      </p:sp>
      <p:grpSp>
        <p:nvGrpSpPr>
          <p:cNvPr id="2" name="Grup 8"/>
          <p:cNvGrpSpPr/>
          <p:nvPr/>
        </p:nvGrpSpPr>
        <p:grpSpPr>
          <a:xfrm>
            <a:off x="574431" y="724619"/>
            <a:ext cx="5318979" cy="3795623"/>
            <a:chOff x="895350" y="3313113"/>
            <a:chExt cx="3613151" cy="2790825"/>
          </a:xfrm>
          <a:solidFill>
            <a:schemeClr val="tx1">
              <a:lumMod val="50000"/>
            </a:schemeClr>
          </a:solidFill>
        </p:grpSpPr>
        <p:sp>
          <p:nvSpPr>
            <p:cNvPr id="10" name="Serbest 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1" name="Serbest 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2" name="Serbest 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3" name="Serbest 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4" name="Serbest 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5" name="Serbest 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6" name="Serbest 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7" name="Serbest 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8" name="Serbest 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19" name="Serbest 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20" name="Serbest 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21" name="Serbest 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grpSp>
      <p:grpSp>
        <p:nvGrpSpPr>
          <p:cNvPr id="3" name="Grup 21"/>
          <p:cNvGrpSpPr/>
          <p:nvPr/>
        </p:nvGrpSpPr>
        <p:grpSpPr>
          <a:xfrm>
            <a:off x="6285120" y="724619"/>
            <a:ext cx="5318979" cy="3795623"/>
            <a:chOff x="895350" y="3313113"/>
            <a:chExt cx="3613151" cy="2790825"/>
          </a:xfrm>
          <a:solidFill>
            <a:schemeClr val="tx1">
              <a:lumMod val="50000"/>
            </a:schemeClr>
          </a:solidFill>
        </p:grpSpPr>
        <p:sp>
          <p:nvSpPr>
            <p:cNvPr id="23" name="Serbest 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24" name="Serbest 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25" name="Serbest 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26" name="Serbest 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27" name="Serbest 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28" name="Serbest 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29" name="Serbest 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30" name="Serbest 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31" name="Serbest 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32" name="Serbest 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33" name="Serbest 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34" name="Serbest 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grpSp>
      <p:sp>
        <p:nvSpPr>
          <p:cNvPr id="36" name="Resim Yer Tutucusu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tr-TR" smtClean="0"/>
              <a:t>Resim eklemek için simgeyi tıklatın</a:t>
            </a:r>
            <a:endParaRPr lang="tr-TR" dirty="0"/>
          </a:p>
        </p:txBody>
      </p:sp>
      <p:sp>
        <p:nvSpPr>
          <p:cNvPr id="37" name="Resim Yer Tutucusu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tr-TR" smtClean="0"/>
              <a:t>Resim eklemek için simgeyi tıklatın</a:t>
            </a:r>
            <a:endParaRPr lang="tr-TR" dirty="0"/>
          </a:p>
        </p:txBody>
      </p:sp>
      <p:sp>
        <p:nvSpPr>
          <p:cNvPr id="39" name="Metin Yer Tutucusu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0" name="Metin Yer Tutucusu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çıklama Yazılı Üç Resims">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pPr>
              <a:defRPr/>
            </a:pPr>
            <a:fld id="{D4D49C08-A944-4CD9-BFAA-E84032943B04}" type="datetime1">
              <a:rPr lang="en-US" smtClean="0"/>
              <a:pPr>
                <a:defRPr/>
              </a:pPr>
              <a:t>10/15/2017</a:t>
            </a:fld>
            <a:endParaRPr lang="en-US"/>
          </a:p>
        </p:txBody>
      </p:sp>
      <p:sp>
        <p:nvSpPr>
          <p:cNvPr id="7" name="Altbilgi Yer Tutucusu 6"/>
          <p:cNvSpPr>
            <a:spLocks noGrp="1"/>
          </p:cNvSpPr>
          <p:nvPr>
            <p:ph type="ftr" sz="quarter" idx="11"/>
          </p:nvPr>
        </p:nvSpPr>
        <p:spPr/>
        <p:txBody>
          <a:bodyPr/>
          <a:lstStyle/>
          <a:p>
            <a:pPr>
              <a:defRPr/>
            </a:pPr>
            <a:r>
              <a:rPr lang="tr-TR" smtClean="0"/>
              <a:t>F.Yüksel 2014</a:t>
            </a:r>
            <a:endParaRPr lang="tr-TR"/>
          </a:p>
        </p:txBody>
      </p:sp>
      <p:sp>
        <p:nvSpPr>
          <p:cNvPr id="8" name="Slayt Numarası Yer Tutucusu 7"/>
          <p:cNvSpPr>
            <a:spLocks noGrp="1"/>
          </p:cNvSpPr>
          <p:nvPr>
            <p:ph type="sldNum" sz="quarter" idx="12"/>
          </p:nvPr>
        </p:nvSpPr>
        <p:spPr/>
        <p:txBody>
          <a:bodyPr/>
          <a:lstStyle/>
          <a:p>
            <a:pPr>
              <a:defRPr/>
            </a:pPr>
            <a:fld id="{542DB5A5-A35D-47F8-8C5C-263D3CB921DF}" type="slidenum">
              <a:rPr lang="tr-TR" smtClean="0"/>
              <a:pPr>
                <a:defRPr/>
              </a:pPr>
              <a:t>‹#›</a:t>
            </a:fld>
            <a:endParaRPr lang="tr-TR"/>
          </a:p>
        </p:txBody>
      </p:sp>
      <p:grpSp>
        <p:nvGrpSpPr>
          <p:cNvPr id="2" name="Gr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Serbest 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41" name="Serbest 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42" name="Serbest 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43" name="Serbest 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44" name="Serbest 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45" name="Serbest 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46" name="Serbest 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47" name="Serbest 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48" name="Serbest 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49" name="Serbest 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50" name="Serbest 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51" name="Serbest 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grpSp>
      <p:grpSp>
        <p:nvGrpSpPr>
          <p:cNvPr id="3" name="Gr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Serbest 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54" name="Serbest 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55" name="Serbest 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56" name="Serbest 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57" name="Serbest 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58" name="Serbest 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59" name="Serbest 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60" name="Serbest 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61" name="Serbest 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62" name="Serbest 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63" name="Serbest 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64" name="Serbest 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grpSp>
      <p:grpSp>
        <p:nvGrpSpPr>
          <p:cNvPr id="4" name="Gr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Serbest 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67" name="Serbest 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68" name="Serbest 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69" name="Serbest 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70" name="Serbest 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71" name="Serbest 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72" name="Serbest 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73" name="Serbest 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74" name="Serbest 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75" name="Serbest 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76" name="Serbest 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sp>
          <p:nvSpPr>
            <p:cNvPr id="77" name="Serbest 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tr-TR" dirty="0"/>
            </a:p>
          </p:txBody>
        </p:sp>
      </p:grpSp>
      <p:sp>
        <p:nvSpPr>
          <p:cNvPr id="78" name="Resim Yer Tutucusu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tr-TR" smtClean="0"/>
              <a:t>Resim eklemek için simgeyi tıklatın</a:t>
            </a:r>
            <a:endParaRPr lang="tr-TR" dirty="0"/>
          </a:p>
        </p:txBody>
      </p:sp>
      <p:sp>
        <p:nvSpPr>
          <p:cNvPr id="79" name="Resim Yer Tutucusu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tr-TR" smtClean="0"/>
              <a:t>Resim eklemek için simgeyi tıklatın</a:t>
            </a:r>
            <a:endParaRPr lang="tr-TR" dirty="0"/>
          </a:p>
        </p:txBody>
      </p:sp>
      <p:sp>
        <p:nvSpPr>
          <p:cNvPr id="80" name="Resim Yer Tutucusu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tr-TR" smtClean="0"/>
              <a:t>Resim eklemek için simgeyi tıklatın</a:t>
            </a:r>
            <a:endParaRPr lang="tr-TR" dirty="0"/>
          </a:p>
        </p:txBody>
      </p:sp>
      <p:sp>
        <p:nvSpPr>
          <p:cNvPr id="81" name="Metin Yer Tutucusu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2" name="Metin Yer Tutucusu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3" name="Metin Yer Tutucusu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a:t>
            </a:r>
            <a:r>
              <a:rPr lang="tr-TR" noProof="0" dirty="0" smtClean="0"/>
              <a:t>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pPr>
              <a:defRPr/>
            </a:pPr>
            <a:fld id="{78BCDCFD-5AB5-4604-B054-4A0A7F746583}" type="datetime1">
              <a:rPr lang="en-US" smtClean="0"/>
              <a:pPr>
                <a:defRPr/>
              </a:pPr>
              <a:t>10/15/2017</a:t>
            </a:fld>
            <a:endParaRPr lang="en-US"/>
          </a:p>
        </p:txBody>
      </p:sp>
      <p:sp>
        <p:nvSpPr>
          <p:cNvPr id="5" name="Alt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pPr>
              <a:defRPr/>
            </a:pPr>
            <a:r>
              <a:rPr lang="tr-TR" smtClean="0"/>
              <a:t>F.Yüksel 2014</a:t>
            </a:r>
            <a:endParaRPr lang="tr-T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pPr>
              <a:defRPr/>
            </a:pPr>
            <a:fld id="{542DB5A5-A35D-47F8-8C5C-263D3CB921DF}" type="slidenum">
              <a:rPr lang="tr-TR" smtClean="0"/>
              <a:pPr>
                <a:defRPr/>
              </a:pPr>
              <a:t>‹#›</a:t>
            </a:fld>
            <a:endParaRPr lang="tr-T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ransition spd="med">
    <p:fade/>
  </p:transition>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algn="ctr" eaLnBrk="1" fontAlgn="auto" hangingPunct="1">
              <a:spcAft>
                <a:spcPts val="0"/>
              </a:spcAft>
              <a:defRPr/>
            </a:pPr>
            <a:r>
              <a:rPr lang="tr-TR" dirty="0" smtClean="0">
                <a:solidFill>
                  <a:schemeClr val="tx1">
                    <a:lumMod val="50000"/>
                  </a:schemeClr>
                </a:solidFill>
              </a:rPr>
              <a:t>Çocuk </a:t>
            </a:r>
            <a:br>
              <a:rPr lang="tr-TR" dirty="0" smtClean="0">
                <a:solidFill>
                  <a:schemeClr val="tx1">
                    <a:lumMod val="50000"/>
                  </a:schemeClr>
                </a:solidFill>
              </a:rPr>
            </a:br>
            <a:r>
              <a:rPr lang="tr-TR" dirty="0" smtClean="0">
                <a:solidFill>
                  <a:schemeClr val="tx1">
                    <a:lumMod val="50000"/>
                  </a:schemeClr>
                </a:solidFill>
              </a:rPr>
              <a:t>İhmali ve İstismarına Yaklaşım</a:t>
            </a:r>
            <a:endParaRPr lang="en-US" dirty="0">
              <a:solidFill>
                <a:schemeClr val="tx1">
                  <a:lumMod val="50000"/>
                </a:schemeClr>
              </a:solidFill>
            </a:endParaRPr>
          </a:p>
        </p:txBody>
      </p:sp>
      <p:sp>
        <p:nvSpPr>
          <p:cNvPr id="11267" name="Subtitle 2"/>
          <p:cNvSpPr>
            <a:spLocks noGrp="1"/>
          </p:cNvSpPr>
          <p:nvPr>
            <p:ph type="subTitle" idx="1"/>
          </p:nvPr>
        </p:nvSpPr>
        <p:spPr/>
        <p:txBody>
          <a:bodyPr>
            <a:normAutofit/>
          </a:bodyPr>
          <a:lstStyle/>
          <a:p>
            <a:pPr algn="ctr" eaLnBrk="1" hangingPunct="1">
              <a:spcBef>
                <a:spcPct val="0"/>
              </a:spcBef>
            </a:pPr>
            <a:r>
              <a:rPr lang="tr-TR" dirty="0" smtClean="0"/>
              <a:t>Ankara Çocuk İzlem Merkezi</a:t>
            </a:r>
            <a:endParaRPr lang="en-US"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van 5"/>
          <p:cNvSpPr>
            <a:spLocks noGrp="1"/>
          </p:cNvSpPr>
          <p:nvPr>
            <p:ph type="title"/>
          </p:nvPr>
        </p:nvSpPr>
        <p:spPr/>
        <p:txBody>
          <a:bodyPr/>
          <a:lstStyle/>
          <a:p>
            <a:r>
              <a:rPr lang="tr-TR" altLang="tr-TR" smtClean="0"/>
              <a:t>FİZİKSEL İSTİSMARIN SONUÇLARI</a:t>
            </a:r>
          </a:p>
        </p:txBody>
      </p:sp>
      <p:sp>
        <p:nvSpPr>
          <p:cNvPr id="7" name="İçerik Yer Tutucusu 6"/>
          <p:cNvSpPr>
            <a:spLocks noGrp="1"/>
          </p:cNvSpPr>
          <p:nvPr>
            <p:ph idx="1"/>
          </p:nvPr>
        </p:nvSpPr>
        <p:spPr>
          <a:xfrm>
            <a:off x="1873250" y="1741870"/>
            <a:ext cx="8686800" cy="4525963"/>
          </a:xfrm>
        </p:spPr>
        <p:txBody>
          <a:bodyPr>
            <a:normAutofit fontScale="70000" lnSpcReduction="20000"/>
          </a:bodyPr>
          <a:lstStyle/>
          <a:p>
            <a:pPr>
              <a:lnSpc>
                <a:spcPct val="170000"/>
              </a:lnSpc>
              <a:spcBef>
                <a:spcPts val="0"/>
              </a:spcBef>
              <a:defRPr/>
            </a:pPr>
            <a:r>
              <a:rPr lang="tr-TR" sz="3000" dirty="0"/>
              <a:t>Ağır bedensel yaralanmalar olmasa bile duygusal ve sosyal gelişimi bozabilir</a:t>
            </a:r>
          </a:p>
          <a:p>
            <a:pPr>
              <a:lnSpc>
                <a:spcPct val="170000"/>
              </a:lnSpc>
              <a:spcBef>
                <a:spcPts val="0"/>
              </a:spcBef>
              <a:defRPr/>
            </a:pPr>
            <a:r>
              <a:rPr lang="tr-TR" sz="3000" dirty="0"/>
              <a:t>Aşırı </a:t>
            </a:r>
            <a:r>
              <a:rPr lang="tr-TR" sz="3000" dirty="0" err="1"/>
              <a:t>uyarılmışlık</a:t>
            </a:r>
            <a:r>
              <a:rPr lang="tr-TR" sz="3000" dirty="0"/>
              <a:t> (her hareket=tehdit), böylece çocuk sosyal, bilişsel ve duygusal deneyimlerden yararlanamaz,</a:t>
            </a:r>
          </a:p>
          <a:p>
            <a:pPr>
              <a:lnSpc>
                <a:spcPct val="170000"/>
              </a:lnSpc>
              <a:spcBef>
                <a:spcPts val="0"/>
              </a:spcBef>
              <a:defRPr/>
            </a:pPr>
            <a:r>
              <a:rPr lang="tr-TR" sz="3000" dirty="0"/>
              <a:t>Akademik başarıda düşme,</a:t>
            </a:r>
          </a:p>
          <a:p>
            <a:pPr>
              <a:lnSpc>
                <a:spcPct val="170000"/>
              </a:lnSpc>
              <a:spcBef>
                <a:spcPts val="0"/>
              </a:spcBef>
              <a:defRPr/>
            </a:pPr>
            <a:r>
              <a:rPr lang="tr-TR" sz="3000" dirty="0"/>
              <a:t>Saldırganlık ve suça yatkınlık </a:t>
            </a:r>
          </a:p>
          <a:p>
            <a:pPr marL="0" indent="0">
              <a:lnSpc>
                <a:spcPct val="170000"/>
              </a:lnSpc>
              <a:spcBef>
                <a:spcPts val="0"/>
              </a:spcBef>
              <a:buNone/>
              <a:defRPr/>
            </a:pPr>
            <a:r>
              <a:rPr lang="tr-TR" sz="3000" dirty="0"/>
              <a:t>    (öğrenme)</a:t>
            </a:r>
          </a:p>
          <a:p>
            <a:pPr>
              <a:defRPr/>
            </a:pPr>
            <a:endParaRPr lang="tr-TR" sz="3000" dirty="0" smtClean="0"/>
          </a:p>
          <a:p>
            <a:pPr>
              <a:defRPr/>
            </a:pPr>
            <a:r>
              <a:rPr lang="tr-TR" sz="3000" dirty="0" smtClean="0"/>
              <a:t>Erişkinlikte </a:t>
            </a:r>
            <a:r>
              <a:rPr lang="tr-TR" sz="3000" dirty="0"/>
              <a:t>psikiyatrik ve tıbbi sorunlar, ilaç kullanımı</a:t>
            </a:r>
          </a:p>
        </p:txBody>
      </p:sp>
      <p:pic>
        <p:nvPicPr>
          <p:cNvPr id="21508" name="Resim 6"/>
          <p:cNvPicPr>
            <a:picLocks noChangeAspect="1"/>
          </p:cNvPicPr>
          <p:nvPr/>
        </p:nvPicPr>
        <p:blipFill>
          <a:blip r:embed="rId2">
            <a:extLst>
              <a:ext uri="{28A0092B-C50C-407E-A947-70E740481C1C}">
                <a14:useLocalDpi xmlns:a14="http://schemas.microsoft.com/office/drawing/2010/main" val="0"/>
              </a:ext>
            </a:extLst>
          </a:blip>
          <a:srcRect l="12914" t="10420" r="10062" b="6462"/>
          <a:stretch>
            <a:fillRect/>
          </a:stretch>
        </p:blipFill>
        <p:spPr bwMode="auto">
          <a:xfrm>
            <a:off x="6545977" y="3715136"/>
            <a:ext cx="3048782" cy="206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55470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Unvan 1"/>
          <p:cNvSpPr>
            <a:spLocks noGrp="1"/>
          </p:cNvSpPr>
          <p:nvPr>
            <p:ph type="title"/>
          </p:nvPr>
        </p:nvSpPr>
        <p:spPr/>
        <p:txBody>
          <a:bodyPr/>
          <a:lstStyle/>
          <a:p>
            <a:r>
              <a:rPr lang="tr-TR" altLang="tr-TR" smtClean="0"/>
              <a:t>ÇOCUK NEDEN KONUŞMAZ</a:t>
            </a:r>
          </a:p>
        </p:txBody>
      </p:sp>
      <p:sp>
        <p:nvSpPr>
          <p:cNvPr id="23555" name="İçerik Yer Tutucusu 2"/>
          <p:cNvSpPr>
            <a:spLocks noGrp="1"/>
          </p:cNvSpPr>
          <p:nvPr>
            <p:ph sz="half" idx="1"/>
          </p:nvPr>
        </p:nvSpPr>
        <p:spPr>
          <a:xfrm>
            <a:off x="1973263" y="1576388"/>
            <a:ext cx="4038600" cy="4525962"/>
          </a:xfrm>
        </p:spPr>
        <p:txBody>
          <a:bodyPr>
            <a:normAutofit/>
          </a:bodyPr>
          <a:lstStyle/>
          <a:p>
            <a:r>
              <a:rPr lang="tr-TR" altLang="tr-TR" dirty="0" smtClean="0"/>
              <a:t>Aile </a:t>
            </a:r>
            <a:r>
              <a:rPr lang="tr-TR" altLang="tr-TR" dirty="0"/>
              <a:t>bütünlüğünü </a:t>
            </a:r>
            <a:r>
              <a:rPr lang="tr-TR" altLang="tr-TR" dirty="0">
                <a:solidFill>
                  <a:srgbClr val="FF0000"/>
                </a:solidFill>
              </a:rPr>
              <a:t>koruma çabası</a:t>
            </a:r>
          </a:p>
          <a:p>
            <a:r>
              <a:rPr lang="tr-TR" altLang="tr-TR" dirty="0" smtClean="0"/>
              <a:t>Nasıl davranması gerektiği konusunda </a:t>
            </a:r>
            <a:r>
              <a:rPr lang="tr-TR" altLang="tr-TR" dirty="0" smtClean="0">
                <a:solidFill>
                  <a:srgbClr val="FF0000"/>
                </a:solidFill>
              </a:rPr>
              <a:t>eğitilmiştir</a:t>
            </a:r>
            <a:r>
              <a:rPr lang="tr-TR" altLang="tr-TR" dirty="0" smtClean="0"/>
              <a:t> </a:t>
            </a:r>
            <a:r>
              <a:rPr lang="tr-TR" altLang="tr-TR" dirty="0"/>
              <a:t>(kronik süreç</a:t>
            </a:r>
            <a:r>
              <a:rPr lang="tr-TR" altLang="tr-TR" dirty="0" smtClean="0"/>
              <a:t>)</a:t>
            </a:r>
          </a:p>
          <a:p>
            <a:r>
              <a:rPr lang="tr-TR" altLang="tr-TR" dirty="0"/>
              <a:t>Eğer konuşursa daha ağır </a:t>
            </a:r>
            <a:r>
              <a:rPr lang="tr-TR" altLang="tr-TR" dirty="0" smtClean="0"/>
              <a:t>şekilde </a:t>
            </a:r>
            <a:r>
              <a:rPr lang="tr-TR" altLang="tr-TR" dirty="0" smtClean="0">
                <a:solidFill>
                  <a:srgbClr val="FF0000"/>
                </a:solidFill>
              </a:rPr>
              <a:t>cezalandırılmak</a:t>
            </a:r>
            <a:r>
              <a:rPr lang="tr-TR" altLang="tr-TR" dirty="0" smtClean="0"/>
              <a:t>tan </a:t>
            </a:r>
            <a:r>
              <a:rPr lang="tr-TR" altLang="tr-TR" dirty="0"/>
              <a:t>korkar</a:t>
            </a:r>
          </a:p>
          <a:p>
            <a:endParaRPr lang="tr-TR" altLang="tr-TR" dirty="0"/>
          </a:p>
          <a:p>
            <a:endParaRPr lang="tr-TR" altLang="tr-TR" sz="2000" dirty="0"/>
          </a:p>
          <a:p>
            <a:endParaRPr lang="tr-TR" altLang="tr-TR" sz="2000" dirty="0"/>
          </a:p>
        </p:txBody>
      </p:sp>
      <p:sp>
        <p:nvSpPr>
          <p:cNvPr id="23556" name="İçerik Yer Tutucusu 5"/>
          <p:cNvSpPr>
            <a:spLocks noGrp="1"/>
          </p:cNvSpPr>
          <p:nvPr>
            <p:ph sz="half" idx="2"/>
          </p:nvPr>
        </p:nvSpPr>
        <p:spPr>
          <a:xfrm>
            <a:off x="6281738" y="1600201"/>
            <a:ext cx="3929062" cy="4525963"/>
          </a:xfrm>
        </p:spPr>
        <p:txBody>
          <a:bodyPr>
            <a:normAutofit/>
          </a:bodyPr>
          <a:lstStyle/>
          <a:p>
            <a:r>
              <a:rPr lang="tr-TR" altLang="tr-TR" dirty="0" smtClean="0"/>
              <a:t>Çocuk</a:t>
            </a:r>
            <a:r>
              <a:rPr lang="tr-TR" altLang="tr-TR" dirty="0"/>
              <a:t>, bu yaşantıyı istismar olarak </a:t>
            </a:r>
            <a:r>
              <a:rPr lang="tr-TR" altLang="tr-TR" dirty="0" smtClean="0"/>
              <a:t>değil, </a:t>
            </a:r>
            <a:r>
              <a:rPr lang="tr-TR" altLang="tr-TR" dirty="0">
                <a:solidFill>
                  <a:srgbClr val="FF0000"/>
                </a:solidFill>
              </a:rPr>
              <a:t>hak ettiği </a:t>
            </a:r>
            <a:r>
              <a:rPr lang="tr-TR" altLang="tr-TR" dirty="0" smtClean="0">
                <a:solidFill>
                  <a:srgbClr val="FF0000"/>
                </a:solidFill>
              </a:rPr>
              <a:t>ceza </a:t>
            </a:r>
            <a:r>
              <a:rPr lang="tr-TR" altLang="tr-TR" dirty="0" smtClean="0"/>
              <a:t>olarak düşünür</a:t>
            </a:r>
            <a:endParaRPr lang="tr-TR" altLang="tr-TR" dirty="0"/>
          </a:p>
          <a:p>
            <a:pPr lvl="1"/>
            <a:r>
              <a:rPr lang="tr-TR" altLang="tr-TR" dirty="0"/>
              <a:t>Dayak cennetten çıkmadır, </a:t>
            </a:r>
          </a:p>
          <a:p>
            <a:pPr lvl="1"/>
            <a:r>
              <a:rPr lang="tr-TR" altLang="tr-TR" dirty="0"/>
              <a:t>Annenin/öğretmenin vurduğu yerde gül biter </a:t>
            </a:r>
          </a:p>
          <a:p>
            <a:r>
              <a:rPr lang="tr-TR" altLang="tr-TR" dirty="0"/>
              <a:t>Dayak yemekten </a:t>
            </a:r>
            <a:r>
              <a:rPr lang="tr-TR" altLang="tr-TR" dirty="0" smtClean="0">
                <a:solidFill>
                  <a:srgbClr val="FF0000"/>
                </a:solidFill>
              </a:rPr>
              <a:t>utanır</a:t>
            </a:r>
            <a:endParaRPr lang="tr-TR" altLang="tr-TR" dirty="0">
              <a:solidFill>
                <a:srgbClr val="FF0000"/>
              </a:solidFill>
            </a:endParaRPr>
          </a:p>
          <a:p>
            <a:endParaRPr lang="tr-TR" altLang="tr-TR" dirty="0" smtClean="0"/>
          </a:p>
        </p:txBody>
      </p:sp>
    </p:spTree>
    <p:extLst>
      <p:ext uri="{BB962C8B-B14F-4D97-AF65-F5344CB8AC3E}">
        <p14:creationId xmlns:p14="http://schemas.microsoft.com/office/powerpoint/2010/main" val="43658474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p:cNvSpPr>
            <a:spLocks noGrp="1"/>
          </p:cNvSpPr>
          <p:nvPr>
            <p:ph type="title"/>
          </p:nvPr>
        </p:nvSpPr>
        <p:spPr>
          <a:xfrm>
            <a:off x="1981200" y="274639"/>
            <a:ext cx="8229600" cy="922337"/>
          </a:xfrm>
        </p:spPr>
        <p:txBody>
          <a:bodyPr>
            <a:normAutofit fontScale="90000"/>
          </a:bodyPr>
          <a:lstStyle/>
          <a:p>
            <a:r>
              <a:rPr lang="tr-TR" altLang="tr-TR" sz="3200" b="1"/>
              <a:t>Çocukta Duygusal İstismar</a:t>
            </a:r>
            <a:r>
              <a:rPr lang="tr-TR" altLang="tr-TR" sz="3200"/>
              <a:t> Uyarı İşaretleri:</a:t>
            </a:r>
          </a:p>
        </p:txBody>
      </p:sp>
      <p:sp>
        <p:nvSpPr>
          <p:cNvPr id="50179" name="İçerik Yer Tutucusu 2"/>
          <p:cNvSpPr>
            <a:spLocks noGrp="1"/>
          </p:cNvSpPr>
          <p:nvPr>
            <p:ph idx="1"/>
          </p:nvPr>
        </p:nvSpPr>
        <p:spPr>
          <a:xfrm>
            <a:off x="1700011" y="1485901"/>
            <a:ext cx="9053848" cy="4953536"/>
          </a:xfrm>
        </p:spPr>
        <p:txBody>
          <a:bodyPr>
            <a:normAutofit fontScale="62500" lnSpcReduction="20000"/>
          </a:bodyPr>
          <a:lstStyle/>
          <a:p>
            <a:pPr>
              <a:defRPr/>
            </a:pPr>
            <a:r>
              <a:rPr lang="tr-TR" altLang="tr-TR" dirty="0"/>
              <a:t>Sosyal olarak geri çekilme, </a:t>
            </a:r>
          </a:p>
          <a:p>
            <a:pPr>
              <a:defRPr/>
            </a:pPr>
            <a:r>
              <a:rPr lang="tr-TR" altLang="tr-TR" dirty="0"/>
              <a:t>Bir şeyi yanlış yapmaktan aşırı kaygı,</a:t>
            </a:r>
          </a:p>
          <a:p>
            <a:pPr>
              <a:defRPr/>
            </a:pPr>
            <a:r>
              <a:rPr lang="tr-TR" altLang="tr-TR" dirty="0"/>
              <a:t>Çökkün görünüm,</a:t>
            </a:r>
          </a:p>
          <a:p>
            <a:pPr>
              <a:defRPr/>
            </a:pPr>
            <a:r>
              <a:rPr lang="tr-TR" altLang="tr-TR" dirty="0"/>
              <a:t>Düşük özgüven,</a:t>
            </a:r>
          </a:p>
          <a:p>
            <a:pPr>
              <a:defRPr/>
            </a:pPr>
            <a:r>
              <a:rPr lang="tr-TR" altLang="tr-TR" dirty="0"/>
              <a:t>Kendine/etrafa zarar verici davranış</a:t>
            </a:r>
          </a:p>
          <a:p>
            <a:pPr>
              <a:defRPr/>
            </a:pPr>
            <a:r>
              <a:rPr lang="tr-TR" altLang="tr-TR" dirty="0"/>
              <a:t>Davranış değişimi (uyku, iştah, ağlama krizi veya öfke nöbetleri, okul başarısında düşüş vb.)</a:t>
            </a:r>
          </a:p>
          <a:p>
            <a:pPr>
              <a:defRPr/>
            </a:pPr>
            <a:r>
              <a:rPr lang="tr-TR" altLang="tr-TR" dirty="0"/>
              <a:t>Ebeveynlerine veya bakım veren kişiye bağlanamama </a:t>
            </a:r>
          </a:p>
          <a:p>
            <a:pPr>
              <a:defRPr/>
            </a:pPr>
            <a:r>
              <a:rPr lang="tr-TR" altLang="tr-TR" dirty="0"/>
              <a:t>Yaşından büyük bir yetişkin gibi ya da yaşından küçük bir çocuk gibi davranmak (parmak emme, altına kaçırma, karanlıktan korkma vb</a:t>
            </a:r>
            <a:r>
              <a:rPr lang="tr-TR" altLang="tr-TR" dirty="0" smtClean="0"/>
              <a:t>.)</a:t>
            </a:r>
          </a:p>
          <a:p>
            <a:pPr>
              <a:lnSpc>
                <a:spcPct val="90000"/>
              </a:lnSpc>
            </a:pPr>
            <a:r>
              <a:rPr lang="tr-TR" altLang="tr-TR" dirty="0"/>
              <a:t>Bağlanma sorunları</a:t>
            </a:r>
          </a:p>
          <a:p>
            <a:pPr>
              <a:lnSpc>
                <a:spcPct val="90000"/>
              </a:lnSpc>
            </a:pPr>
            <a:r>
              <a:rPr lang="tr-TR" altLang="tr-TR" dirty="0"/>
              <a:t>Riskli davranışlar; </a:t>
            </a:r>
          </a:p>
          <a:p>
            <a:pPr lvl="1">
              <a:lnSpc>
                <a:spcPct val="90000"/>
              </a:lnSpc>
            </a:pPr>
            <a:r>
              <a:rPr lang="tr-TR" altLang="tr-TR" dirty="0"/>
              <a:t>alkol ve madde kötüye kullanımı</a:t>
            </a:r>
          </a:p>
          <a:p>
            <a:pPr lvl="1">
              <a:lnSpc>
                <a:spcPct val="90000"/>
              </a:lnSpc>
            </a:pPr>
            <a:r>
              <a:rPr lang="tr-TR" altLang="tr-TR" b="1" dirty="0"/>
              <a:t>kendi rızasıyla ilk cinsel ilişki yaşının düşük olması </a:t>
            </a:r>
            <a:r>
              <a:rPr lang="tr-TR" altLang="tr-TR" dirty="0"/>
              <a:t>gibi</a:t>
            </a:r>
          </a:p>
          <a:p>
            <a:pPr>
              <a:defRPr/>
            </a:pPr>
            <a:endParaRPr lang="tr-TR" altLang="tr-TR" dirty="0"/>
          </a:p>
          <a:p>
            <a:pPr marL="0" indent="0">
              <a:buNone/>
              <a:defRPr/>
            </a:pPr>
            <a:endParaRPr lang="tr-TR" altLang="tr-TR" dirty="0"/>
          </a:p>
        </p:txBody>
      </p:sp>
    </p:spTree>
    <p:extLst>
      <p:ext uri="{BB962C8B-B14F-4D97-AF65-F5344CB8AC3E}">
        <p14:creationId xmlns:p14="http://schemas.microsoft.com/office/powerpoint/2010/main" val="347803555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tr-TR" altLang="tr-TR" smtClean="0"/>
              <a:t>CİNSEL İSTİSMAR</a:t>
            </a:r>
          </a:p>
        </p:txBody>
      </p:sp>
      <p:sp>
        <p:nvSpPr>
          <p:cNvPr id="27651" name="Rectangle 3"/>
          <p:cNvSpPr>
            <a:spLocks noGrp="1" noChangeArrowheads="1"/>
          </p:cNvSpPr>
          <p:nvPr>
            <p:ph type="body" idx="1"/>
          </p:nvPr>
        </p:nvSpPr>
        <p:spPr>
          <a:xfrm>
            <a:off x="1981200" y="1700213"/>
            <a:ext cx="8229600" cy="4525962"/>
          </a:xfrm>
        </p:spPr>
        <p:txBody>
          <a:bodyPr>
            <a:normAutofit fontScale="92500"/>
          </a:bodyPr>
          <a:lstStyle/>
          <a:p>
            <a:pPr eaLnBrk="1" hangingPunct="1"/>
            <a:r>
              <a:rPr lang="tr-TR" altLang="tr-TR" b="1"/>
              <a:t>Temas içermeyen cinsel istismarlar</a:t>
            </a:r>
            <a:r>
              <a:rPr lang="tr-TR" altLang="tr-TR"/>
              <a:t>: Cinsel içerikli konuşma, teşhircilik, röntgencilik</a:t>
            </a:r>
          </a:p>
          <a:p>
            <a:pPr eaLnBrk="1" hangingPunct="1"/>
            <a:r>
              <a:rPr lang="tr-TR" altLang="tr-TR" b="1"/>
              <a:t>Cinsel dokunma</a:t>
            </a:r>
            <a:r>
              <a:rPr lang="tr-TR" altLang="tr-TR"/>
              <a:t>: İstismarcı kurbana dokunabilir ya da kendine dokunmasını isteyebilir</a:t>
            </a:r>
          </a:p>
          <a:p>
            <a:pPr eaLnBrk="1" hangingPunct="1"/>
            <a:r>
              <a:rPr lang="tr-TR" altLang="tr-TR" b="1"/>
              <a:t>Oral-genital seks</a:t>
            </a:r>
          </a:p>
          <a:p>
            <a:pPr eaLnBrk="1" hangingPunct="1"/>
            <a:r>
              <a:rPr lang="tr-TR" altLang="tr-TR" b="1"/>
              <a:t>İnterfemoral ilişki</a:t>
            </a:r>
            <a:r>
              <a:rPr lang="tr-TR" altLang="tr-TR"/>
              <a:t>: Penetrasyonun olmadığı sürtünme</a:t>
            </a:r>
          </a:p>
          <a:p>
            <a:pPr eaLnBrk="1" hangingPunct="1"/>
            <a:r>
              <a:rPr lang="tr-TR" altLang="tr-TR" b="1"/>
              <a:t>Cinsel penetrasyon</a:t>
            </a:r>
            <a:r>
              <a:rPr lang="tr-TR" altLang="tr-TR"/>
              <a:t>: genital ilişki, anal ilişki, objelerle penetrasyon, parmakla penetrasyon</a:t>
            </a:r>
          </a:p>
          <a:p>
            <a:pPr eaLnBrk="1" hangingPunct="1"/>
            <a:r>
              <a:rPr lang="tr-TR" altLang="tr-TR" b="1"/>
              <a:t>Cinsel sömürü</a:t>
            </a:r>
            <a:r>
              <a:rPr lang="tr-TR" altLang="tr-TR"/>
              <a:t>: çocuk pornografisi ve çocuk fuhuşu </a:t>
            </a:r>
          </a:p>
        </p:txBody>
      </p:sp>
    </p:spTree>
    <p:extLst>
      <p:ext uri="{BB962C8B-B14F-4D97-AF65-F5344CB8AC3E}">
        <p14:creationId xmlns:p14="http://schemas.microsoft.com/office/powerpoint/2010/main" val="290048089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TCK-</a:t>
            </a:r>
            <a:r>
              <a:rPr lang="tr-TR" dirty="0"/>
              <a:t>Cinsel Dokunulmazlığa Karşı Suçlar</a:t>
            </a:r>
          </a:p>
        </p:txBody>
      </p:sp>
      <p:sp>
        <p:nvSpPr>
          <p:cNvPr id="3" name="İçerik Yer Tutucusu 2"/>
          <p:cNvSpPr>
            <a:spLocks noGrp="1"/>
          </p:cNvSpPr>
          <p:nvPr>
            <p:ph idx="1"/>
          </p:nvPr>
        </p:nvSpPr>
        <p:spPr>
          <a:xfrm>
            <a:off x="1065214" y="1752599"/>
            <a:ext cx="10058400" cy="4339107"/>
          </a:xfrm>
        </p:spPr>
        <p:txBody>
          <a:bodyPr>
            <a:normAutofit fontScale="70000" lnSpcReduction="20000"/>
          </a:bodyPr>
          <a:lstStyle/>
          <a:p>
            <a:r>
              <a:rPr lang="tr-TR" dirty="0" smtClean="0"/>
              <a:t>MADDE-102-CİNSEL SALDIRI</a:t>
            </a:r>
          </a:p>
          <a:p>
            <a:pPr lvl="1"/>
            <a:r>
              <a:rPr lang="tr-TR" dirty="0"/>
              <a:t>Cinsel davranışlarla bir kimsenin vücut dokunulmazlığını ihlâl eden kişi, </a:t>
            </a:r>
            <a:r>
              <a:rPr lang="tr-TR" b="1" dirty="0"/>
              <a:t>mağdurun şikâyeti üzerine</a:t>
            </a:r>
            <a:r>
              <a:rPr lang="tr-TR" dirty="0"/>
              <a:t>, </a:t>
            </a:r>
            <a:endParaRPr lang="tr-TR" dirty="0" smtClean="0"/>
          </a:p>
          <a:p>
            <a:r>
              <a:rPr lang="tr-TR" b="1" dirty="0" smtClean="0"/>
              <a:t>MADDE-103-ÇOCUKLARIN CİNSEL İSTİSMARI </a:t>
            </a:r>
          </a:p>
          <a:p>
            <a:pPr lvl="1"/>
            <a:r>
              <a:rPr lang="tr-TR" dirty="0" err="1"/>
              <a:t>Onbeş</a:t>
            </a:r>
            <a:r>
              <a:rPr lang="tr-TR" dirty="0"/>
              <a:t> yaşını </a:t>
            </a:r>
            <a:r>
              <a:rPr lang="tr-TR" b="1" dirty="0"/>
              <a:t>tamamlamamış</a:t>
            </a:r>
            <a:r>
              <a:rPr lang="tr-TR" dirty="0"/>
              <a:t> veya tamamlamış olmakla birlikte fiilin hukukî anlam ve sonuçlarını algılama yeteneği </a:t>
            </a:r>
            <a:r>
              <a:rPr lang="tr-TR" dirty="0" smtClean="0"/>
              <a:t>gelişmemiş</a:t>
            </a:r>
          </a:p>
          <a:p>
            <a:pPr lvl="1"/>
            <a:r>
              <a:rPr lang="tr-TR" dirty="0"/>
              <a:t>Diğer çocuklara karşı sadece cebir, tehdit, hile veya iradeyi etkileyen başka bir nedene dayalı olarak</a:t>
            </a:r>
            <a:endParaRPr lang="tr-TR" dirty="0" smtClean="0"/>
          </a:p>
          <a:p>
            <a:r>
              <a:rPr lang="tr-TR" dirty="0" smtClean="0"/>
              <a:t>MADDE-104-REŞİT OLMAYANLA İLİŞKİ </a:t>
            </a:r>
          </a:p>
          <a:p>
            <a:pPr lvl="1"/>
            <a:r>
              <a:rPr lang="tr-TR" dirty="0"/>
              <a:t>Cebir, tehdit ve hile olmaksızın, </a:t>
            </a:r>
            <a:r>
              <a:rPr lang="tr-TR" b="1" dirty="0" err="1"/>
              <a:t>onbeş</a:t>
            </a:r>
            <a:r>
              <a:rPr lang="tr-TR" b="1" dirty="0"/>
              <a:t> yaşını bitirmiş olan </a:t>
            </a:r>
            <a:r>
              <a:rPr lang="tr-TR" dirty="0"/>
              <a:t>çocukla cinsel ilişkide bulunan kişi, </a:t>
            </a:r>
            <a:r>
              <a:rPr lang="tr-TR" b="1" dirty="0"/>
              <a:t>şikâyet üzerine</a:t>
            </a:r>
            <a:r>
              <a:rPr lang="tr-TR" dirty="0"/>
              <a:t>, </a:t>
            </a:r>
            <a:endParaRPr lang="tr-TR" dirty="0" smtClean="0"/>
          </a:p>
          <a:p>
            <a:pPr lvl="1"/>
            <a:r>
              <a:rPr lang="tr-TR" dirty="0" err="1" smtClean="0"/>
              <a:t>Ensestte</a:t>
            </a:r>
            <a:r>
              <a:rPr lang="tr-TR" dirty="0" smtClean="0"/>
              <a:t> şikâyet </a:t>
            </a:r>
            <a:r>
              <a:rPr lang="tr-TR" dirty="0"/>
              <a:t>aranmaksızın,  </a:t>
            </a:r>
            <a:endParaRPr lang="tr-TR" dirty="0" smtClean="0"/>
          </a:p>
          <a:p>
            <a:r>
              <a:rPr lang="tr-TR" dirty="0" smtClean="0"/>
              <a:t>MADDE-105-CİNSEL TACİZ </a:t>
            </a:r>
          </a:p>
          <a:p>
            <a:pPr lvl="1"/>
            <a:r>
              <a:rPr lang="tr-TR" dirty="0" smtClean="0"/>
              <a:t>Dokunma içermeyen eylemler…</a:t>
            </a:r>
            <a:endParaRPr lang="tr-TR" dirty="0" smtClean="0"/>
          </a:p>
        </p:txBody>
      </p:sp>
    </p:spTree>
    <p:extLst>
      <p:ext uri="{BB962C8B-B14F-4D97-AF65-F5344CB8AC3E}">
        <p14:creationId xmlns:p14="http://schemas.microsoft.com/office/powerpoint/2010/main" val="128150551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TCK- Genel Ahlaka Karşı Suçlar</a:t>
            </a:r>
            <a:endParaRPr lang="tr-TR" dirty="0"/>
          </a:p>
        </p:txBody>
      </p:sp>
      <p:sp>
        <p:nvSpPr>
          <p:cNvPr id="3" name="İçerik Yer Tutucusu 2"/>
          <p:cNvSpPr>
            <a:spLocks noGrp="1"/>
          </p:cNvSpPr>
          <p:nvPr>
            <p:ph idx="1"/>
          </p:nvPr>
        </p:nvSpPr>
        <p:spPr/>
        <p:txBody>
          <a:bodyPr/>
          <a:lstStyle/>
          <a:p>
            <a:r>
              <a:rPr lang="tr-TR" dirty="0" smtClean="0"/>
              <a:t>Madde 226- Müstehcenlik (teşhir ve pornografi)</a:t>
            </a:r>
          </a:p>
          <a:p>
            <a:r>
              <a:rPr lang="tr-TR" dirty="0" smtClean="0"/>
              <a:t>Madde 227-Fuhuş</a:t>
            </a:r>
            <a:endParaRPr lang="tr-TR" dirty="0"/>
          </a:p>
        </p:txBody>
      </p:sp>
    </p:spTree>
    <p:extLst>
      <p:ext uri="{BB962C8B-B14F-4D97-AF65-F5344CB8AC3E}">
        <p14:creationId xmlns:p14="http://schemas.microsoft.com/office/powerpoint/2010/main" val="354258987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Unvan 1"/>
          <p:cNvSpPr>
            <a:spLocks noGrp="1"/>
          </p:cNvSpPr>
          <p:nvPr>
            <p:ph type="title"/>
          </p:nvPr>
        </p:nvSpPr>
        <p:spPr/>
        <p:txBody>
          <a:bodyPr/>
          <a:lstStyle/>
          <a:p>
            <a:r>
              <a:rPr lang="tr-TR" altLang="tr-TR" dirty="0" smtClean="0"/>
              <a:t>CİNSEL İSTİSMARA DAİR MİTLER</a:t>
            </a:r>
          </a:p>
        </p:txBody>
      </p:sp>
      <p:sp>
        <p:nvSpPr>
          <p:cNvPr id="28675" name="İçerik Yer Tutucusu 2"/>
          <p:cNvSpPr>
            <a:spLocks noGrp="1"/>
          </p:cNvSpPr>
          <p:nvPr>
            <p:ph idx="1"/>
          </p:nvPr>
        </p:nvSpPr>
        <p:spPr>
          <a:xfrm>
            <a:off x="2135188" y="1844676"/>
            <a:ext cx="8229600" cy="4525963"/>
          </a:xfrm>
        </p:spPr>
        <p:txBody>
          <a:bodyPr>
            <a:normAutofit fontScale="92500" lnSpcReduction="20000"/>
          </a:bodyPr>
          <a:lstStyle/>
          <a:p>
            <a:r>
              <a:rPr lang="tr-TR" altLang="tr-TR" sz="2100" dirty="0"/>
              <a:t>Çocuklukta cinsel istismar nadirdir.</a:t>
            </a:r>
          </a:p>
          <a:p>
            <a:r>
              <a:rPr lang="tr-TR" altLang="tr-TR" sz="2100" dirty="0"/>
              <a:t>Çocukların çoğu yabancılar tarafından istismar edilir.</a:t>
            </a:r>
          </a:p>
          <a:p>
            <a:r>
              <a:rPr lang="tr-TR" altLang="tr-TR" sz="2100" dirty="0"/>
              <a:t>İstismarcılar şüpheli görünür.</a:t>
            </a:r>
          </a:p>
          <a:p>
            <a:r>
              <a:rPr lang="tr-TR" altLang="tr-TR" sz="2100" dirty="0"/>
              <a:t>Çocuklar hayal güçlerinin zenginliği nedeniyle cinsel istismarı uydururlar.</a:t>
            </a:r>
          </a:p>
          <a:p>
            <a:r>
              <a:rPr lang="tr-TR" altLang="tr-TR" sz="2100" dirty="0"/>
              <a:t>Yaşanmış bir iki olay önemli değildir. Çocuklar olup biteni çabuk unuturlar.</a:t>
            </a:r>
          </a:p>
          <a:p>
            <a:r>
              <a:rPr lang="tr-TR" altLang="tr-TR" sz="2100" dirty="0"/>
              <a:t>Olayı provoke eden, şirin ve cazip kız çocukları, evden kaçan çocuklar ve ihmal edilmiş çocuklar potansiyel kurbanlardır.</a:t>
            </a:r>
          </a:p>
          <a:p>
            <a:r>
              <a:rPr lang="tr-TR" altLang="tr-TR" sz="2100" dirty="0"/>
              <a:t>İstismara genellikle yoksul ailelerde rastlanır.</a:t>
            </a:r>
          </a:p>
          <a:p>
            <a:r>
              <a:rPr lang="tr-TR" altLang="tr-TR" sz="2100" dirty="0"/>
              <a:t>Parklar, genel tuvaletler, karanlık sokaklar, karanlık yerler, boş inşaat sahaları tehlikeli bölgelerdir.</a:t>
            </a:r>
          </a:p>
        </p:txBody>
      </p:sp>
    </p:spTree>
    <p:extLst>
      <p:ext uri="{BB962C8B-B14F-4D97-AF65-F5344CB8AC3E}">
        <p14:creationId xmlns:p14="http://schemas.microsoft.com/office/powerpoint/2010/main" val="311487476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Unvan 1"/>
          <p:cNvSpPr>
            <a:spLocks noGrp="1"/>
          </p:cNvSpPr>
          <p:nvPr>
            <p:ph type="title"/>
          </p:nvPr>
        </p:nvSpPr>
        <p:spPr/>
        <p:txBody>
          <a:bodyPr/>
          <a:lstStyle/>
          <a:p>
            <a:r>
              <a:rPr lang="tr-TR" altLang="tr-TR" sz="3200" b="1"/>
              <a:t>Çocukta Cinsel İstismar</a:t>
            </a:r>
            <a:r>
              <a:rPr lang="tr-TR" altLang="tr-TR" sz="3200"/>
              <a:t> Uyarı İşaretleri:</a:t>
            </a:r>
          </a:p>
        </p:txBody>
      </p:sp>
      <p:sp>
        <p:nvSpPr>
          <p:cNvPr id="40963" name="İçerik Yer Tutucusu 2"/>
          <p:cNvSpPr>
            <a:spLocks noGrp="1"/>
          </p:cNvSpPr>
          <p:nvPr>
            <p:ph sz="half" idx="1"/>
          </p:nvPr>
        </p:nvSpPr>
        <p:spPr/>
        <p:txBody>
          <a:bodyPr>
            <a:noAutofit/>
          </a:bodyPr>
          <a:lstStyle/>
          <a:p>
            <a:r>
              <a:rPr lang="tr-TR" altLang="tr-TR" sz="1600" dirty="0"/>
              <a:t>Yürüme veya oturmada güçlük</a:t>
            </a:r>
          </a:p>
          <a:p>
            <a:r>
              <a:rPr lang="tr-TR" altLang="tr-TR" sz="1600" dirty="0"/>
              <a:t>Cinsel bölgede yaralanma, kaşınma veya ağrı </a:t>
            </a:r>
          </a:p>
          <a:p>
            <a:r>
              <a:rPr lang="tr-TR" altLang="tr-TR" sz="1600" dirty="0"/>
              <a:t>Cinsel konularda, yaşına ve gelişimine uygun olmayan bilgi veya merak</a:t>
            </a:r>
          </a:p>
          <a:p>
            <a:r>
              <a:rPr lang="tr-TR" altLang="tr-TR" sz="1600" dirty="0"/>
              <a:t>Kaçınma (durum/kişi), ayrılma kaygısı</a:t>
            </a:r>
          </a:p>
          <a:p>
            <a:r>
              <a:rPr lang="tr-TR" altLang="tr-TR" sz="1600" dirty="0"/>
              <a:t>Fiziksel aktivitelerden uzaklaşma</a:t>
            </a:r>
          </a:p>
          <a:p>
            <a:r>
              <a:rPr lang="tr-TR" altLang="tr-TR" sz="1600" dirty="0"/>
              <a:t>Arkadaşları arasında üstünü değiştirmek istememe (Beden eğitimi vb</a:t>
            </a:r>
            <a:r>
              <a:rPr lang="tr-TR" altLang="tr-TR" sz="1600" dirty="0" smtClean="0"/>
              <a:t>.)</a:t>
            </a:r>
          </a:p>
          <a:p>
            <a:r>
              <a:rPr lang="tr-TR" altLang="tr-TR" sz="1600" dirty="0" smtClean="0"/>
              <a:t>Açıklanamayan </a:t>
            </a:r>
            <a:r>
              <a:rPr lang="tr-TR" altLang="tr-TR" sz="1600" dirty="0"/>
              <a:t>hediyeler ve para</a:t>
            </a:r>
          </a:p>
          <a:p>
            <a:endParaRPr lang="tr-TR" altLang="tr-TR" sz="1600" dirty="0"/>
          </a:p>
        </p:txBody>
      </p:sp>
      <p:sp>
        <p:nvSpPr>
          <p:cNvPr id="2" name="İçerik Yer Tutucusu 1"/>
          <p:cNvSpPr>
            <a:spLocks noGrp="1"/>
          </p:cNvSpPr>
          <p:nvPr>
            <p:ph sz="half" idx="2"/>
          </p:nvPr>
        </p:nvSpPr>
        <p:spPr/>
        <p:txBody>
          <a:bodyPr>
            <a:noAutofit/>
          </a:bodyPr>
          <a:lstStyle/>
          <a:p>
            <a:r>
              <a:rPr lang="tr-TR" altLang="tr-TR" sz="1600" dirty="0"/>
              <a:t>Ergen gebelikleri veya cinsel yolla buluşan hastalık</a:t>
            </a:r>
          </a:p>
          <a:p>
            <a:r>
              <a:rPr lang="tr-TR" altLang="tr-TR" sz="1600" dirty="0"/>
              <a:t>Evden/okuldan kaçma, akademik başarıda düşüş, </a:t>
            </a:r>
            <a:r>
              <a:rPr lang="tr-TR" altLang="tr-TR" sz="1600" dirty="0" smtClean="0"/>
              <a:t>kendine </a:t>
            </a:r>
            <a:r>
              <a:rPr lang="tr-TR" altLang="tr-TR" sz="1600" dirty="0"/>
              <a:t>zarar </a:t>
            </a:r>
            <a:r>
              <a:rPr lang="tr-TR" altLang="tr-TR" sz="1600" dirty="0" smtClean="0"/>
              <a:t>verme</a:t>
            </a:r>
            <a:endParaRPr lang="tr-TR" altLang="tr-TR" sz="1600" dirty="0"/>
          </a:p>
          <a:p>
            <a:r>
              <a:rPr lang="tr-TR" altLang="tr-TR" sz="1600" dirty="0"/>
              <a:t>Uyku bozuklukları, yeme bozuklukları</a:t>
            </a:r>
          </a:p>
          <a:p>
            <a:r>
              <a:rPr lang="tr-TR" altLang="tr-TR" sz="1600" dirty="0"/>
              <a:t>Cinsel artmış </a:t>
            </a:r>
            <a:r>
              <a:rPr lang="tr-TR" altLang="tr-TR" sz="1600" dirty="0" err="1"/>
              <a:t>uyarılmışlık</a:t>
            </a:r>
            <a:r>
              <a:rPr lang="tr-TR" altLang="tr-TR" sz="1600" dirty="0"/>
              <a:t>, rastgele cinsel ilişki</a:t>
            </a:r>
          </a:p>
          <a:p>
            <a:r>
              <a:rPr lang="tr-TR" altLang="tr-TR" sz="1600" dirty="0" err="1"/>
              <a:t>Enürezis</a:t>
            </a:r>
            <a:r>
              <a:rPr lang="tr-TR" altLang="tr-TR" sz="1600" dirty="0"/>
              <a:t>, </a:t>
            </a:r>
            <a:r>
              <a:rPr lang="tr-TR" altLang="tr-TR" sz="1600" dirty="0" err="1"/>
              <a:t>enkoprezis</a:t>
            </a:r>
            <a:r>
              <a:rPr lang="tr-TR" altLang="tr-TR" sz="1600" dirty="0"/>
              <a:t>, </a:t>
            </a:r>
            <a:endParaRPr lang="tr-TR" altLang="tr-TR" sz="1600" dirty="0" smtClean="0"/>
          </a:p>
          <a:p>
            <a:r>
              <a:rPr lang="tr-TR" altLang="tr-TR" sz="1600" dirty="0" smtClean="0"/>
              <a:t>Mastürbasyon</a:t>
            </a:r>
            <a:r>
              <a:rPr lang="tr-TR" altLang="tr-TR" sz="1600" dirty="0"/>
              <a:t>, </a:t>
            </a:r>
            <a:r>
              <a:rPr lang="tr-TR" altLang="tr-TR" sz="1600" dirty="0" smtClean="0"/>
              <a:t>cinsel </a:t>
            </a:r>
            <a:r>
              <a:rPr lang="tr-TR" altLang="tr-TR" sz="1600" dirty="0"/>
              <a:t>içerikli </a:t>
            </a:r>
            <a:r>
              <a:rPr lang="tr-TR" altLang="tr-TR" sz="1600" dirty="0" smtClean="0"/>
              <a:t>konuşma</a:t>
            </a:r>
          </a:p>
          <a:p>
            <a:r>
              <a:rPr lang="tr-TR" altLang="tr-TR" sz="1600" dirty="0"/>
              <a:t>Rastgele cinsel ilişki, fuhuş, teşhircilik</a:t>
            </a:r>
          </a:p>
          <a:p>
            <a:pPr marL="0" indent="0">
              <a:buNone/>
            </a:pPr>
            <a:endParaRPr lang="tr-TR" altLang="tr-TR" sz="1600" dirty="0"/>
          </a:p>
        </p:txBody>
      </p:sp>
      <p:sp>
        <p:nvSpPr>
          <p:cNvPr id="3" name="Metin kutusu 2"/>
          <p:cNvSpPr txBox="1"/>
          <p:nvPr/>
        </p:nvSpPr>
        <p:spPr>
          <a:xfrm rot="21050533">
            <a:off x="2556604" y="2038089"/>
            <a:ext cx="6516974" cy="707886"/>
          </a:xfrm>
          <a:prstGeom prst="rect">
            <a:avLst/>
          </a:prstGeom>
          <a:noFill/>
        </p:spPr>
        <p:txBody>
          <a:bodyPr wrap="square" rtlCol="0">
            <a:spAutoFit/>
          </a:bodyPr>
          <a:lstStyle/>
          <a:p>
            <a:pPr algn="ctr"/>
            <a:r>
              <a:rPr lang="tr-TR" sz="2000" b="1" dirty="0" smtClean="0">
                <a:solidFill>
                  <a:srgbClr val="FF0000"/>
                </a:solidFill>
              </a:rPr>
              <a:t>=</a:t>
            </a:r>
          </a:p>
          <a:p>
            <a:pPr algn="ctr"/>
            <a:r>
              <a:rPr lang="tr-TR" sz="2000" b="1" dirty="0" smtClean="0">
                <a:solidFill>
                  <a:srgbClr val="FF0000"/>
                </a:solidFill>
              </a:rPr>
              <a:t>CİNSEL İSTİSMAR DİYEMEYİZ, UYARICIDIR</a:t>
            </a:r>
            <a:endParaRPr lang="tr-TR" sz="2000" b="1" dirty="0">
              <a:solidFill>
                <a:srgbClr val="FF0000"/>
              </a:solidFill>
            </a:endParaRPr>
          </a:p>
        </p:txBody>
      </p:sp>
    </p:spTree>
    <p:extLst>
      <p:ext uri="{BB962C8B-B14F-4D97-AF65-F5344CB8AC3E}">
        <p14:creationId xmlns:p14="http://schemas.microsoft.com/office/powerpoint/2010/main" val="100212911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Unvan 1"/>
          <p:cNvSpPr>
            <a:spLocks noGrp="1"/>
          </p:cNvSpPr>
          <p:nvPr>
            <p:ph type="title"/>
          </p:nvPr>
        </p:nvSpPr>
        <p:spPr/>
        <p:txBody>
          <a:bodyPr/>
          <a:lstStyle/>
          <a:p>
            <a:r>
              <a:rPr lang="tr-TR" altLang="tr-TR" dirty="0" smtClean="0"/>
              <a:t>Cinsel İstismarın Çocuktaki Etkileri</a:t>
            </a:r>
          </a:p>
        </p:txBody>
      </p:sp>
      <p:sp>
        <p:nvSpPr>
          <p:cNvPr id="33795" name="İçerik Yer Tutucusu 2"/>
          <p:cNvSpPr>
            <a:spLocks noGrp="1"/>
          </p:cNvSpPr>
          <p:nvPr>
            <p:ph idx="1"/>
          </p:nvPr>
        </p:nvSpPr>
        <p:spPr>
          <a:xfrm>
            <a:off x="2187575" y="1782763"/>
            <a:ext cx="8229600" cy="4525962"/>
          </a:xfrm>
        </p:spPr>
        <p:txBody>
          <a:bodyPr/>
          <a:lstStyle/>
          <a:p>
            <a:r>
              <a:rPr lang="tr-TR" altLang="tr-TR" dirty="0" smtClean="0"/>
              <a:t>Duygusal</a:t>
            </a:r>
          </a:p>
          <a:p>
            <a:r>
              <a:rPr lang="tr-TR" altLang="tr-TR" dirty="0" smtClean="0"/>
              <a:t>Davranışsal </a:t>
            </a:r>
          </a:p>
          <a:p>
            <a:r>
              <a:rPr lang="tr-TR" altLang="tr-TR" dirty="0" smtClean="0"/>
              <a:t>Bilişsel </a:t>
            </a:r>
          </a:p>
          <a:p>
            <a:r>
              <a:rPr lang="tr-TR" altLang="tr-TR" dirty="0"/>
              <a:t>Kişilerarası İlişkiler</a:t>
            </a:r>
          </a:p>
          <a:p>
            <a:r>
              <a:rPr lang="tr-TR" altLang="tr-TR" dirty="0" smtClean="0"/>
              <a:t>Cinsel</a:t>
            </a:r>
          </a:p>
          <a:p>
            <a:r>
              <a:rPr lang="tr-TR" altLang="tr-TR" dirty="0" smtClean="0"/>
              <a:t>Fiziksel </a:t>
            </a:r>
            <a:endParaRPr lang="tr-TR" altLang="tr-TR" dirty="0"/>
          </a:p>
          <a:p>
            <a:endParaRPr lang="tr-TR" altLang="tr-TR" dirty="0" smtClean="0"/>
          </a:p>
        </p:txBody>
      </p:sp>
    </p:spTree>
    <p:extLst>
      <p:ext uri="{BB962C8B-B14F-4D97-AF65-F5344CB8AC3E}">
        <p14:creationId xmlns:p14="http://schemas.microsoft.com/office/powerpoint/2010/main" val="11373277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836712"/>
            <a:ext cx="7924800" cy="762000"/>
          </a:xfrm>
        </p:spPr>
        <p:txBody>
          <a:bodyPr>
            <a:noAutofit/>
          </a:bodyPr>
          <a:lstStyle/>
          <a:p>
            <a:r>
              <a:rPr lang="en-AU" altLang="tr-TR" dirty="0" err="1"/>
              <a:t>Neden</a:t>
            </a:r>
            <a:r>
              <a:rPr lang="en-AU" altLang="tr-TR" dirty="0"/>
              <a:t> </a:t>
            </a:r>
            <a:r>
              <a:rPr lang="en-AU" altLang="tr-TR" dirty="0" err="1"/>
              <a:t>Bazı</a:t>
            </a:r>
            <a:r>
              <a:rPr lang="en-AU" altLang="tr-TR" dirty="0"/>
              <a:t> </a:t>
            </a:r>
            <a:r>
              <a:rPr lang="en-AU" altLang="tr-TR" dirty="0" err="1"/>
              <a:t>Çocuklarda</a:t>
            </a:r>
            <a:r>
              <a:rPr lang="tr-TR" altLang="tr-TR" dirty="0"/>
              <a:t> </a:t>
            </a:r>
            <a:r>
              <a:rPr lang="en-AU" altLang="tr-TR" dirty="0" err="1"/>
              <a:t>Belirti</a:t>
            </a:r>
            <a:r>
              <a:rPr lang="en-AU" altLang="tr-TR" dirty="0"/>
              <a:t> </a:t>
            </a:r>
            <a:r>
              <a:rPr lang="en-AU" altLang="tr-TR" dirty="0" err="1"/>
              <a:t>Görülmez</a:t>
            </a:r>
            <a:r>
              <a:rPr lang="en-AU" altLang="tr-TR" dirty="0"/>
              <a:t> </a:t>
            </a:r>
            <a:r>
              <a:rPr lang="en-AU" altLang="tr-TR" dirty="0"/>
              <a:t>?</a:t>
            </a:r>
            <a:endParaRPr lang="en-AU" altLang="tr-TR" dirty="0"/>
          </a:p>
        </p:txBody>
      </p:sp>
      <p:sp>
        <p:nvSpPr>
          <p:cNvPr id="13315" name="Rectangle 3"/>
          <p:cNvSpPr>
            <a:spLocks noGrp="1" noChangeArrowheads="1"/>
          </p:cNvSpPr>
          <p:nvPr>
            <p:ph type="body" idx="1"/>
          </p:nvPr>
        </p:nvSpPr>
        <p:spPr/>
        <p:txBody>
          <a:bodyPr>
            <a:normAutofit lnSpcReduction="10000"/>
          </a:bodyPr>
          <a:lstStyle/>
          <a:p>
            <a:pPr algn="just"/>
            <a:endParaRPr lang="tr-TR" altLang="tr-TR" dirty="0"/>
          </a:p>
          <a:p>
            <a:pPr algn="just"/>
            <a:r>
              <a:rPr lang="en-AU" altLang="tr-TR" dirty="0"/>
              <a:t>Bu </a:t>
            </a:r>
            <a:r>
              <a:rPr lang="en-AU" altLang="tr-TR" dirty="0" err="1"/>
              <a:t>çocuklar</a:t>
            </a:r>
            <a:r>
              <a:rPr lang="en-AU" altLang="tr-TR" dirty="0"/>
              <a:t> </a:t>
            </a:r>
            <a:r>
              <a:rPr lang="en-AU" altLang="tr-TR" dirty="0" err="1"/>
              <a:t>istirmara</a:t>
            </a:r>
            <a:r>
              <a:rPr lang="en-AU" altLang="tr-TR" dirty="0"/>
              <a:t> </a:t>
            </a:r>
            <a:r>
              <a:rPr lang="en-AU" altLang="tr-TR" dirty="0" err="1"/>
              <a:t>ilişkin</a:t>
            </a:r>
            <a:r>
              <a:rPr lang="en-AU" altLang="tr-TR" dirty="0"/>
              <a:t> </a:t>
            </a:r>
            <a:r>
              <a:rPr lang="en-AU" altLang="tr-TR" dirty="0" err="1"/>
              <a:t>güçlüklerle</a:t>
            </a:r>
            <a:r>
              <a:rPr lang="en-AU" altLang="tr-TR" dirty="0"/>
              <a:t> </a:t>
            </a:r>
            <a:r>
              <a:rPr lang="en-AU" altLang="tr-TR" dirty="0" err="1"/>
              <a:t>başedebilecek</a:t>
            </a:r>
            <a:r>
              <a:rPr lang="en-AU" altLang="tr-TR" dirty="0"/>
              <a:t> </a:t>
            </a:r>
            <a:r>
              <a:rPr lang="en-AU" altLang="tr-TR" dirty="0" err="1"/>
              <a:t>güçte</a:t>
            </a:r>
            <a:r>
              <a:rPr lang="en-AU" altLang="tr-TR" dirty="0"/>
              <a:t>, </a:t>
            </a:r>
            <a:r>
              <a:rPr lang="en-AU" altLang="tr-TR" dirty="0" err="1"/>
              <a:t>korunma</a:t>
            </a:r>
            <a:r>
              <a:rPr lang="en-AU" altLang="tr-TR" dirty="0"/>
              <a:t> </a:t>
            </a:r>
            <a:r>
              <a:rPr lang="en-AU" altLang="tr-TR" dirty="0" err="1"/>
              <a:t>düzeyi</a:t>
            </a:r>
            <a:r>
              <a:rPr lang="en-AU" altLang="tr-TR" dirty="0"/>
              <a:t> </a:t>
            </a:r>
            <a:r>
              <a:rPr lang="en-AU" altLang="tr-TR" dirty="0" err="1"/>
              <a:t>yüksek</a:t>
            </a:r>
            <a:r>
              <a:rPr lang="en-AU" altLang="tr-TR" dirty="0"/>
              <a:t> </a:t>
            </a:r>
            <a:r>
              <a:rPr lang="en-AU" altLang="tr-TR" dirty="0" err="1"/>
              <a:t>çocuklar</a:t>
            </a:r>
            <a:r>
              <a:rPr lang="en-AU" altLang="tr-TR" dirty="0"/>
              <a:t> </a:t>
            </a:r>
            <a:r>
              <a:rPr lang="en-AU" altLang="tr-TR" dirty="0" err="1"/>
              <a:t>olabilir</a:t>
            </a:r>
            <a:r>
              <a:rPr lang="en-AU" altLang="tr-TR" dirty="0"/>
              <a:t>,</a:t>
            </a:r>
            <a:endParaRPr lang="tr-TR" altLang="tr-TR" dirty="0"/>
          </a:p>
          <a:p>
            <a:pPr marL="0" indent="0" algn="just">
              <a:buNone/>
            </a:pPr>
            <a:endParaRPr lang="en-AU" altLang="tr-TR" dirty="0"/>
          </a:p>
          <a:p>
            <a:pPr algn="just"/>
            <a:r>
              <a:rPr lang="tr-TR" altLang="tr-TR" dirty="0"/>
              <a:t>Bu ç</a:t>
            </a:r>
            <a:r>
              <a:rPr lang="en-AU" altLang="tr-TR" dirty="0" err="1"/>
              <a:t>ocuklar</a:t>
            </a:r>
            <a:r>
              <a:rPr lang="en-AU" altLang="tr-TR" dirty="0"/>
              <a:t> </a:t>
            </a:r>
            <a:r>
              <a:rPr lang="tr-TR" altLang="tr-TR" dirty="0"/>
              <a:t>«</a:t>
            </a:r>
            <a:r>
              <a:rPr lang="en-AU" altLang="tr-TR" dirty="0" err="1"/>
              <a:t>kaçınma</a:t>
            </a:r>
            <a:r>
              <a:rPr lang="tr-TR" altLang="tr-TR" dirty="0"/>
              <a:t>»</a:t>
            </a:r>
            <a:r>
              <a:rPr lang="en-AU" altLang="tr-TR" dirty="0"/>
              <a:t>  </a:t>
            </a:r>
            <a:r>
              <a:rPr lang="en-AU" altLang="tr-TR" dirty="0" err="1"/>
              <a:t>savunma</a:t>
            </a:r>
            <a:r>
              <a:rPr lang="en-AU" altLang="tr-TR" dirty="0"/>
              <a:t> </a:t>
            </a:r>
            <a:r>
              <a:rPr lang="en-AU" altLang="tr-TR" dirty="0" err="1"/>
              <a:t>düze</a:t>
            </a:r>
            <a:r>
              <a:rPr lang="tr-TR" altLang="tr-TR" dirty="0" err="1"/>
              <a:t>neği</a:t>
            </a:r>
            <a:r>
              <a:rPr lang="en-AU" altLang="tr-TR" dirty="0" err="1"/>
              <a:t>ni</a:t>
            </a:r>
            <a:r>
              <a:rPr lang="en-AU" altLang="tr-TR" dirty="0"/>
              <a:t> </a:t>
            </a:r>
            <a:r>
              <a:rPr lang="en-AU" altLang="tr-TR" dirty="0" err="1"/>
              <a:t>kullanarak</a:t>
            </a:r>
            <a:r>
              <a:rPr lang="en-AU" altLang="tr-TR" dirty="0"/>
              <a:t>, </a:t>
            </a:r>
            <a:r>
              <a:rPr lang="en-AU" altLang="tr-TR" dirty="0" err="1"/>
              <a:t>istismara</a:t>
            </a:r>
            <a:r>
              <a:rPr lang="en-AU" altLang="tr-TR" dirty="0"/>
              <a:t> </a:t>
            </a:r>
            <a:r>
              <a:rPr lang="en-AU" altLang="tr-TR" dirty="0" err="1"/>
              <a:t>ilişkin</a:t>
            </a:r>
            <a:r>
              <a:rPr lang="en-AU" altLang="tr-TR" dirty="0"/>
              <a:t> </a:t>
            </a:r>
            <a:r>
              <a:rPr lang="en-AU" altLang="tr-TR" dirty="0" err="1"/>
              <a:t>çatışma</a:t>
            </a:r>
            <a:r>
              <a:rPr lang="en-AU" altLang="tr-TR" dirty="0"/>
              <a:t> </a:t>
            </a:r>
            <a:r>
              <a:rPr lang="en-AU" altLang="tr-TR" dirty="0" err="1"/>
              <a:t>ve</a:t>
            </a:r>
            <a:r>
              <a:rPr lang="en-AU" altLang="tr-TR" dirty="0"/>
              <a:t> </a:t>
            </a:r>
            <a:r>
              <a:rPr lang="en-AU" altLang="tr-TR" dirty="0" err="1"/>
              <a:t>sıkıntılarını</a:t>
            </a:r>
            <a:r>
              <a:rPr lang="en-AU" altLang="tr-TR" dirty="0"/>
              <a:t> </a:t>
            </a:r>
            <a:r>
              <a:rPr lang="en-AU" altLang="tr-TR" dirty="0" err="1"/>
              <a:t>başarılı</a:t>
            </a:r>
            <a:r>
              <a:rPr lang="en-AU" altLang="tr-TR" dirty="0"/>
              <a:t> </a:t>
            </a:r>
            <a:r>
              <a:rPr lang="en-AU" altLang="tr-TR" dirty="0" err="1"/>
              <a:t>bir</a:t>
            </a:r>
            <a:r>
              <a:rPr lang="en-AU" altLang="tr-TR" dirty="0"/>
              <a:t> </a:t>
            </a:r>
            <a:r>
              <a:rPr lang="en-AU" altLang="tr-TR" dirty="0" err="1"/>
              <a:t>şekilde</a:t>
            </a:r>
            <a:r>
              <a:rPr lang="en-AU" altLang="tr-TR" dirty="0"/>
              <a:t> </a:t>
            </a:r>
            <a:r>
              <a:rPr lang="en-AU" altLang="tr-TR" dirty="0" err="1"/>
              <a:t>bastırabilir</a:t>
            </a:r>
            <a:r>
              <a:rPr lang="en-AU" altLang="tr-TR" dirty="0"/>
              <a:t> </a:t>
            </a:r>
            <a:r>
              <a:rPr lang="en-AU" altLang="tr-TR" dirty="0" err="1"/>
              <a:t>ve</a:t>
            </a:r>
            <a:r>
              <a:rPr lang="en-AU" altLang="tr-TR" dirty="0"/>
              <a:t> </a:t>
            </a:r>
            <a:r>
              <a:rPr lang="en-AU" altLang="tr-TR" dirty="0" err="1"/>
              <a:t>bu</a:t>
            </a:r>
            <a:r>
              <a:rPr lang="en-AU" altLang="tr-TR" dirty="0"/>
              <a:t> </a:t>
            </a:r>
            <a:r>
              <a:rPr lang="en-AU" altLang="tr-TR" dirty="0" err="1"/>
              <a:t>yol</a:t>
            </a:r>
            <a:r>
              <a:rPr lang="en-AU" altLang="tr-TR" dirty="0"/>
              <a:t> </a:t>
            </a:r>
            <a:r>
              <a:rPr lang="en-AU" altLang="tr-TR" dirty="0" err="1"/>
              <a:t>kısa</a:t>
            </a:r>
            <a:r>
              <a:rPr lang="en-AU" altLang="tr-TR" dirty="0"/>
              <a:t> </a:t>
            </a:r>
            <a:r>
              <a:rPr lang="en-AU" altLang="tr-TR" dirty="0" err="1"/>
              <a:t>süreli</a:t>
            </a:r>
            <a:r>
              <a:rPr lang="en-AU" altLang="tr-TR" dirty="0"/>
              <a:t> de </a:t>
            </a:r>
            <a:r>
              <a:rPr lang="en-AU" altLang="tr-TR" dirty="0" err="1"/>
              <a:t>olsa</a:t>
            </a:r>
            <a:r>
              <a:rPr lang="en-AU" altLang="tr-TR" dirty="0"/>
              <a:t> </a:t>
            </a:r>
            <a:r>
              <a:rPr lang="en-AU" altLang="tr-TR" dirty="0" err="1"/>
              <a:t>işlevsel</a:t>
            </a:r>
            <a:r>
              <a:rPr lang="en-AU" altLang="tr-TR" dirty="0"/>
              <a:t> </a:t>
            </a:r>
            <a:r>
              <a:rPr lang="en-AU" altLang="tr-TR" dirty="0" err="1"/>
              <a:t>olmuş</a:t>
            </a:r>
            <a:r>
              <a:rPr lang="en-AU" altLang="tr-TR" dirty="0"/>
              <a:t> </a:t>
            </a:r>
            <a:r>
              <a:rPr lang="en-AU" altLang="tr-TR" dirty="0" err="1"/>
              <a:t>olabilir</a:t>
            </a:r>
            <a:r>
              <a:rPr lang="en-AU" altLang="tr-TR" dirty="0"/>
              <a:t>.</a:t>
            </a:r>
            <a:endParaRPr lang="tr-TR" altLang="tr-TR" dirty="0"/>
          </a:p>
          <a:p>
            <a:pPr algn="just"/>
            <a:endParaRPr lang="tr-TR" altLang="tr-TR" dirty="0"/>
          </a:p>
          <a:p>
            <a:pPr algn="just"/>
            <a:r>
              <a:rPr lang="en-AU" altLang="tr-TR" dirty="0" err="1"/>
              <a:t>Ailenin</a:t>
            </a:r>
            <a:r>
              <a:rPr lang="tr-TR" altLang="tr-TR" dirty="0"/>
              <a:t> temel desteği </a:t>
            </a:r>
            <a:endParaRPr lang="en-AU" altLang="tr-TR" dirty="0"/>
          </a:p>
        </p:txBody>
      </p:sp>
    </p:spTree>
    <p:extLst>
      <p:ext uri="{BB962C8B-B14F-4D97-AF65-F5344CB8AC3E}">
        <p14:creationId xmlns:p14="http://schemas.microsoft.com/office/powerpoint/2010/main" val="200997057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
          <p:cNvSpPr>
            <a:spLocks noGrp="1"/>
          </p:cNvSpPr>
          <p:nvPr>
            <p:ph type="title"/>
          </p:nvPr>
        </p:nvSpPr>
        <p:spPr/>
        <p:txBody>
          <a:bodyPr/>
          <a:lstStyle/>
          <a:p>
            <a:pPr eaLnBrk="1" hangingPunct="1"/>
            <a:r>
              <a:rPr lang="tr-TR" dirty="0" smtClean="0"/>
              <a:t>Sunu programı</a:t>
            </a:r>
          </a:p>
        </p:txBody>
      </p:sp>
      <p:sp>
        <p:nvSpPr>
          <p:cNvPr id="12291" name="Content Placeholder 13"/>
          <p:cNvSpPr>
            <a:spLocks noGrp="1"/>
          </p:cNvSpPr>
          <p:nvPr>
            <p:ph idx="1"/>
          </p:nvPr>
        </p:nvSpPr>
        <p:spPr/>
        <p:txBody>
          <a:bodyPr/>
          <a:lstStyle/>
          <a:p>
            <a:pPr eaLnBrk="1" hangingPunct="1"/>
            <a:r>
              <a:rPr lang="tr-TR" dirty="0" smtClean="0"/>
              <a:t>Çocuk İhmali ve İstismarı - Belirtileri</a:t>
            </a:r>
          </a:p>
          <a:p>
            <a:pPr eaLnBrk="1" hangingPunct="1"/>
            <a:r>
              <a:rPr lang="tr-TR" dirty="0" smtClean="0"/>
              <a:t>İstismara Uğramış Çocuğa Yaklaşım</a:t>
            </a:r>
          </a:p>
          <a:p>
            <a:pPr eaLnBrk="1" hangingPunct="1"/>
            <a:r>
              <a:rPr lang="tr-TR" dirty="0" smtClean="0"/>
              <a:t>İstismara Uğramış Çocuğa Müdahale</a:t>
            </a:r>
          </a:p>
          <a:p>
            <a:pPr eaLnBrk="1" hangingPunct="1"/>
            <a:r>
              <a:rPr lang="tr-TR" dirty="0" smtClean="0"/>
              <a:t>Çocuk İzlem Merkezi</a:t>
            </a:r>
          </a:p>
          <a:p>
            <a:pPr eaLnBrk="1" hangingPunct="1"/>
            <a:endParaRPr lang="tr-TR" dirty="0" smtClean="0"/>
          </a:p>
          <a:p>
            <a:pPr eaLnBrk="1" hangingPunct="1"/>
            <a:endParaRPr lang="tr-TR" dirty="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rtlCol="0">
            <a:normAutofit fontScale="90000"/>
          </a:bodyPr>
          <a:lstStyle/>
          <a:p>
            <a:pPr algn="ctr" eaLnBrk="1" fontAlgn="auto" hangingPunct="1">
              <a:spcAft>
                <a:spcPts val="0"/>
              </a:spcAft>
              <a:defRPr/>
            </a:pPr>
            <a:r>
              <a:rPr lang="tr-TR" dirty="0" smtClean="0">
                <a:solidFill>
                  <a:schemeClr val="tx1">
                    <a:lumMod val="50000"/>
                  </a:schemeClr>
                </a:solidFill>
              </a:rPr>
              <a:t>Cinsel İstismara Uğramış Çocuğa Yaklaşım</a:t>
            </a:r>
            <a:endParaRPr lang="tr-TR" dirty="0">
              <a:solidFill>
                <a:schemeClr val="tx1">
                  <a:lumMod val="50000"/>
                </a:schemeClr>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Başlık"/>
          <p:cNvSpPr>
            <a:spLocks noGrp="1"/>
          </p:cNvSpPr>
          <p:nvPr>
            <p:ph type="title"/>
          </p:nvPr>
        </p:nvSpPr>
        <p:spPr/>
        <p:txBody>
          <a:bodyPr/>
          <a:lstStyle/>
          <a:p>
            <a:pPr eaLnBrk="1" hangingPunct="1"/>
            <a:r>
              <a:rPr lang="tr-TR" smtClean="0"/>
              <a:t>Şüphelendiyseniz…</a:t>
            </a:r>
          </a:p>
        </p:txBody>
      </p:sp>
      <p:sp>
        <p:nvSpPr>
          <p:cNvPr id="30723" name="4 İçerik Yer Tutucusu"/>
          <p:cNvSpPr>
            <a:spLocks noGrp="1"/>
          </p:cNvSpPr>
          <p:nvPr>
            <p:ph idx="1"/>
          </p:nvPr>
        </p:nvSpPr>
        <p:spPr/>
        <p:txBody>
          <a:bodyPr/>
          <a:lstStyle/>
          <a:p>
            <a:pPr eaLnBrk="1" hangingPunct="1">
              <a:buFont typeface="Arial" pitchFamily="34" charset="0"/>
              <a:buNone/>
            </a:pPr>
            <a:endParaRPr lang="tr-TR" dirty="0" smtClean="0"/>
          </a:p>
          <a:p>
            <a:pPr eaLnBrk="1" hangingPunct="1"/>
            <a:r>
              <a:rPr lang="tr-TR" dirty="0" smtClean="0"/>
              <a:t>Önce güvenini kazanmaya çalışın!</a:t>
            </a:r>
          </a:p>
          <a:p>
            <a:pPr eaLnBrk="1" hangingPunct="1"/>
            <a:r>
              <a:rPr lang="tr-TR" dirty="0" smtClean="0"/>
              <a:t>Sakin kalın! Üzüldüğünüzü, acıdığınızı belli etmeyin ve telaşlanmayın!</a:t>
            </a:r>
          </a:p>
          <a:p>
            <a:pPr eaLnBrk="1" hangingPunct="1"/>
            <a:r>
              <a:rPr lang="tr-TR" dirty="0" smtClean="0"/>
              <a:t>Kabullenici bir yaklaşım sergileyin!</a:t>
            </a:r>
          </a:p>
          <a:p>
            <a:pPr eaLnBrk="1" hangingPunct="1"/>
            <a:r>
              <a:rPr lang="tr-TR" dirty="0" smtClean="0"/>
              <a:t>Vaatlerde bulunmayın!</a:t>
            </a:r>
          </a:p>
          <a:p>
            <a:pPr eaLnBrk="1" hangingPunct="1">
              <a:buFont typeface="Arial" pitchFamily="34" charset="0"/>
              <a:buNone/>
            </a:pPr>
            <a:endParaRPr lang="tr-TR" dirty="0" smtClean="0"/>
          </a:p>
          <a:p>
            <a:pPr eaLnBrk="1" hangingPunct="1">
              <a:buFont typeface="Arial" pitchFamily="34" charset="0"/>
              <a:buNone/>
            </a:pPr>
            <a:endParaRPr lang="tr-TR" dirty="0" smtClean="0"/>
          </a:p>
          <a:p>
            <a:pPr eaLnBrk="1" hangingPunct="1">
              <a:buFont typeface="Arial" pitchFamily="34" charset="0"/>
              <a:buNone/>
            </a:pPr>
            <a:endParaRPr lang="tr-TR" dirty="0" smtClean="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Başlık"/>
          <p:cNvSpPr>
            <a:spLocks noGrp="1"/>
          </p:cNvSpPr>
          <p:nvPr>
            <p:ph type="title"/>
          </p:nvPr>
        </p:nvSpPr>
        <p:spPr/>
        <p:txBody>
          <a:bodyPr/>
          <a:lstStyle/>
          <a:p>
            <a:pPr eaLnBrk="1" hangingPunct="1"/>
            <a:r>
              <a:rPr lang="tr-TR" smtClean="0"/>
              <a:t>Öykü ortaya çıktığında…</a:t>
            </a:r>
          </a:p>
        </p:txBody>
      </p:sp>
      <p:sp>
        <p:nvSpPr>
          <p:cNvPr id="31747" name="4 İçerik Yer Tutucusu"/>
          <p:cNvSpPr>
            <a:spLocks noGrp="1"/>
          </p:cNvSpPr>
          <p:nvPr>
            <p:ph idx="1"/>
          </p:nvPr>
        </p:nvSpPr>
        <p:spPr/>
        <p:txBody>
          <a:bodyPr/>
          <a:lstStyle/>
          <a:p>
            <a:pPr eaLnBrk="1" hangingPunct="1"/>
            <a:r>
              <a:rPr lang="tr-TR" dirty="0" smtClean="0"/>
              <a:t>Söylediklerine inanın.</a:t>
            </a:r>
          </a:p>
          <a:p>
            <a:pPr eaLnBrk="1" hangingPunct="1"/>
            <a:r>
              <a:rPr lang="tr-TR" dirty="0" smtClean="0"/>
              <a:t>Bedensel temas kurmaktan kaçının.</a:t>
            </a:r>
          </a:p>
          <a:p>
            <a:pPr eaLnBrk="1" hangingPunct="1"/>
            <a:r>
              <a:rPr lang="tr-TR" dirty="0" smtClean="0"/>
              <a:t>Olanlarda suçu olmadığını söyleyin.</a:t>
            </a:r>
          </a:p>
          <a:p>
            <a:pPr eaLnBrk="1" hangingPunct="1"/>
            <a:r>
              <a:rPr lang="tr-TR" dirty="0" smtClean="0"/>
              <a:t>Abartılı tepkilerden kaçının</a:t>
            </a:r>
          </a:p>
          <a:p>
            <a:pPr eaLnBrk="1" hangingPunct="1"/>
            <a:r>
              <a:rPr lang="tr-TR" dirty="0" smtClean="0"/>
              <a:t>Konunun ayrıntılarını öğrenmeye çalışmayın.</a:t>
            </a:r>
          </a:p>
          <a:p>
            <a:pPr eaLnBrk="1" hangingPunct="1"/>
            <a:r>
              <a:rPr lang="tr-TR" dirty="0" smtClean="0"/>
              <a:t>İhtiyaçlarını belirlemeye çalışın (güvenlik, gizlilik vb).</a:t>
            </a:r>
          </a:p>
          <a:p>
            <a:pPr eaLnBrk="1" hangingPunct="1"/>
            <a:endParaRPr lang="tr-TR" dirty="0" smtClean="0"/>
          </a:p>
          <a:p>
            <a:pPr eaLnBrk="1" hangingPunct="1"/>
            <a:endParaRPr lang="tr-TR" dirty="0" smtClean="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4 Başlık"/>
          <p:cNvSpPr>
            <a:spLocks noGrp="1"/>
          </p:cNvSpPr>
          <p:nvPr>
            <p:ph type="title"/>
          </p:nvPr>
        </p:nvSpPr>
        <p:spPr/>
        <p:txBody>
          <a:bodyPr/>
          <a:lstStyle/>
          <a:p>
            <a:pPr eaLnBrk="1" hangingPunct="1"/>
            <a:r>
              <a:rPr lang="tr-TR" smtClean="0"/>
              <a:t>Öykü ortaya çıktığında…</a:t>
            </a:r>
          </a:p>
        </p:txBody>
      </p:sp>
      <p:sp>
        <p:nvSpPr>
          <p:cNvPr id="32771" name="2 İçerik Yer Tutucusu"/>
          <p:cNvSpPr>
            <a:spLocks noGrp="1"/>
          </p:cNvSpPr>
          <p:nvPr>
            <p:ph idx="1"/>
          </p:nvPr>
        </p:nvSpPr>
        <p:spPr/>
        <p:txBody>
          <a:bodyPr/>
          <a:lstStyle/>
          <a:p>
            <a:pPr eaLnBrk="1" hangingPunct="1"/>
            <a:r>
              <a:rPr lang="tr-TR" dirty="0" smtClean="0"/>
              <a:t>Sorduğunuz soruların çocuğunun yararı için mi yoksa kendi merakınızı gidermek için mi olduğunu ayırt edin.</a:t>
            </a:r>
          </a:p>
          <a:p>
            <a:pPr eaLnBrk="1" hangingPunct="1"/>
            <a:r>
              <a:rPr lang="tr-TR" dirty="0" smtClean="0"/>
              <a:t>Söylediklerinin doğru olup olmadığını araştırmayın.</a:t>
            </a:r>
          </a:p>
          <a:p>
            <a:pPr eaLnBrk="1" hangingPunct="1"/>
            <a:r>
              <a:rPr lang="tr-TR" dirty="0" smtClean="0"/>
              <a:t>Şüpheli tanıdık biri ise o kişi ile yüzleştirmeyin.</a:t>
            </a:r>
          </a:p>
          <a:p>
            <a:pPr eaLnBrk="1" hangingPunct="1"/>
            <a:r>
              <a:rPr lang="tr-TR" dirty="0" smtClean="0"/>
              <a:t>Şüphelinin cezalandırılacağına dair vaatlerde bulunmayın.</a:t>
            </a:r>
          </a:p>
          <a:p>
            <a:pPr eaLnBrk="1" hangingPunct="1"/>
            <a:endParaRPr lang="tr-TR" dirty="0" smtClean="0"/>
          </a:p>
          <a:p>
            <a:pPr eaLnBrk="1" hangingPunct="1"/>
            <a:endParaRPr lang="tr-TR" dirty="0" smtClean="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4 Başlık"/>
          <p:cNvSpPr>
            <a:spLocks noGrp="1"/>
          </p:cNvSpPr>
          <p:nvPr>
            <p:ph type="title"/>
          </p:nvPr>
        </p:nvSpPr>
        <p:spPr/>
        <p:txBody>
          <a:bodyPr/>
          <a:lstStyle/>
          <a:p>
            <a:pPr eaLnBrk="1" hangingPunct="1"/>
            <a:r>
              <a:rPr lang="tr-TR" smtClean="0"/>
              <a:t>Öykü ortaya çıktığında…</a:t>
            </a:r>
          </a:p>
        </p:txBody>
      </p:sp>
      <p:sp>
        <p:nvSpPr>
          <p:cNvPr id="33794" name="2 İçerik Yer Tutucusu"/>
          <p:cNvSpPr>
            <a:spLocks noGrp="1"/>
          </p:cNvSpPr>
          <p:nvPr>
            <p:ph idx="1"/>
          </p:nvPr>
        </p:nvSpPr>
        <p:spPr/>
        <p:txBody>
          <a:bodyPr/>
          <a:lstStyle/>
          <a:p>
            <a:pPr eaLnBrk="1" hangingPunct="1"/>
            <a:r>
              <a:rPr lang="tr-TR" dirty="0" smtClean="0"/>
              <a:t>Şüpheli ile ilgili suçlayıcı ifadelerde bulunmayın</a:t>
            </a:r>
          </a:p>
          <a:p>
            <a:pPr eaLnBrk="1" hangingPunct="1"/>
            <a:r>
              <a:rPr lang="tr-TR" dirty="0" smtClean="0"/>
              <a:t>Anlattıklarından dolayı cesaretlendirin</a:t>
            </a:r>
          </a:p>
          <a:p>
            <a:pPr eaLnBrk="1" hangingPunct="1"/>
            <a:r>
              <a:rPr lang="tr-TR" dirty="0" smtClean="0"/>
              <a:t>Görüşmenizi teşekkür ederek bitirin</a:t>
            </a:r>
          </a:p>
          <a:p>
            <a:pPr eaLnBrk="1" hangingPunct="1"/>
            <a:r>
              <a:rPr lang="tr-TR" dirty="0" smtClean="0"/>
              <a:t>Konu hakkında yasal işlem yapılması gerekliliğini anlatın.</a:t>
            </a:r>
          </a:p>
          <a:p>
            <a:pPr eaLnBrk="1" hangingPunct="1"/>
            <a:endParaRPr lang="tr-TR" dirty="0" smtClean="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4 Başlık"/>
          <p:cNvSpPr>
            <a:spLocks noGrp="1"/>
          </p:cNvSpPr>
          <p:nvPr>
            <p:ph type="title"/>
          </p:nvPr>
        </p:nvSpPr>
        <p:spPr/>
        <p:txBody>
          <a:bodyPr/>
          <a:lstStyle/>
          <a:p>
            <a:pPr eaLnBrk="1" hangingPunct="1"/>
            <a:r>
              <a:rPr lang="tr-TR" smtClean="0"/>
              <a:t>Öykü ortaya çıktığında…</a:t>
            </a:r>
          </a:p>
        </p:txBody>
      </p:sp>
      <p:sp>
        <p:nvSpPr>
          <p:cNvPr id="34818" name="2 İçerik Yer Tutucusu"/>
          <p:cNvSpPr>
            <a:spLocks noGrp="1"/>
          </p:cNvSpPr>
          <p:nvPr>
            <p:ph idx="1"/>
          </p:nvPr>
        </p:nvSpPr>
        <p:spPr/>
        <p:txBody>
          <a:bodyPr/>
          <a:lstStyle/>
          <a:p>
            <a:pPr eaLnBrk="1" hangingPunct="1"/>
            <a:r>
              <a:rPr lang="tr-TR" dirty="0" smtClean="0"/>
              <a:t>Süreç ile ilgili bilgilendirmede bulunun.</a:t>
            </a:r>
          </a:p>
          <a:p>
            <a:pPr eaLnBrk="1" hangingPunct="1"/>
            <a:r>
              <a:rPr lang="tr-TR" dirty="0" smtClean="0"/>
              <a:t>Kendisine yardımcı olabilecek uzman kişilere yönlendireceğinden söz edin.</a:t>
            </a:r>
          </a:p>
          <a:p>
            <a:pPr eaLnBrk="1" hangingPunct="1"/>
            <a:r>
              <a:rPr lang="tr-TR" dirty="0" smtClean="0"/>
              <a:t>İstediği takdirde kendisine eşlik edebileceğinizi söyleyin. </a:t>
            </a:r>
          </a:p>
          <a:p>
            <a:pPr eaLnBrk="1" hangingPunct="1"/>
            <a:r>
              <a:rPr lang="tr-TR" dirty="0" smtClean="0"/>
              <a:t>Olayla ilgili olarak sadece yardımı dokunacak kişilerin bilgi sahibi olacağını belirtin</a:t>
            </a:r>
          </a:p>
          <a:p>
            <a:pPr eaLnBrk="1" hangingPunct="1"/>
            <a:r>
              <a:rPr lang="tr-TR" dirty="0" smtClean="0"/>
              <a:t>Sadece yardımı dokunacak kişileri bilgilendirin.</a:t>
            </a:r>
          </a:p>
          <a:p>
            <a:pPr eaLnBrk="1" hangingPunct="1"/>
            <a:r>
              <a:rPr lang="tr-TR" dirty="0" smtClean="0"/>
              <a:t>Takip altına alın.</a:t>
            </a:r>
          </a:p>
          <a:p>
            <a:pPr eaLnBrk="1" hangingPunct="1"/>
            <a:endParaRPr lang="tr-TR" dirty="0" smtClean="0"/>
          </a:p>
          <a:p>
            <a:pPr eaLnBrk="1" hangingPunct="1"/>
            <a:endParaRPr lang="tr-TR" dirty="0" smtClean="0"/>
          </a:p>
          <a:p>
            <a:pPr eaLnBrk="1" hangingPunct="1"/>
            <a:endParaRPr lang="tr-TR" dirty="0" smtClean="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Metin Yer Tutucusu"/>
          <p:cNvSpPr>
            <a:spLocks noGrp="1"/>
          </p:cNvSpPr>
          <p:nvPr>
            <p:ph type="body" sz="half" idx="2"/>
          </p:nvPr>
        </p:nvSpPr>
        <p:spPr>
          <a:xfrm>
            <a:off x="6421438" y="854075"/>
            <a:ext cx="5108575" cy="3498850"/>
          </a:xfrm>
        </p:spPr>
        <p:txBody>
          <a:bodyPr/>
          <a:lstStyle/>
          <a:p>
            <a:pPr eaLnBrk="1" hangingPunct="1"/>
            <a:r>
              <a:rPr lang="tr-TR" sz="1800" dirty="0" smtClean="0">
                <a:solidFill>
                  <a:schemeClr val="tx2"/>
                </a:solidFill>
              </a:rPr>
              <a:t>Kamu adına soruşturma ve kovuşturmayı gerektiren bir suçun işlendiğini göreviyle bağlantılı olarak öğrenip de yetkili makamlara bildirimde bulunmayı ihmal eden veya bu hususta gecikme gösteren </a:t>
            </a:r>
            <a:r>
              <a:rPr lang="tr-TR" sz="1800" b="1" dirty="0" smtClean="0">
                <a:solidFill>
                  <a:schemeClr val="tx2"/>
                </a:solidFill>
              </a:rPr>
              <a:t>kamu görevlisi, </a:t>
            </a:r>
            <a:r>
              <a:rPr lang="tr-TR" sz="1800" b="1" u="sng" dirty="0" smtClean="0">
                <a:solidFill>
                  <a:schemeClr val="tx2"/>
                </a:solidFill>
              </a:rPr>
              <a:t>altı aydan iki yıla kadar hapis cezası ile cezalandırılır</a:t>
            </a:r>
            <a:r>
              <a:rPr lang="tr-TR" sz="1800" b="1" dirty="0" smtClean="0">
                <a:solidFill>
                  <a:schemeClr val="tx2"/>
                </a:solidFill>
              </a:rPr>
              <a:t>.  </a:t>
            </a:r>
          </a:p>
          <a:p>
            <a:pPr eaLnBrk="1" hangingPunct="1"/>
            <a:r>
              <a:rPr lang="tr-TR" sz="1800" dirty="0" smtClean="0">
                <a:solidFill>
                  <a:schemeClr val="tx2"/>
                </a:solidFill>
              </a:rPr>
              <a:t>Suçun, adlî kolluk görevini yapan kişi tarafından işlenmesi hâlinde, yukarıdaki fıkraya göre verilecek ceza yarı oranında artırılır. </a:t>
            </a:r>
          </a:p>
          <a:p>
            <a:pPr eaLnBrk="1" hangingPunct="1"/>
            <a:endParaRPr lang="tr-TR" sz="1800" dirty="0" smtClean="0">
              <a:solidFill>
                <a:schemeClr val="tx2"/>
              </a:solidFill>
            </a:endParaRPr>
          </a:p>
        </p:txBody>
      </p:sp>
      <p:sp>
        <p:nvSpPr>
          <p:cNvPr id="36867" name="4 Metin Yer Tutucusu"/>
          <p:cNvSpPr>
            <a:spLocks noGrp="1"/>
          </p:cNvSpPr>
          <p:nvPr>
            <p:ph type="body" sz="half" idx="19"/>
          </p:nvPr>
        </p:nvSpPr>
        <p:spPr>
          <a:xfrm>
            <a:off x="660509" y="881703"/>
            <a:ext cx="5068888" cy="3578225"/>
          </a:xfrm>
        </p:spPr>
        <p:txBody>
          <a:bodyPr/>
          <a:lstStyle/>
          <a:p>
            <a:pPr eaLnBrk="1" hangingPunct="1"/>
            <a:r>
              <a:rPr lang="tr-TR" sz="1700" b="1" dirty="0" smtClean="0">
                <a:solidFill>
                  <a:schemeClr val="tx2"/>
                </a:solidFill>
              </a:rPr>
              <a:t>İşlenmekte olan bir suçu yetkili makamlara bildirmeyen kişi, </a:t>
            </a:r>
            <a:r>
              <a:rPr lang="tr-TR" sz="1700" b="1" u="sng" dirty="0" smtClean="0">
                <a:solidFill>
                  <a:schemeClr val="tx2"/>
                </a:solidFill>
              </a:rPr>
              <a:t>bir yıla kadar hapis cezası </a:t>
            </a:r>
            <a:r>
              <a:rPr lang="tr-TR" sz="1700" b="1" dirty="0" smtClean="0">
                <a:solidFill>
                  <a:schemeClr val="tx2"/>
                </a:solidFill>
              </a:rPr>
              <a:t>ile cezalandırılır</a:t>
            </a:r>
            <a:r>
              <a:rPr lang="tr-TR" sz="1700" dirty="0" smtClean="0">
                <a:solidFill>
                  <a:schemeClr val="tx2"/>
                </a:solidFill>
              </a:rPr>
              <a:t>. </a:t>
            </a:r>
          </a:p>
          <a:p>
            <a:pPr eaLnBrk="1" hangingPunct="1"/>
            <a:r>
              <a:rPr lang="tr-TR" sz="1700" u="sng" dirty="0" smtClean="0">
                <a:solidFill>
                  <a:schemeClr val="tx2"/>
                </a:solidFill>
              </a:rPr>
              <a:t>Mağdurun on beş yaşını bitirmemiş bir çocuk, </a:t>
            </a:r>
            <a:r>
              <a:rPr lang="tr-TR" sz="1700" dirty="0" smtClean="0">
                <a:solidFill>
                  <a:schemeClr val="tx2"/>
                </a:solidFill>
              </a:rPr>
              <a:t>bedensel veya ruhsal bakımdan özürlü olan ya da hamileliği nedeniyle kendisini savunamayacak durumda bulunan kimse olması hâlinde, yukarıdaki fıkralara göre verilecek ceza, </a:t>
            </a:r>
            <a:r>
              <a:rPr lang="tr-TR" sz="1700" u="sng" dirty="0" smtClean="0">
                <a:solidFill>
                  <a:schemeClr val="tx2"/>
                </a:solidFill>
              </a:rPr>
              <a:t>yarı oranında artırılır. </a:t>
            </a:r>
          </a:p>
          <a:p>
            <a:pPr eaLnBrk="1" hangingPunct="1"/>
            <a:endParaRPr lang="tr-TR" sz="1700" dirty="0" smtClean="0">
              <a:solidFill>
                <a:schemeClr val="tx2"/>
              </a:solidFill>
            </a:endParaRPr>
          </a:p>
        </p:txBody>
      </p:sp>
      <p:sp>
        <p:nvSpPr>
          <p:cNvPr id="36868" name="7 Metin kutusu"/>
          <p:cNvSpPr txBox="1">
            <a:spLocks noChangeArrowheads="1"/>
          </p:cNvSpPr>
          <p:nvPr/>
        </p:nvSpPr>
        <p:spPr bwMode="auto">
          <a:xfrm>
            <a:off x="1768475" y="4830763"/>
            <a:ext cx="2624138" cy="368300"/>
          </a:xfrm>
          <a:prstGeom prst="rect">
            <a:avLst/>
          </a:prstGeom>
          <a:noFill/>
          <a:ln w="9525">
            <a:noFill/>
            <a:miter lim="800000"/>
            <a:headEnd/>
            <a:tailEnd/>
          </a:ln>
        </p:spPr>
        <p:txBody>
          <a:bodyPr>
            <a:spAutoFit/>
          </a:bodyPr>
          <a:lstStyle/>
          <a:p>
            <a:r>
              <a:rPr lang="tr-TR" b="1">
                <a:solidFill>
                  <a:srgbClr val="FF0000"/>
                </a:solidFill>
                <a:latin typeface="Segoe Print" pitchFamily="2" charset="0"/>
              </a:rPr>
              <a:t>TCK MADDE 278</a:t>
            </a:r>
          </a:p>
        </p:txBody>
      </p:sp>
      <p:sp>
        <p:nvSpPr>
          <p:cNvPr id="36869" name="8 Metin kutusu"/>
          <p:cNvSpPr txBox="1">
            <a:spLocks noChangeArrowheads="1"/>
          </p:cNvSpPr>
          <p:nvPr/>
        </p:nvSpPr>
        <p:spPr bwMode="auto">
          <a:xfrm>
            <a:off x="7904163" y="4784725"/>
            <a:ext cx="2624137" cy="368300"/>
          </a:xfrm>
          <a:prstGeom prst="rect">
            <a:avLst/>
          </a:prstGeom>
          <a:noFill/>
          <a:ln w="9525">
            <a:noFill/>
            <a:miter lim="800000"/>
            <a:headEnd/>
            <a:tailEnd/>
          </a:ln>
        </p:spPr>
        <p:txBody>
          <a:bodyPr>
            <a:spAutoFit/>
          </a:bodyPr>
          <a:lstStyle/>
          <a:p>
            <a:r>
              <a:rPr lang="tr-TR" b="1">
                <a:solidFill>
                  <a:srgbClr val="FF0000"/>
                </a:solidFill>
                <a:latin typeface="Segoe Print" pitchFamily="2" charset="0"/>
              </a:rPr>
              <a:t>TCK MADDE 279</a:t>
            </a:r>
          </a:p>
        </p:txBody>
      </p:sp>
      <p:sp>
        <p:nvSpPr>
          <p:cNvPr id="36870" name="9 Metin kutusu"/>
          <p:cNvSpPr txBox="1">
            <a:spLocks noChangeArrowheads="1"/>
          </p:cNvSpPr>
          <p:nvPr/>
        </p:nvSpPr>
        <p:spPr bwMode="auto">
          <a:xfrm>
            <a:off x="2524125" y="5605463"/>
            <a:ext cx="7156450" cy="523875"/>
          </a:xfrm>
          <a:prstGeom prst="rect">
            <a:avLst/>
          </a:prstGeom>
          <a:noFill/>
          <a:ln w="9525">
            <a:noFill/>
            <a:miter lim="800000"/>
            <a:headEnd/>
            <a:tailEnd/>
          </a:ln>
        </p:spPr>
        <p:txBody>
          <a:bodyPr>
            <a:spAutoFit/>
          </a:bodyPr>
          <a:lstStyle/>
          <a:p>
            <a:pPr algn="ctr"/>
            <a:r>
              <a:rPr lang="tr-TR" sz="2800" b="1" dirty="0">
                <a:solidFill>
                  <a:srgbClr val="C00000"/>
                </a:solidFill>
                <a:latin typeface="Segoe Print" pitchFamily="2" charset="0"/>
              </a:rPr>
              <a:t>BİLDİRİM YÜKÜMLÜLÜĞÜ</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16180" y="2664578"/>
            <a:ext cx="6096000" cy="2031325"/>
          </a:xfrm>
          <a:prstGeom prst="rect">
            <a:avLst/>
          </a:prstGeom>
        </p:spPr>
        <p:txBody>
          <a:bodyPr>
            <a:spAutoFit/>
          </a:bodyPr>
          <a:lstStyle/>
          <a:p>
            <a:pPr lvl="0"/>
            <a:r>
              <a:rPr lang="tr-TR" b="1" dirty="0" smtClean="0">
                <a:solidFill>
                  <a:srgbClr val="FF0000"/>
                </a:solidFill>
                <a:latin typeface="+mj-lt"/>
              </a:rPr>
              <a:t>		TCK MADDE 280</a:t>
            </a:r>
          </a:p>
          <a:p>
            <a:pPr lvl="0"/>
            <a:endParaRPr lang="tr-TR" dirty="0" smtClean="0">
              <a:solidFill>
                <a:srgbClr val="FF0000"/>
              </a:solidFill>
              <a:latin typeface="+mj-lt"/>
            </a:endParaRPr>
          </a:p>
          <a:p>
            <a:pPr lvl="0"/>
            <a:r>
              <a:rPr lang="tr-TR" dirty="0" smtClean="0">
                <a:latin typeface="+mj-lt"/>
              </a:rPr>
              <a:t>Görevini </a:t>
            </a:r>
            <a:r>
              <a:rPr lang="tr-TR" dirty="0">
                <a:latin typeface="+mn-lt"/>
              </a:rPr>
              <a:t>yaptığı sırada bir suçun işlendiği yönünde bir belirti ile karşılaşmasına rağmen durumu yetkili makamlara bildirmeyen veya bu hususta gecikme gösteren </a:t>
            </a:r>
            <a:r>
              <a:rPr lang="tr-TR" u="sng" dirty="0">
                <a:latin typeface="+mn-lt"/>
              </a:rPr>
              <a:t>sağlık mesleği mensubu bir yıla kadar hapis cezası ile cezalandırılır.</a:t>
            </a:r>
            <a:endParaRPr lang="tr-TR" dirty="0">
              <a:latin typeface="+mn-lt"/>
            </a:endParaRPr>
          </a:p>
        </p:txBody>
      </p:sp>
      <p:sp>
        <p:nvSpPr>
          <p:cNvPr id="9" name="9 Metin kutusu"/>
          <p:cNvSpPr txBox="1">
            <a:spLocks noGrp="1" noChangeArrowheads="1"/>
          </p:cNvSpPr>
          <p:nvPr>
            <p:ph type="body" sz="half" idx="2"/>
          </p:nvPr>
        </p:nvSpPr>
        <p:spPr bwMode="auto">
          <a:xfrm>
            <a:off x="1493949" y="1117600"/>
            <a:ext cx="8603088" cy="523220"/>
          </a:xfrm>
          <a:prstGeom prst="rect">
            <a:avLst/>
          </a:prstGeom>
          <a:noFill/>
          <a:ln w="9525">
            <a:noFill/>
            <a:miter lim="800000"/>
            <a:headEnd/>
            <a:tailEnd/>
          </a:ln>
        </p:spPr>
        <p:txBody>
          <a:bodyPr wrap="square">
            <a:spAutoFit/>
          </a:bodyPr>
          <a:lstStyle/>
          <a:p>
            <a:pPr algn="ctr"/>
            <a:r>
              <a:rPr lang="tr-TR" sz="2800" b="1" dirty="0">
                <a:solidFill>
                  <a:srgbClr val="C00000"/>
                </a:solidFill>
                <a:latin typeface="Segoe Print" pitchFamily="2" charset="0"/>
              </a:rPr>
              <a:t>BİLDİRİM YÜKÜMLÜLÜĞÜ</a:t>
            </a:r>
          </a:p>
        </p:txBody>
      </p:sp>
    </p:spTree>
    <p:extLst>
      <p:ext uri="{BB962C8B-B14F-4D97-AF65-F5344CB8AC3E}">
        <p14:creationId xmlns:p14="http://schemas.microsoft.com/office/powerpoint/2010/main" val="213388786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İstismarcı özelliğine göre yaklaşım??</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Aile içi </a:t>
            </a:r>
          </a:p>
          <a:p>
            <a:r>
              <a:rPr lang="tr-TR" dirty="0" smtClean="0"/>
              <a:t>Okul içi (akran, öğretmen, personel, yabancı)</a:t>
            </a:r>
          </a:p>
          <a:p>
            <a:r>
              <a:rPr lang="tr-TR" dirty="0" smtClean="0"/>
              <a:t>Arkadaş</a:t>
            </a:r>
          </a:p>
          <a:p>
            <a:endParaRPr lang="tr-TR" dirty="0"/>
          </a:p>
          <a:p>
            <a:r>
              <a:rPr lang="tr-TR" dirty="0" smtClean="0"/>
              <a:t>Karakol bildirimi, sivil araç/sivil polis</a:t>
            </a:r>
          </a:p>
          <a:p>
            <a:r>
              <a:rPr lang="tr-TR" dirty="0"/>
              <a:t>Kişisel </a:t>
            </a:r>
            <a:r>
              <a:rPr lang="tr-TR" dirty="0" smtClean="0"/>
              <a:t>bildirim</a:t>
            </a:r>
          </a:p>
          <a:p>
            <a:r>
              <a:rPr lang="tr-TR" dirty="0" smtClean="0"/>
              <a:t>Ailenin bilgilendirilmesi (duruma göre)</a:t>
            </a:r>
          </a:p>
          <a:p>
            <a:r>
              <a:rPr lang="tr-TR" dirty="0" smtClean="0"/>
              <a:t>ÇİM bilgilendirilmesi</a:t>
            </a:r>
          </a:p>
          <a:p>
            <a:endParaRPr lang="tr-TR" dirty="0" smtClean="0"/>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244354288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TUTANAKTIR</a:t>
            </a:r>
            <a:r>
              <a:rPr lang="tr-TR" dirty="0"/>
              <a:t/>
            </a:r>
            <a:br>
              <a:rPr lang="tr-TR" dirty="0"/>
            </a:br>
            <a:endParaRPr lang="tr-TR" dirty="0"/>
          </a:p>
        </p:txBody>
      </p:sp>
      <p:sp>
        <p:nvSpPr>
          <p:cNvPr id="3" name="İçerik Yer Tutucusu 2"/>
          <p:cNvSpPr>
            <a:spLocks noGrp="1"/>
          </p:cNvSpPr>
          <p:nvPr>
            <p:ph idx="1"/>
          </p:nvPr>
        </p:nvSpPr>
        <p:spPr>
          <a:xfrm>
            <a:off x="836613" y="1031734"/>
            <a:ext cx="10515600" cy="5440589"/>
          </a:xfrm>
        </p:spPr>
        <p:txBody>
          <a:bodyPr>
            <a:noAutofit/>
          </a:bodyPr>
          <a:lstStyle/>
          <a:p>
            <a:pPr marL="0" indent="0">
              <a:buNone/>
            </a:pPr>
            <a:r>
              <a:rPr lang="tr-TR" sz="1400" b="1" dirty="0"/>
              <a:t> </a:t>
            </a:r>
            <a:endParaRPr lang="tr-TR" sz="1400" dirty="0"/>
          </a:p>
          <a:p>
            <a:pPr marL="0" indent="0" algn="just">
              <a:buNone/>
            </a:pPr>
            <a:r>
              <a:rPr lang="tr-TR" sz="1400" dirty="0" smtClean="0"/>
              <a:t>……………………………………………… isimli hasta ...………………………..………….. protokol </a:t>
            </a:r>
            <a:r>
              <a:rPr lang="tr-TR" sz="1400" dirty="0"/>
              <a:t>numarası ile …./…./……. tarihinde</a:t>
            </a:r>
            <a:r>
              <a:rPr lang="tr-TR" sz="1400" dirty="0" smtClean="0"/>
              <a:t>………………………………………….. Polikliniği’ne </a:t>
            </a:r>
            <a:r>
              <a:rPr lang="tr-TR" sz="1400" dirty="0"/>
              <a:t>tek başına/ebeveynle müracaat etmiştir. Hasta ile</a:t>
            </a:r>
            <a:r>
              <a:rPr lang="tr-TR" sz="1400" dirty="0" smtClean="0"/>
              <a:t>……………………………………. Polikliniği’nde yapılan muayenede ………………………………………………………………………………………………………………………………………………………………………………………………………………………………………………………..</a:t>
            </a:r>
            <a:r>
              <a:rPr lang="tr-TR" sz="1400" dirty="0"/>
              <a:t>bulgular/bilgiler edinilmiştir.</a:t>
            </a:r>
          </a:p>
          <a:p>
            <a:pPr marL="0" indent="0">
              <a:buNone/>
            </a:pPr>
            <a:r>
              <a:rPr lang="tr-TR" sz="1400" dirty="0"/>
              <a:t> </a:t>
            </a:r>
          </a:p>
          <a:p>
            <a:pPr marL="0" indent="0">
              <a:buNone/>
            </a:pPr>
            <a:r>
              <a:rPr lang="tr-TR" sz="1400" dirty="0"/>
              <a:t>İş bu tutanak adli soruşturmaya esas olmak üzere imza altına alınmıştır.</a:t>
            </a:r>
          </a:p>
          <a:p>
            <a:pPr marL="0" indent="0">
              <a:buNone/>
            </a:pPr>
            <a:r>
              <a:rPr lang="tr-TR" sz="1400" dirty="0"/>
              <a:t>								..…/…./……………</a:t>
            </a:r>
          </a:p>
          <a:p>
            <a:pPr marL="0" indent="0">
              <a:buNone/>
            </a:pPr>
            <a:r>
              <a:rPr lang="tr-TR" sz="1400" dirty="0"/>
              <a:t>							Tutanağı Düzenleyen Kişinin İmzası</a:t>
            </a:r>
          </a:p>
          <a:p>
            <a:pPr marL="0" indent="0">
              <a:buNone/>
            </a:pPr>
            <a:r>
              <a:rPr lang="tr-TR" sz="1400" dirty="0"/>
              <a:t> </a:t>
            </a:r>
            <a:r>
              <a:rPr lang="tr-TR" sz="1400" u="sng" dirty="0" smtClean="0"/>
              <a:t>İletişim </a:t>
            </a:r>
            <a:r>
              <a:rPr lang="tr-TR" sz="1400" u="sng" dirty="0"/>
              <a:t>Bilgileri						</a:t>
            </a:r>
            <a:endParaRPr lang="tr-TR" sz="1400" dirty="0"/>
          </a:p>
          <a:p>
            <a:pPr marL="0" indent="0">
              <a:buNone/>
            </a:pPr>
            <a:r>
              <a:rPr lang="tr-TR" sz="1400" dirty="0"/>
              <a:t>Adı Soyadı:</a:t>
            </a:r>
          </a:p>
          <a:p>
            <a:pPr marL="0" indent="0">
              <a:buNone/>
            </a:pPr>
            <a:r>
              <a:rPr lang="tr-TR" sz="1400" dirty="0"/>
              <a:t>T.C. Numarası:</a:t>
            </a:r>
          </a:p>
          <a:p>
            <a:pPr marL="0" indent="0">
              <a:buNone/>
            </a:pPr>
            <a:r>
              <a:rPr lang="tr-TR" sz="1400" dirty="0"/>
              <a:t>Adres</a:t>
            </a:r>
            <a:r>
              <a:rPr lang="tr-TR" sz="1400" dirty="0" smtClean="0"/>
              <a:t>:</a:t>
            </a:r>
            <a:endParaRPr lang="tr-TR" sz="1400" dirty="0"/>
          </a:p>
        </p:txBody>
      </p:sp>
    </p:spTree>
    <p:extLst>
      <p:ext uri="{BB962C8B-B14F-4D97-AF65-F5344CB8AC3E}">
        <p14:creationId xmlns:p14="http://schemas.microsoft.com/office/powerpoint/2010/main" val="259070307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10 Resim Yer Tutucusu" descr="76264-60-bin-memura-cinsel-istismar-egitimi.jpg"/>
          <p:cNvPicPr>
            <a:picLocks noGrp="1" noChangeAspect="1"/>
          </p:cNvPicPr>
          <p:nvPr>
            <p:ph type="pic" sz="quarter" idx="17"/>
          </p:nvPr>
        </p:nvPicPr>
        <p:blipFill>
          <a:blip r:embed="rId2" cstate="print"/>
          <a:srcRect t="5556" b="5556"/>
          <a:stretch>
            <a:fillRect/>
          </a:stretch>
        </p:blipFill>
        <p:spPr/>
      </p:pic>
      <p:pic>
        <p:nvPicPr>
          <p:cNvPr id="14338" name="11 Resim Yer Tutucusu" descr="imagesCA3FEQ9C.jpg"/>
          <p:cNvPicPr>
            <a:picLocks noGrp="1" noChangeAspect="1"/>
          </p:cNvPicPr>
          <p:nvPr>
            <p:ph type="pic" sz="quarter" idx="18"/>
          </p:nvPr>
        </p:nvPicPr>
        <p:blipFill>
          <a:blip r:embed="rId3" cstate="print"/>
          <a:srcRect t="5926" b="5926"/>
          <a:stretch>
            <a:fillRect/>
          </a:stretch>
        </p:blipFill>
        <p:spPr/>
      </p:pic>
      <p:sp>
        <p:nvSpPr>
          <p:cNvPr id="14339" name="Text Placeholder 3"/>
          <p:cNvSpPr>
            <a:spLocks noGrp="1"/>
          </p:cNvSpPr>
          <p:nvPr>
            <p:ph type="body" sz="half" idx="2"/>
          </p:nvPr>
        </p:nvSpPr>
        <p:spPr>
          <a:xfrm>
            <a:off x="882650" y="4648200"/>
            <a:ext cx="4699000" cy="1657350"/>
          </a:xfrm>
        </p:spPr>
        <p:txBody>
          <a:bodyPr/>
          <a:lstStyle/>
          <a:p>
            <a:pPr eaLnBrk="1" hangingPunct="1"/>
            <a:r>
              <a:rPr lang="tr-TR" sz="1700" dirty="0" smtClean="0">
                <a:solidFill>
                  <a:srgbClr val="006699"/>
                </a:solidFill>
              </a:rPr>
              <a:t>Çocuğun sağlığı, fiziksel veya psikolojik gelişimi için gerekli ihtiyaçların karşılanmaması </a:t>
            </a:r>
            <a:r>
              <a:rPr lang="tr-TR" sz="1700" b="1" dirty="0" smtClean="0">
                <a:solidFill>
                  <a:srgbClr val="006699"/>
                </a:solidFill>
              </a:rPr>
              <a:t>“çocuk ihmali” </a:t>
            </a:r>
            <a:r>
              <a:rPr lang="tr-TR" sz="1700" dirty="0" smtClean="0">
                <a:solidFill>
                  <a:srgbClr val="006699"/>
                </a:solidFill>
              </a:rPr>
              <a:t>olarak tanımlanmaktadır. </a:t>
            </a:r>
          </a:p>
          <a:p>
            <a:pPr eaLnBrk="1" hangingPunct="1"/>
            <a:r>
              <a:rPr lang="tr-TR" sz="1700" dirty="0" smtClean="0">
                <a:solidFill>
                  <a:srgbClr val="006699"/>
                </a:solidFill>
              </a:rPr>
              <a:t>En yaygın kötüye kullanım şeklidir.</a:t>
            </a:r>
          </a:p>
          <a:p>
            <a:pPr eaLnBrk="1" hangingPunct="1"/>
            <a:endParaRPr lang="en-US" dirty="0" smtClean="0"/>
          </a:p>
        </p:txBody>
      </p:sp>
      <p:sp>
        <p:nvSpPr>
          <p:cNvPr id="14340" name="Text Placeholder 4"/>
          <p:cNvSpPr>
            <a:spLocks noGrp="1"/>
          </p:cNvSpPr>
          <p:nvPr>
            <p:ph type="body" sz="half" idx="19"/>
          </p:nvPr>
        </p:nvSpPr>
        <p:spPr>
          <a:xfrm>
            <a:off x="6496050" y="4648200"/>
            <a:ext cx="4949825" cy="1736725"/>
          </a:xfrm>
        </p:spPr>
        <p:txBody>
          <a:bodyPr/>
          <a:lstStyle/>
          <a:p>
            <a:pPr eaLnBrk="1" hangingPunct="1"/>
            <a:r>
              <a:rPr lang="tr-TR" sz="1700" dirty="0" smtClean="0">
                <a:solidFill>
                  <a:srgbClr val="006699"/>
                </a:solidFill>
              </a:rPr>
              <a:t>Çocuğun sağlığını, fiziksel ve psikolojik gelişimini olumsuz etkileyen, bir yetişkin, toplum ya da devlet tarafından bilerek ya da bilmeyerek yapılan hareket ya da davranışlara </a:t>
            </a:r>
            <a:r>
              <a:rPr lang="tr-TR" sz="1700" b="1" dirty="0" smtClean="0">
                <a:solidFill>
                  <a:srgbClr val="006699"/>
                </a:solidFill>
              </a:rPr>
              <a:t>“Çocuk İstismarı”</a:t>
            </a:r>
            <a:r>
              <a:rPr lang="tr-TR" sz="1700" dirty="0" smtClean="0">
                <a:solidFill>
                  <a:srgbClr val="006699"/>
                </a:solidFill>
              </a:rPr>
              <a:t> denmektedir. </a:t>
            </a:r>
          </a:p>
          <a:p>
            <a:pPr eaLnBrk="1" hangingPunct="1"/>
            <a:endParaRPr lang="en-US" dirty="0" smtClean="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Suçu Bildirme</a:t>
            </a:r>
            <a:endParaRPr lang="tr-TR" dirty="0"/>
          </a:p>
        </p:txBody>
      </p:sp>
      <p:sp>
        <p:nvSpPr>
          <p:cNvPr id="3" name="İçerik Yer Tutucusu 2"/>
          <p:cNvSpPr>
            <a:spLocks noGrp="1"/>
          </p:cNvSpPr>
          <p:nvPr>
            <p:ph idx="1"/>
          </p:nvPr>
        </p:nvSpPr>
        <p:spPr/>
        <p:txBody>
          <a:bodyPr/>
          <a:lstStyle/>
          <a:p>
            <a:pPr marL="0" indent="0" algn="ctr">
              <a:lnSpc>
                <a:spcPct val="150000"/>
              </a:lnSpc>
              <a:spcBef>
                <a:spcPts val="0"/>
              </a:spcBef>
              <a:buNone/>
            </a:pPr>
            <a:r>
              <a:rPr lang="tr-TR" dirty="0" smtClean="0"/>
              <a:t>Cinsel </a:t>
            </a:r>
            <a:r>
              <a:rPr lang="tr-TR" dirty="0"/>
              <a:t>İstismar Şüphesi?</a:t>
            </a:r>
          </a:p>
          <a:p>
            <a:pPr marL="0" indent="0" algn="ctr">
              <a:lnSpc>
                <a:spcPct val="150000"/>
              </a:lnSpc>
              <a:spcBef>
                <a:spcPts val="0"/>
              </a:spcBef>
              <a:buNone/>
            </a:pPr>
            <a:r>
              <a:rPr lang="tr-TR" b="1" dirty="0" smtClean="0">
                <a:solidFill>
                  <a:srgbClr val="FF0000"/>
                </a:solidFill>
              </a:rPr>
              <a:t>TUTANAK</a:t>
            </a:r>
            <a:r>
              <a:rPr lang="tr-TR" dirty="0" smtClean="0">
                <a:solidFill>
                  <a:srgbClr val="FF0000"/>
                </a:solidFill>
              </a:rPr>
              <a:t> (gizli-sayı) ve </a:t>
            </a:r>
            <a:r>
              <a:rPr lang="tr-TR" b="1" dirty="0" smtClean="0">
                <a:solidFill>
                  <a:srgbClr val="FF0000"/>
                </a:solidFill>
              </a:rPr>
              <a:t>HASTANE </a:t>
            </a:r>
            <a:r>
              <a:rPr lang="tr-TR" b="1" dirty="0">
                <a:solidFill>
                  <a:srgbClr val="FF0000"/>
                </a:solidFill>
              </a:rPr>
              <a:t>POLİSİ</a:t>
            </a:r>
          </a:p>
          <a:p>
            <a:pPr marL="0" indent="0" algn="ctr">
              <a:lnSpc>
                <a:spcPct val="150000"/>
              </a:lnSpc>
              <a:spcBef>
                <a:spcPts val="0"/>
              </a:spcBef>
              <a:buNone/>
            </a:pPr>
            <a:r>
              <a:rPr lang="tr-TR" b="1" dirty="0"/>
              <a:t>İlgili Karakol </a:t>
            </a:r>
            <a:endParaRPr lang="tr-TR" b="1" dirty="0" smtClean="0"/>
          </a:p>
          <a:p>
            <a:pPr marL="0" indent="0" algn="ctr">
              <a:lnSpc>
                <a:spcPct val="150000"/>
              </a:lnSpc>
              <a:spcBef>
                <a:spcPts val="0"/>
              </a:spcBef>
              <a:buNone/>
            </a:pPr>
            <a:r>
              <a:rPr lang="tr-TR" dirty="0" smtClean="0"/>
              <a:t>Müşteki İfadeleri</a:t>
            </a:r>
          </a:p>
          <a:p>
            <a:pPr marL="0" indent="0" algn="ctr">
              <a:lnSpc>
                <a:spcPct val="150000"/>
              </a:lnSpc>
              <a:spcBef>
                <a:spcPts val="0"/>
              </a:spcBef>
              <a:buNone/>
            </a:pPr>
            <a:r>
              <a:rPr lang="tr-TR" dirty="0" smtClean="0"/>
              <a:t>Savcılık </a:t>
            </a:r>
            <a:r>
              <a:rPr lang="tr-TR" dirty="0"/>
              <a:t>talimatı ile gerekli işlemler yürütülür</a:t>
            </a:r>
          </a:p>
          <a:p>
            <a:pPr marL="0" indent="0" algn="ctr">
              <a:lnSpc>
                <a:spcPct val="150000"/>
              </a:lnSpc>
              <a:spcBef>
                <a:spcPts val="0"/>
              </a:spcBef>
              <a:buNone/>
            </a:pPr>
            <a:r>
              <a:rPr lang="tr-TR" dirty="0" smtClean="0"/>
              <a:t>(Mağdurun dinlenmesi) </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171" y="1"/>
            <a:ext cx="2492828" cy="1690688"/>
          </a:xfrm>
          <a:prstGeom prst="rect">
            <a:avLst/>
          </a:prstGeom>
        </p:spPr>
      </p:pic>
    </p:spTree>
    <p:extLst>
      <p:ext uri="{BB962C8B-B14F-4D97-AF65-F5344CB8AC3E}">
        <p14:creationId xmlns:p14="http://schemas.microsoft.com/office/powerpoint/2010/main" val="311027340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tr-TR" b="1" smtClean="0"/>
              <a:t>Çocuk İzlem Merkezi</a:t>
            </a:r>
            <a:endParaRPr lang="en-US" b="1" smtClean="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6 Başlık"/>
          <p:cNvSpPr>
            <a:spLocks noGrp="1"/>
          </p:cNvSpPr>
          <p:nvPr>
            <p:ph type="title"/>
          </p:nvPr>
        </p:nvSpPr>
        <p:spPr/>
        <p:txBody>
          <a:bodyPr/>
          <a:lstStyle/>
          <a:p>
            <a:pPr algn="ctr" eaLnBrk="1" hangingPunct="1"/>
            <a:r>
              <a:rPr lang="tr-TR" b="1" smtClean="0"/>
              <a:t>Çocuk İzlem Merkezi</a:t>
            </a:r>
          </a:p>
        </p:txBody>
      </p:sp>
      <p:sp>
        <p:nvSpPr>
          <p:cNvPr id="41987" name="Content Placeholder 3"/>
          <p:cNvSpPr>
            <a:spLocks noGrp="1"/>
          </p:cNvSpPr>
          <p:nvPr>
            <p:ph idx="1"/>
          </p:nvPr>
        </p:nvSpPr>
        <p:spPr/>
        <p:txBody>
          <a:bodyPr/>
          <a:lstStyle/>
          <a:p>
            <a:pPr eaLnBrk="1" hangingPunct="1"/>
            <a:endParaRPr lang="tr-TR" smtClean="0"/>
          </a:p>
          <a:p>
            <a:pPr algn="ctr" eaLnBrk="1" hangingPunct="1">
              <a:buFont typeface="Arial" pitchFamily="34" charset="0"/>
              <a:buNone/>
            </a:pPr>
            <a:r>
              <a:rPr lang="tr-TR" sz="2800" smtClean="0">
                <a:solidFill>
                  <a:srgbClr val="002060"/>
                </a:solidFill>
              </a:rPr>
              <a:t>Cinsel istismara uğrayan çocuklara,</a:t>
            </a:r>
          </a:p>
          <a:p>
            <a:pPr algn="ctr" eaLnBrk="1" hangingPunct="1">
              <a:buFont typeface="Arial" pitchFamily="34" charset="0"/>
              <a:buNone/>
            </a:pPr>
            <a:r>
              <a:rPr lang="tr-TR" sz="2800" smtClean="0">
                <a:solidFill>
                  <a:srgbClr val="002060"/>
                </a:solidFill>
              </a:rPr>
              <a:t> multidisipliner hizmet veren </a:t>
            </a:r>
          </a:p>
          <a:p>
            <a:pPr algn="ctr" eaLnBrk="1" hangingPunct="1">
              <a:buFont typeface="Arial" pitchFamily="34" charset="0"/>
              <a:buNone/>
            </a:pPr>
            <a:r>
              <a:rPr lang="tr-TR" sz="2800" smtClean="0">
                <a:solidFill>
                  <a:srgbClr val="002060"/>
                </a:solidFill>
              </a:rPr>
              <a:t>bir yapıdır.</a:t>
            </a:r>
          </a:p>
          <a:p>
            <a:pPr algn="ctr" eaLnBrk="1" hangingPunct="1">
              <a:buFont typeface="Arial" pitchFamily="34" charset="0"/>
              <a:buNone/>
            </a:pPr>
            <a:r>
              <a:rPr lang="tr-TR" sz="2800" smtClean="0">
                <a:solidFill>
                  <a:srgbClr val="002060"/>
                </a:solidFill>
              </a:rPr>
              <a:t>7 Gün 24 Saat</a:t>
            </a:r>
          </a:p>
          <a:p>
            <a:pPr eaLnBrk="1" hangingPunct="1">
              <a:buFont typeface="Arial" pitchFamily="34" charset="0"/>
              <a:buNone/>
            </a:pPr>
            <a:r>
              <a:rPr lang="tr-TR" smtClean="0"/>
              <a:t>	</a:t>
            </a:r>
          </a:p>
          <a:p>
            <a:pPr eaLnBrk="1" hangingPunct="1"/>
            <a:endParaRPr lang="en-US" smtClean="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770438" y="1330325"/>
            <a:ext cx="4135437" cy="4832350"/>
          </a:xfrm>
        </p:spPr>
        <p:txBody>
          <a:bodyPr/>
          <a:lstStyle/>
          <a:p>
            <a:pPr eaLnBrk="1">
              <a:lnSpc>
                <a:spcPct val="150000"/>
              </a:lnSpc>
            </a:pPr>
            <a:r>
              <a:rPr lang="tr-TR" sz="2200" b="1" dirty="0" smtClean="0">
                <a:solidFill>
                  <a:srgbClr val="FFC000"/>
                </a:solidFill>
              </a:rPr>
              <a:t>MERKEZDE ÇALIŞAN EKİP</a:t>
            </a:r>
            <a:r>
              <a:rPr lang="tr-TR" sz="2000" b="1" dirty="0" smtClean="0">
                <a:solidFill>
                  <a:srgbClr val="FFC000"/>
                </a:solidFill>
              </a:rPr>
              <a:t/>
            </a:r>
            <a:br>
              <a:rPr lang="tr-TR" sz="2000" b="1" dirty="0" smtClean="0">
                <a:solidFill>
                  <a:srgbClr val="FFC000"/>
                </a:solidFill>
              </a:rPr>
            </a:br>
            <a:r>
              <a:rPr lang="tr-TR" sz="2000" dirty="0" smtClean="0">
                <a:solidFill>
                  <a:srgbClr val="002060"/>
                </a:solidFill>
              </a:rPr>
              <a:t>Çocuk Hekimi</a:t>
            </a:r>
            <a:br>
              <a:rPr lang="tr-TR" sz="2000" dirty="0" smtClean="0">
                <a:solidFill>
                  <a:srgbClr val="002060"/>
                </a:solidFill>
              </a:rPr>
            </a:br>
            <a:r>
              <a:rPr lang="tr-TR" sz="2000" dirty="0" smtClean="0">
                <a:solidFill>
                  <a:srgbClr val="002060"/>
                </a:solidFill>
              </a:rPr>
              <a:t>Psikolog</a:t>
            </a:r>
            <a:br>
              <a:rPr lang="tr-TR" sz="2000" dirty="0" smtClean="0">
                <a:solidFill>
                  <a:srgbClr val="002060"/>
                </a:solidFill>
              </a:rPr>
            </a:br>
            <a:r>
              <a:rPr lang="tr-TR" sz="2000" dirty="0" smtClean="0">
                <a:solidFill>
                  <a:srgbClr val="002060"/>
                </a:solidFill>
              </a:rPr>
              <a:t>Psikolojik Danışman</a:t>
            </a:r>
            <a:br>
              <a:rPr lang="tr-TR" sz="2000" dirty="0" smtClean="0">
                <a:solidFill>
                  <a:srgbClr val="002060"/>
                </a:solidFill>
              </a:rPr>
            </a:br>
            <a:r>
              <a:rPr lang="tr-TR" sz="2000" dirty="0" smtClean="0">
                <a:solidFill>
                  <a:srgbClr val="002060"/>
                </a:solidFill>
              </a:rPr>
              <a:t>Sosyal Hizmet Uzmanı</a:t>
            </a:r>
            <a:br>
              <a:rPr lang="tr-TR" sz="2000" dirty="0" smtClean="0">
                <a:solidFill>
                  <a:srgbClr val="002060"/>
                </a:solidFill>
              </a:rPr>
            </a:br>
            <a:r>
              <a:rPr lang="tr-TR" sz="2000" dirty="0" smtClean="0">
                <a:solidFill>
                  <a:srgbClr val="002060"/>
                </a:solidFill>
              </a:rPr>
              <a:t>Çocuk Gelişim Uzmanı</a:t>
            </a:r>
            <a:br>
              <a:rPr lang="tr-TR" sz="2000" dirty="0" smtClean="0">
                <a:solidFill>
                  <a:srgbClr val="002060"/>
                </a:solidFill>
              </a:rPr>
            </a:br>
            <a:r>
              <a:rPr lang="tr-TR" sz="2000" dirty="0" smtClean="0">
                <a:solidFill>
                  <a:srgbClr val="002060"/>
                </a:solidFill>
              </a:rPr>
              <a:t>Hemşire</a:t>
            </a:r>
            <a:br>
              <a:rPr lang="tr-TR" sz="2000" dirty="0" smtClean="0">
                <a:solidFill>
                  <a:srgbClr val="002060"/>
                </a:solidFill>
              </a:rPr>
            </a:br>
            <a:r>
              <a:rPr lang="tr-TR" sz="2000" dirty="0" smtClean="0">
                <a:solidFill>
                  <a:srgbClr val="002060"/>
                </a:solidFill>
              </a:rPr>
              <a:t>Sekreter</a:t>
            </a:r>
            <a:br>
              <a:rPr lang="tr-TR" sz="2000" dirty="0" smtClean="0">
                <a:solidFill>
                  <a:srgbClr val="002060"/>
                </a:solidFill>
              </a:rPr>
            </a:br>
            <a:r>
              <a:rPr lang="tr-TR" sz="2000" dirty="0" smtClean="0">
                <a:solidFill>
                  <a:srgbClr val="002060"/>
                </a:solidFill>
              </a:rPr>
              <a:t>Polis</a:t>
            </a:r>
            <a:br>
              <a:rPr lang="tr-TR" sz="2000" dirty="0" smtClean="0">
                <a:solidFill>
                  <a:srgbClr val="002060"/>
                </a:solidFill>
              </a:rPr>
            </a:br>
            <a:endParaRPr lang="en-US" sz="2000" dirty="0" smtClean="0">
              <a:solidFill>
                <a:srgbClr val="002060"/>
              </a:solidFill>
            </a:endParaRPr>
          </a:p>
        </p:txBody>
      </p:sp>
      <p:pic>
        <p:nvPicPr>
          <p:cNvPr id="1027" name="Picture 3" descr="C:\Users\aleaf\Desktop\Resim1.gif"/>
          <p:cNvPicPr>
            <a:picLocks noGrp="1" noChangeAspect="1" noChangeArrowheads="1"/>
          </p:cNvPicPr>
          <p:nvPr>
            <p:ph idx="1"/>
          </p:nvPr>
        </p:nvPicPr>
        <p:blipFill>
          <a:blip r:embed="rId2" cstate="print">
            <a:duotone>
              <a:schemeClr val="accent5">
                <a:shade val="45000"/>
                <a:satMod val="135000"/>
              </a:schemeClr>
              <a:prstClr val="white"/>
            </a:duotone>
          </a:blip>
          <a:srcRect/>
          <a:stretch>
            <a:fillRect/>
          </a:stretch>
        </p:blipFill>
        <p:spPr>
          <a:xfrm>
            <a:off x="523667" y="1514646"/>
            <a:ext cx="4068211" cy="4412975"/>
          </a:xfrm>
        </p:spPr>
      </p:pic>
      <p:sp>
        <p:nvSpPr>
          <p:cNvPr id="43012" name="6 Metin kutusu"/>
          <p:cNvSpPr txBox="1">
            <a:spLocks noChangeArrowheads="1"/>
          </p:cNvSpPr>
          <p:nvPr/>
        </p:nvSpPr>
        <p:spPr bwMode="auto">
          <a:xfrm>
            <a:off x="9170988" y="2027238"/>
            <a:ext cx="3021012" cy="2985433"/>
          </a:xfrm>
          <a:prstGeom prst="rect">
            <a:avLst/>
          </a:prstGeom>
          <a:noFill/>
          <a:ln w="9525">
            <a:noFill/>
            <a:miter lim="800000"/>
            <a:headEnd/>
            <a:tailEnd/>
          </a:ln>
        </p:spPr>
        <p:txBody>
          <a:bodyPr>
            <a:spAutoFit/>
          </a:bodyPr>
          <a:lstStyle/>
          <a:p>
            <a:r>
              <a:rPr lang="tr-TR" sz="2200" b="1" dirty="0">
                <a:solidFill>
                  <a:srgbClr val="FFC000"/>
                </a:solidFill>
                <a:latin typeface="Segoe Print" pitchFamily="2" charset="0"/>
              </a:rPr>
              <a:t>KONSÜLTANLAR</a:t>
            </a:r>
            <a:r>
              <a:rPr lang="tr-TR" b="1" dirty="0">
                <a:solidFill>
                  <a:srgbClr val="FFC000"/>
                </a:solidFill>
                <a:latin typeface="Segoe Print" pitchFamily="2" charset="0"/>
              </a:rPr>
              <a:t/>
            </a:r>
            <a:br>
              <a:rPr lang="tr-TR" b="1" dirty="0">
                <a:solidFill>
                  <a:srgbClr val="FFC000"/>
                </a:solidFill>
                <a:latin typeface="Segoe Print" pitchFamily="2" charset="0"/>
              </a:rPr>
            </a:br>
            <a:endParaRPr lang="tr-TR" b="1" dirty="0">
              <a:solidFill>
                <a:srgbClr val="FFC000"/>
              </a:solidFill>
              <a:latin typeface="Segoe Print" pitchFamily="2" charset="0"/>
            </a:endParaRPr>
          </a:p>
          <a:p>
            <a:r>
              <a:rPr lang="tr-TR" dirty="0">
                <a:solidFill>
                  <a:srgbClr val="002060"/>
                </a:solidFill>
                <a:latin typeface="Segoe Print" pitchFamily="2" charset="0"/>
              </a:rPr>
              <a:t>Adli Tıp Uzmanı</a:t>
            </a:r>
            <a:r>
              <a:rPr lang="tr-TR" b="1" dirty="0">
                <a:solidFill>
                  <a:srgbClr val="002060"/>
                </a:solidFill>
                <a:latin typeface="Segoe Print" pitchFamily="2" charset="0"/>
              </a:rPr>
              <a:t/>
            </a:r>
            <a:br>
              <a:rPr lang="tr-TR" b="1" dirty="0">
                <a:solidFill>
                  <a:srgbClr val="002060"/>
                </a:solidFill>
                <a:latin typeface="Segoe Print" pitchFamily="2" charset="0"/>
              </a:rPr>
            </a:br>
            <a:r>
              <a:rPr lang="tr-TR" dirty="0">
                <a:solidFill>
                  <a:srgbClr val="002060"/>
                </a:solidFill>
                <a:latin typeface="Segoe Print" pitchFamily="2" charset="0"/>
              </a:rPr>
              <a:t>Çocuk </a:t>
            </a:r>
            <a:r>
              <a:rPr lang="tr-TR" dirty="0" err="1">
                <a:solidFill>
                  <a:srgbClr val="002060"/>
                </a:solidFill>
                <a:latin typeface="Segoe Print" pitchFamily="2" charset="0"/>
              </a:rPr>
              <a:t>Psikiyatristi</a:t>
            </a:r>
            <a:r>
              <a:rPr lang="tr-TR" dirty="0">
                <a:solidFill>
                  <a:srgbClr val="002060"/>
                </a:solidFill>
                <a:latin typeface="Segoe Print" pitchFamily="2" charset="0"/>
              </a:rPr>
              <a:t/>
            </a:r>
            <a:br>
              <a:rPr lang="tr-TR" dirty="0">
                <a:solidFill>
                  <a:srgbClr val="002060"/>
                </a:solidFill>
                <a:latin typeface="Segoe Print" pitchFamily="2" charset="0"/>
              </a:rPr>
            </a:br>
            <a:endParaRPr lang="tr-TR" dirty="0">
              <a:solidFill>
                <a:srgbClr val="00B050"/>
              </a:solidFill>
              <a:latin typeface="Segoe Print" pitchFamily="2" charset="0"/>
            </a:endParaRPr>
          </a:p>
          <a:p>
            <a:r>
              <a:rPr lang="tr-TR" sz="2200" b="1" dirty="0">
                <a:solidFill>
                  <a:srgbClr val="FFC000"/>
                </a:solidFill>
                <a:latin typeface="Segoe Print" pitchFamily="2" charset="0"/>
              </a:rPr>
              <a:t>TEMSİLCİLİK</a:t>
            </a:r>
            <a:r>
              <a:rPr lang="tr-TR" b="1" dirty="0">
                <a:solidFill>
                  <a:srgbClr val="002060"/>
                </a:solidFill>
                <a:latin typeface="Segoe Print" pitchFamily="2" charset="0"/>
              </a:rPr>
              <a:t/>
            </a:r>
            <a:br>
              <a:rPr lang="tr-TR" b="1" dirty="0">
                <a:solidFill>
                  <a:srgbClr val="002060"/>
                </a:solidFill>
                <a:latin typeface="Segoe Print" pitchFamily="2" charset="0"/>
              </a:rPr>
            </a:br>
            <a:endParaRPr lang="tr-TR" b="1" dirty="0">
              <a:solidFill>
                <a:srgbClr val="002060"/>
              </a:solidFill>
              <a:latin typeface="Segoe Print" pitchFamily="2" charset="0"/>
            </a:endParaRPr>
          </a:p>
          <a:p>
            <a:r>
              <a:rPr lang="tr-TR" dirty="0">
                <a:solidFill>
                  <a:srgbClr val="002060"/>
                </a:solidFill>
                <a:latin typeface="Segoe Print" pitchFamily="2" charset="0"/>
              </a:rPr>
              <a:t>ASPB </a:t>
            </a:r>
            <a:r>
              <a:rPr lang="tr-TR" dirty="0" smtClean="0">
                <a:solidFill>
                  <a:srgbClr val="002060"/>
                </a:solidFill>
                <a:latin typeface="Segoe Print" pitchFamily="2" charset="0"/>
              </a:rPr>
              <a:t>Temsilcisi</a:t>
            </a:r>
          </a:p>
          <a:p>
            <a:r>
              <a:rPr lang="tr-TR" dirty="0" smtClean="0">
                <a:solidFill>
                  <a:srgbClr val="002060"/>
                </a:solidFill>
                <a:latin typeface="Segoe Print" pitchFamily="2" charset="0"/>
              </a:rPr>
              <a:t>MEB Temsilcisi</a:t>
            </a:r>
            <a:r>
              <a:rPr lang="tr-TR" dirty="0">
                <a:solidFill>
                  <a:srgbClr val="002060"/>
                </a:solidFill>
                <a:latin typeface="Segoe Print" pitchFamily="2" charset="0"/>
              </a:rPr>
              <a:t/>
            </a:r>
            <a:br>
              <a:rPr lang="tr-TR" dirty="0">
                <a:solidFill>
                  <a:srgbClr val="002060"/>
                </a:solidFill>
                <a:latin typeface="Segoe Print" pitchFamily="2" charset="0"/>
              </a:rPr>
            </a:br>
            <a:endParaRPr lang="tr-TR" dirty="0">
              <a:solidFill>
                <a:srgbClr val="002060"/>
              </a:solidFill>
              <a:latin typeface="Segoe Print" pitchFamily="2" charset="0"/>
            </a:endParaRPr>
          </a:p>
        </p:txBody>
      </p:sp>
      <p:sp>
        <p:nvSpPr>
          <p:cNvPr id="8" name="7 Metin kutusu"/>
          <p:cNvSpPr txBox="1"/>
          <p:nvPr/>
        </p:nvSpPr>
        <p:spPr>
          <a:xfrm>
            <a:off x="596900" y="893763"/>
            <a:ext cx="4035425" cy="523875"/>
          </a:xfrm>
          <a:prstGeom prst="rect">
            <a:avLst/>
          </a:prstGeom>
          <a:noFill/>
        </p:spPr>
        <p:txBody>
          <a:bodyPr>
            <a:spAutoFit/>
          </a:bodyPr>
          <a:lstStyle/>
          <a:p>
            <a:pPr algn="ctr" fontAlgn="auto">
              <a:spcBef>
                <a:spcPts val="0"/>
              </a:spcBef>
              <a:spcAft>
                <a:spcPts val="0"/>
              </a:spcAft>
              <a:defRPr/>
            </a:pPr>
            <a:r>
              <a:rPr lang="tr-TR" sz="2800" b="1" dirty="0">
                <a:solidFill>
                  <a:srgbClr val="7030A0"/>
                </a:solidFill>
                <a:latin typeface="+mn-lt"/>
                <a:cs typeface="+mn-cs"/>
              </a:rPr>
              <a:t>Çocuk</a:t>
            </a:r>
            <a:r>
              <a:rPr lang="tr-TR" sz="2800" b="1" dirty="0">
                <a:latin typeface="+mn-lt"/>
                <a:cs typeface="+mn-cs"/>
              </a:rPr>
              <a:t> </a:t>
            </a:r>
            <a:r>
              <a:rPr lang="tr-TR" sz="2800" b="1" dirty="0">
                <a:solidFill>
                  <a:srgbClr val="00B050"/>
                </a:solidFill>
                <a:latin typeface="+mn-lt"/>
                <a:cs typeface="+mn-cs"/>
              </a:rPr>
              <a:t>İzlem</a:t>
            </a:r>
            <a:r>
              <a:rPr lang="tr-TR" sz="2800" b="1" dirty="0">
                <a:latin typeface="+mn-lt"/>
                <a:cs typeface="+mn-cs"/>
              </a:rPr>
              <a:t> </a:t>
            </a:r>
            <a:r>
              <a:rPr lang="tr-TR" sz="2800" b="1" dirty="0">
                <a:solidFill>
                  <a:schemeClr val="accent5">
                    <a:lumMod val="75000"/>
                  </a:schemeClr>
                </a:solidFill>
                <a:latin typeface="+mn-lt"/>
                <a:cs typeface="+mn-cs"/>
              </a:rPr>
              <a:t>Merkezi</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Shape 1"/>
          <p:cNvSpPr/>
          <p:nvPr/>
        </p:nvSpPr>
        <p:spPr>
          <a:xfrm>
            <a:off x="2257425" y="3951288"/>
            <a:ext cx="2554288" cy="1476375"/>
          </a:xfrm>
          <a:prstGeom prst="corner">
            <a:avLst>
              <a:gd name="adj1" fmla="val 50000"/>
              <a:gd name="adj2" fmla="val 60671"/>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tr-TR" sz="1600" b="1" dirty="0">
                <a:solidFill>
                  <a:schemeClr val="bg1"/>
                </a:solidFill>
              </a:rPr>
              <a:t>SAĞLIK </a:t>
            </a:r>
          </a:p>
          <a:p>
            <a:pPr algn="ctr" fontAlgn="auto">
              <a:spcBef>
                <a:spcPts val="0"/>
              </a:spcBef>
              <a:spcAft>
                <a:spcPts val="0"/>
              </a:spcAft>
              <a:defRPr/>
            </a:pPr>
            <a:r>
              <a:rPr lang="tr-TR" sz="1600" b="1" dirty="0">
                <a:solidFill>
                  <a:schemeClr val="bg1"/>
                </a:solidFill>
              </a:rPr>
              <a:t>BAKANLIĞI</a:t>
            </a:r>
          </a:p>
        </p:txBody>
      </p:sp>
      <p:sp>
        <p:nvSpPr>
          <p:cNvPr id="14" name="L-Shape 6"/>
          <p:cNvSpPr/>
          <p:nvPr/>
        </p:nvSpPr>
        <p:spPr>
          <a:xfrm rot="16200000">
            <a:off x="4741863" y="3448050"/>
            <a:ext cx="1546225" cy="2435225"/>
          </a:xfrm>
          <a:prstGeom prst="corner">
            <a:avLst>
              <a:gd name="adj1" fmla="val 61518"/>
              <a:gd name="adj2" fmla="val 48560"/>
            </a:avLst>
          </a:prstGeom>
          <a:solidFill>
            <a:srgbClr val="00B0F0"/>
          </a:solidFill>
        </p:spPr>
        <p:style>
          <a:lnRef idx="0">
            <a:schemeClr val="accent1"/>
          </a:lnRef>
          <a:fillRef idx="3">
            <a:schemeClr val="accent1"/>
          </a:fillRef>
          <a:effectRef idx="3">
            <a:schemeClr val="accent1"/>
          </a:effectRef>
          <a:fontRef idx="minor">
            <a:schemeClr val="lt1"/>
          </a:fontRef>
        </p:style>
        <p:txBody>
          <a:bodyPr vert="vert" anchor="ctr"/>
          <a:lstStyle/>
          <a:p>
            <a:pPr algn="ctr" fontAlgn="auto">
              <a:spcBef>
                <a:spcPts val="0"/>
              </a:spcBef>
              <a:spcAft>
                <a:spcPts val="0"/>
              </a:spcAft>
              <a:defRPr/>
            </a:pPr>
            <a:r>
              <a:rPr lang="tr-TR" b="1" dirty="0">
                <a:solidFill>
                  <a:schemeClr val="bg1"/>
                </a:solidFill>
              </a:rPr>
              <a:t>C. SAVCILIĞI</a:t>
            </a:r>
          </a:p>
        </p:txBody>
      </p:sp>
      <p:sp>
        <p:nvSpPr>
          <p:cNvPr id="15" name="L-Shape 7"/>
          <p:cNvSpPr/>
          <p:nvPr/>
        </p:nvSpPr>
        <p:spPr>
          <a:xfrm rot="10800000">
            <a:off x="4297363" y="1358900"/>
            <a:ext cx="2435225" cy="1454150"/>
          </a:xfrm>
          <a:prstGeom prst="corner">
            <a:avLst>
              <a:gd name="adj1" fmla="val 54644"/>
              <a:gd name="adj2" fmla="val 67028"/>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tr-TR" dirty="0">
              <a:solidFill>
                <a:prstClr val="black"/>
              </a:solidFill>
            </a:endParaRPr>
          </a:p>
        </p:txBody>
      </p:sp>
      <p:sp>
        <p:nvSpPr>
          <p:cNvPr id="16" name="L-Shape 8"/>
          <p:cNvSpPr/>
          <p:nvPr/>
        </p:nvSpPr>
        <p:spPr>
          <a:xfrm rot="5400000">
            <a:off x="2753606" y="864137"/>
            <a:ext cx="1562767" cy="2553351"/>
          </a:xfrm>
          <a:prstGeom prst="corner">
            <a:avLst>
              <a:gd name="adj1" fmla="val 57199"/>
              <a:gd name="adj2" fmla="val 51440"/>
            </a:avLst>
          </a:prstGeom>
          <a:solidFill>
            <a:srgbClr val="FFC000"/>
          </a:solidFill>
        </p:spPr>
        <p:style>
          <a:lnRef idx="0">
            <a:schemeClr val="dk1"/>
          </a:lnRef>
          <a:fillRef idx="3">
            <a:schemeClr val="dk1"/>
          </a:fillRef>
          <a:effectRef idx="3">
            <a:schemeClr val="dk1"/>
          </a:effectRef>
          <a:fontRef idx="minor">
            <a:schemeClr val="lt1"/>
          </a:fontRef>
        </p:style>
        <p:txBody>
          <a:bodyPr vert="vert270" anchor="ctr"/>
          <a:lstStyle/>
          <a:p>
            <a:pPr algn="ctr" fontAlgn="auto">
              <a:spcBef>
                <a:spcPts val="0"/>
              </a:spcBef>
              <a:spcAft>
                <a:spcPts val="0"/>
              </a:spcAft>
              <a:defRPr/>
            </a:pPr>
            <a:r>
              <a:rPr lang="tr-TR" b="1" dirty="0">
                <a:solidFill>
                  <a:schemeClr val="bg1"/>
                </a:solidFill>
              </a:rPr>
              <a:t>ASPB</a:t>
            </a:r>
          </a:p>
        </p:txBody>
      </p:sp>
      <p:sp>
        <p:nvSpPr>
          <p:cNvPr id="17" name="Rectangle 2"/>
          <p:cNvSpPr/>
          <p:nvPr/>
        </p:nvSpPr>
        <p:spPr>
          <a:xfrm>
            <a:off x="2257425" y="2900363"/>
            <a:ext cx="887413" cy="10414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tr-TR" b="1" dirty="0">
                <a:solidFill>
                  <a:schemeClr val="bg1"/>
                </a:solidFill>
              </a:rPr>
              <a:t>MEB</a:t>
            </a:r>
          </a:p>
        </p:txBody>
      </p:sp>
      <p:sp>
        <p:nvSpPr>
          <p:cNvPr id="18" name="Rectangle 3"/>
          <p:cNvSpPr/>
          <p:nvPr/>
        </p:nvSpPr>
        <p:spPr>
          <a:xfrm>
            <a:off x="5756275" y="2838450"/>
            <a:ext cx="987425" cy="102393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tr-TR" sz="1600" b="1" dirty="0">
                <a:solidFill>
                  <a:schemeClr val="bg1"/>
                </a:solidFill>
              </a:rPr>
              <a:t>BARO</a:t>
            </a:r>
          </a:p>
        </p:txBody>
      </p:sp>
      <p:sp>
        <p:nvSpPr>
          <p:cNvPr id="44040" name="TextBox 4"/>
          <p:cNvSpPr txBox="1">
            <a:spLocks noChangeArrowheads="1"/>
          </p:cNvSpPr>
          <p:nvPr/>
        </p:nvSpPr>
        <p:spPr bwMode="auto">
          <a:xfrm>
            <a:off x="5008563" y="1617663"/>
            <a:ext cx="1133475" cy="339725"/>
          </a:xfrm>
          <a:prstGeom prst="rect">
            <a:avLst/>
          </a:prstGeom>
          <a:noFill/>
          <a:ln w="9525">
            <a:noFill/>
            <a:miter lim="800000"/>
            <a:headEnd/>
            <a:tailEnd/>
          </a:ln>
        </p:spPr>
        <p:txBody>
          <a:bodyPr>
            <a:spAutoFit/>
          </a:bodyPr>
          <a:lstStyle/>
          <a:p>
            <a:r>
              <a:rPr lang="tr-TR" sz="1600" b="1">
                <a:solidFill>
                  <a:schemeClr val="bg1"/>
                </a:solidFill>
                <a:latin typeface="Segoe Print" pitchFamily="2" charset="0"/>
              </a:rPr>
              <a:t>KOLLUK</a:t>
            </a:r>
          </a:p>
        </p:txBody>
      </p:sp>
      <p:pic>
        <p:nvPicPr>
          <p:cNvPr id="44041" name="Picture 3" descr="C:\Users\aleaf\Desktop\Resim2.png"/>
          <p:cNvPicPr>
            <a:picLocks noChangeAspect="1" noChangeArrowheads="1"/>
          </p:cNvPicPr>
          <p:nvPr/>
        </p:nvPicPr>
        <p:blipFill>
          <a:blip r:embed="rId2" cstate="print"/>
          <a:srcRect/>
          <a:stretch>
            <a:fillRect/>
          </a:stretch>
        </p:blipFill>
        <p:spPr bwMode="auto">
          <a:xfrm>
            <a:off x="3305175" y="2339975"/>
            <a:ext cx="2338388" cy="2114550"/>
          </a:xfrm>
          <a:prstGeom prst="rect">
            <a:avLst/>
          </a:prstGeom>
          <a:noFill/>
          <a:ln w="9525">
            <a:noFill/>
            <a:miter lim="800000"/>
            <a:headEnd/>
            <a:tailEnd/>
          </a:ln>
        </p:spPr>
      </p:pic>
      <p:sp>
        <p:nvSpPr>
          <p:cNvPr id="23" name="22 Metin kutusu"/>
          <p:cNvSpPr txBox="1"/>
          <p:nvPr/>
        </p:nvSpPr>
        <p:spPr>
          <a:xfrm>
            <a:off x="7258050" y="2959100"/>
            <a:ext cx="4035425" cy="523875"/>
          </a:xfrm>
          <a:prstGeom prst="rect">
            <a:avLst/>
          </a:prstGeom>
          <a:noFill/>
        </p:spPr>
        <p:txBody>
          <a:bodyPr>
            <a:spAutoFit/>
          </a:bodyPr>
          <a:lstStyle/>
          <a:p>
            <a:pPr algn="ctr" fontAlgn="auto">
              <a:spcBef>
                <a:spcPts val="0"/>
              </a:spcBef>
              <a:spcAft>
                <a:spcPts val="0"/>
              </a:spcAft>
              <a:defRPr/>
            </a:pPr>
            <a:r>
              <a:rPr lang="tr-TR" sz="2800" b="1" dirty="0">
                <a:solidFill>
                  <a:srgbClr val="7030A0"/>
                </a:solidFill>
                <a:latin typeface="+mn-lt"/>
                <a:cs typeface="+mn-cs"/>
              </a:rPr>
              <a:t>Çocuk</a:t>
            </a:r>
            <a:r>
              <a:rPr lang="tr-TR" sz="2800" b="1" dirty="0">
                <a:latin typeface="+mn-lt"/>
                <a:cs typeface="+mn-cs"/>
              </a:rPr>
              <a:t> </a:t>
            </a:r>
            <a:r>
              <a:rPr lang="tr-TR" sz="2800" b="1" dirty="0">
                <a:solidFill>
                  <a:srgbClr val="00B050"/>
                </a:solidFill>
                <a:latin typeface="+mn-lt"/>
                <a:cs typeface="+mn-cs"/>
              </a:rPr>
              <a:t>İzlem</a:t>
            </a:r>
            <a:r>
              <a:rPr lang="tr-TR" sz="2800" b="1" dirty="0">
                <a:latin typeface="+mn-lt"/>
                <a:cs typeface="+mn-cs"/>
              </a:rPr>
              <a:t> </a:t>
            </a:r>
            <a:r>
              <a:rPr lang="tr-TR" sz="2800" b="1" dirty="0">
                <a:solidFill>
                  <a:schemeClr val="accent5">
                    <a:lumMod val="75000"/>
                  </a:schemeClr>
                </a:solidFill>
                <a:latin typeface="+mn-lt"/>
                <a:cs typeface="+mn-cs"/>
              </a:rPr>
              <a:t>Merkezi</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4 Başlık"/>
          <p:cNvSpPr>
            <a:spLocks noGrp="1"/>
          </p:cNvSpPr>
          <p:nvPr>
            <p:ph type="title"/>
          </p:nvPr>
        </p:nvSpPr>
        <p:spPr/>
        <p:txBody>
          <a:bodyPr/>
          <a:lstStyle/>
          <a:p>
            <a:pPr eaLnBrk="1" hangingPunct="1"/>
            <a:r>
              <a:rPr lang="tr-TR" sz="3200" smtClean="0">
                <a:solidFill>
                  <a:srgbClr val="FFFFFF"/>
                </a:solidFill>
                <a:latin typeface="Calibri" pitchFamily="34" charset="0"/>
                <a:ea typeface="ヒラギノ角ゴ Pro W3"/>
                <a:cs typeface="Calibri" pitchFamily="34" charset="0"/>
              </a:rPr>
              <a:t/>
            </a:r>
            <a:br>
              <a:rPr lang="tr-TR" sz="3200" smtClean="0">
                <a:solidFill>
                  <a:srgbClr val="FFFFFF"/>
                </a:solidFill>
                <a:latin typeface="Calibri" pitchFamily="34" charset="0"/>
                <a:ea typeface="ヒラギノ角ゴ Pro W3"/>
                <a:cs typeface="Calibri" pitchFamily="34" charset="0"/>
              </a:rPr>
            </a:br>
            <a:endParaRPr lang="tr-TR" smtClean="0">
              <a:ea typeface="ヒラギノ角ゴ Pro W3"/>
              <a:cs typeface="Calibri" pitchFamily="34" charset="0"/>
            </a:endParaRPr>
          </a:p>
        </p:txBody>
      </p:sp>
      <p:sp>
        <p:nvSpPr>
          <p:cNvPr id="8" name="Bent-Up Arrow 7"/>
          <p:cNvSpPr/>
          <p:nvPr/>
        </p:nvSpPr>
        <p:spPr>
          <a:xfrm rot="10800000">
            <a:off x="3427413" y="1682750"/>
            <a:ext cx="1444625"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0" name="Rounded Rectangle 11"/>
          <p:cNvSpPr/>
          <p:nvPr/>
        </p:nvSpPr>
        <p:spPr>
          <a:xfrm>
            <a:off x="2424113" y="2032000"/>
            <a:ext cx="2028825" cy="69373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r>
              <a:rPr lang="tr-TR" sz="2000">
                <a:solidFill>
                  <a:schemeClr val="tx1"/>
                </a:solidFill>
                <a:latin typeface="Calibri" pitchFamily="34" charset="0"/>
                <a:cs typeface="Arial" pitchFamily="34" charset="0"/>
              </a:rPr>
              <a:t>MAKUL ŞÜPHE</a:t>
            </a:r>
          </a:p>
        </p:txBody>
      </p:sp>
      <p:sp>
        <p:nvSpPr>
          <p:cNvPr id="12" name="11 Yuvarlatılmış Dikdörtgen"/>
          <p:cNvSpPr/>
          <p:nvPr/>
        </p:nvSpPr>
        <p:spPr>
          <a:xfrm>
            <a:off x="2279650" y="333375"/>
            <a:ext cx="7416800" cy="71437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tr-TR" sz="2800">
                <a:solidFill>
                  <a:srgbClr val="9A5315"/>
                </a:solidFill>
                <a:latin typeface="Calibri" pitchFamily="34" charset="0"/>
                <a:cs typeface="Arial" pitchFamily="34" charset="0"/>
              </a:rPr>
              <a:t>Cinsel istismar düşünülen çocuğun ÇİM’e ulaşımı</a:t>
            </a:r>
          </a:p>
        </p:txBody>
      </p:sp>
      <p:sp>
        <p:nvSpPr>
          <p:cNvPr id="13" name="Pentagon 4"/>
          <p:cNvSpPr/>
          <p:nvPr/>
        </p:nvSpPr>
        <p:spPr>
          <a:xfrm rot="5400000">
            <a:off x="5216537" y="1264464"/>
            <a:ext cx="3087751" cy="3096344"/>
          </a:xfrm>
          <a:prstGeom prst="homePlate">
            <a:avLst>
              <a:gd name="adj" fmla="val 12199"/>
            </a:avLst>
          </a:prstGeom>
        </p:spPr>
        <p:style>
          <a:lnRef idx="1">
            <a:schemeClr val="accent2"/>
          </a:lnRef>
          <a:fillRef idx="2">
            <a:schemeClr val="accent2"/>
          </a:fillRef>
          <a:effectRef idx="1">
            <a:schemeClr val="accent2"/>
          </a:effectRef>
          <a:fontRef idx="minor">
            <a:schemeClr val="dk1"/>
          </a:fontRef>
        </p:style>
        <p:txBody>
          <a:bodyPr vert="vert270" anchor="ctr"/>
          <a:lstStyle/>
          <a:p>
            <a:pPr algn="ctr" fontAlgn="auto">
              <a:spcBef>
                <a:spcPts val="0"/>
              </a:spcBef>
              <a:spcAft>
                <a:spcPts val="0"/>
              </a:spcAft>
              <a:defRPr/>
            </a:pPr>
            <a:r>
              <a:rPr lang="tr-TR" dirty="0">
                <a:latin typeface="Calibri" pitchFamily="34" charset="0"/>
                <a:cs typeface="Calibri" pitchFamily="34" charset="0"/>
              </a:rPr>
              <a:t>Öğretmen</a:t>
            </a:r>
          </a:p>
          <a:p>
            <a:pPr algn="ctr" fontAlgn="auto">
              <a:spcBef>
                <a:spcPts val="0"/>
              </a:spcBef>
              <a:spcAft>
                <a:spcPts val="0"/>
              </a:spcAft>
              <a:defRPr/>
            </a:pPr>
            <a:r>
              <a:rPr lang="tr-TR" dirty="0">
                <a:latin typeface="Calibri" pitchFamily="34" charset="0"/>
                <a:cs typeface="Calibri" pitchFamily="34" charset="0"/>
              </a:rPr>
              <a:t>Sağlık personeli</a:t>
            </a:r>
          </a:p>
          <a:p>
            <a:pPr algn="ctr" fontAlgn="auto">
              <a:spcBef>
                <a:spcPts val="0"/>
              </a:spcBef>
              <a:spcAft>
                <a:spcPts val="0"/>
              </a:spcAft>
              <a:defRPr/>
            </a:pPr>
            <a:r>
              <a:rPr lang="tr-TR" dirty="0">
                <a:latin typeface="Calibri" pitchFamily="34" charset="0"/>
                <a:cs typeface="Calibri" pitchFamily="34" charset="0"/>
              </a:rPr>
              <a:t>ASPB personeli</a:t>
            </a:r>
          </a:p>
          <a:p>
            <a:pPr algn="ctr" fontAlgn="auto">
              <a:spcBef>
                <a:spcPts val="0"/>
              </a:spcBef>
              <a:spcAft>
                <a:spcPts val="0"/>
              </a:spcAft>
              <a:defRPr/>
            </a:pPr>
            <a:r>
              <a:rPr lang="tr-TR" dirty="0">
                <a:latin typeface="Calibri" pitchFamily="34" charset="0"/>
                <a:cs typeface="Calibri" pitchFamily="34" charset="0"/>
              </a:rPr>
              <a:t>Müftülük personeli</a:t>
            </a:r>
          </a:p>
          <a:p>
            <a:pPr algn="ctr" fontAlgn="auto">
              <a:spcBef>
                <a:spcPts val="0"/>
              </a:spcBef>
              <a:spcAft>
                <a:spcPts val="0"/>
              </a:spcAft>
              <a:defRPr/>
            </a:pPr>
            <a:r>
              <a:rPr lang="tr-TR" dirty="0">
                <a:latin typeface="Calibri" pitchFamily="34" charset="0"/>
                <a:cs typeface="Calibri" pitchFamily="34" charset="0"/>
              </a:rPr>
              <a:t>Muhtar</a:t>
            </a:r>
          </a:p>
          <a:p>
            <a:pPr algn="ctr" fontAlgn="auto">
              <a:spcBef>
                <a:spcPts val="0"/>
              </a:spcBef>
              <a:spcAft>
                <a:spcPts val="0"/>
              </a:spcAft>
              <a:defRPr/>
            </a:pPr>
            <a:r>
              <a:rPr lang="tr-TR" dirty="0">
                <a:latin typeface="Calibri" pitchFamily="34" charset="0"/>
                <a:cs typeface="Calibri" pitchFamily="34" charset="0"/>
              </a:rPr>
              <a:t>Kolluk birimleri</a:t>
            </a:r>
          </a:p>
          <a:p>
            <a:pPr algn="ctr" fontAlgn="auto">
              <a:spcBef>
                <a:spcPts val="0"/>
              </a:spcBef>
              <a:spcAft>
                <a:spcPts val="0"/>
              </a:spcAft>
              <a:defRPr/>
            </a:pPr>
            <a:r>
              <a:rPr lang="tr-TR" dirty="0">
                <a:latin typeface="Calibri" pitchFamily="34" charset="0"/>
                <a:cs typeface="Calibri" pitchFamily="34" charset="0"/>
              </a:rPr>
              <a:t>Meslek örgütleri</a:t>
            </a:r>
          </a:p>
          <a:p>
            <a:pPr algn="ctr" fontAlgn="auto">
              <a:spcBef>
                <a:spcPts val="0"/>
              </a:spcBef>
              <a:spcAft>
                <a:spcPts val="0"/>
              </a:spcAft>
              <a:defRPr/>
            </a:pPr>
            <a:r>
              <a:rPr lang="tr-TR" dirty="0">
                <a:latin typeface="Calibri" pitchFamily="34" charset="0"/>
                <a:cs typeface="Calibri" pitchFamily="34" charset="0"/>
              </a:rPr>
              <a:t>Vatandaş</a:t>
            </a:r>
          </a:p>
          <a:p>
            <a:pPr algn="ctr" fontAlgn="auto">
              <a:spcBef>
                <a:spcPts val="0"/>
              </a:spcBef>
              <a:spcAft>
                <a:spcPts val="0"/>
              </a:spcAft>
              <a:defRPr/>
            </a:pPr>
            <a:r>
              <a:rPr lang="tr-TR" dirty="0">
                <a:latin typeface="Calibri" pitchFamily="34" charset="0"/>
                <a:cs typeface="Calibri" pitchFamily="34" charset="0"/>
              </a:rPr>
              <a:t>Aile</a:t>
            </a:r>
          </a:p>
          <a:p>
            <a:pPr algn="ctr" fontAlgn="auto">
              <a:spcBef>
                <a:spcPts val="0"/>
              </a:spcBef>
              <a:spcAft>
                <a:spcPts val="0"/>
              </a:spcAft>
              <a:defRPr/>
            </a:pPr>
            <a:r>
              <a:rPr lang="tr-TR" dirty="0">
                <a:latin typeface="Calibri" pitchFamily="34" charset="0"/>
                <a:cs typeface="Calibri" pitchFamily="34" charset="0"/>
              </a:rPr>
              <a:t>Çocuk</a:t>
            </a:r>
          </a:p>
        </p:txBody>
      </p:sp>
      <p:sp>
        <p:nvSpPr>
          <p:cNvPr id="14" name="Rounded Rectangle 1"/>
          <p:cNvSpPr/>
          <p:nvPr/>
        </p:nvSpPr>
        <p:spPr>
          <a:xfrm>
            <a:off x="1704113" y="5134962"/>
            <a:ext cx="8485753" cy="1080120"/>
          </a:xfrm>
          <a:prstGeom prst="roundRect">
            <a:avLst/>
          </a:prstGeom>
          <a:solidFill>
            <a:srgbClr val="92D050"/>
          </a:solidFill>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ÇOCUK İZLEM MERKEZİ</a:t>
            </a:r>
          </a:p>
        </p:txBody>
      </p:sp>
      <p:sp>
        <p:nvSpPr>
          <p:cNvPr id="15" name="Rounded Rectangle 13"/>
          <p:cNvSpPr/>
          <p:nvPr/>
        </p:nvSpPr>
        <p:spPr>
          <a:xfrm>
            <a:off x="2306638" y="3473450"/>
            <a:ext cx="2305050" cy="6937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latin typeface="Calibri" pitchFamily="34" charset="0"/>
                <a:cs typeface="Calibri" pitchFamily="34" charset="0"/>
              </a:rPr>
              <a:t>Jandarma / </a:t>
            </a:r>
          </a:p>
          <a:p>
            <a:pPr algn="ctr" fontAlgn="auto">
              <a:spcBef>
                <a:spcPts val="0"/>
              </a:spcBef>
              <a:spcAft>
                <a:spcPts val="0"/>
              </a:spcAft>
              <a:defRPr/>
            </a:pPr>
            <a:r>
              <a:rPr lang="tr-TR" sz="2000" dirty="0">
                <a:latin typeface="Calibri" pitchFamily="34" charset="0"/>
                <a:cs typeface="Calibri" pitchFamily="34" charset="0"/>
              </a:rPr>
              <a:t>Çocuk Polisi</a:t>
            </a:r>
          </a:p>
        </p:txBody>
      </p:sp>
      <p:sp>
        <p:nvSpPr>
          <p:cNvPr id="16" name="Down Arrow 4"/>
          <p:cNvSpPr/>
          <p:nvPr/>
        </p:nvSpPr>
        <p:spPr>
          <a:xfrm>
            <a:off x="3343275" y="2843213"/>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17" name="Down Arrow 19"/>
          <p:cNvSpPr/>
          <p:nvPr/>
        </p:nvSpPr>
        <p:spPr>
          <a:xfrm>
            <a:off x="3332163" y="4337050"/>
            <a:ext cx="190500" cy="5318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19" name="18 Dikdörtgen"/>
          <p:cNvSpPr/>
          <p:nvPr/>
        </p:nvSpPr>
        <p:spPr>
          <a:xfrm>
            <a:off x="1593850" y="4357688"/>
            <a:ext cx="1643063" cy="64611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fontAlgn="auto">
              <a:spcBef>
                <a:spcPts val="0"/>
              </a:spcBef>
              <a:spcAft>
                <a:spcPts val="0"/>
              </a:spcAft>
              <a:defRPr/>
            </a:pPr>
            <a:r>
              <a:rPr lang="tr-TR" b="1" spc="50" dirty="0">
                <a:ln w="11430"/>
                <a:solidFill>
                  <a:srgbClr val="FF0000"/>
                </a:solidFill>
                <a:latin typeface="Calibri" pitchFamily="34" charset="0"/>
                <a:cs typeface="Calibri" pitchFamily="34" charset="0"/>
              </a:rPr>
              <a:t>Sivil Ekiple</a:t>
            </a:r>
          </a:p>
          <a:p>
            <a:pPr algn="ctr" fontAlgn="auto">
              <a:spcBef>
                <a:spcPts val="0"/>
              </a:spcBef>
              <a:spcAft>
                <a:spcPts val="0"/>
              </a:spcAft>
              <a:defRPr/>
            </a:pPr>
            <a:r>
              <a:rPr lang="tr-TR" b="1" spc="50" dirty="0">
                <a:ln w="11430"/>
                <a:solidFill>
                  <a:srgbClr val="FF0000"/>
                </a:solidFill>
                <a:latin typeface="Calibri" pitchFamily="34" charset="0"/>
                <a:cs typeface="Calibri" pitchFamily="34" charset="0"/>
              </a:rPr>
              <a:t>Sivil Araçla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İçerik Yer Tutucusu"/>
          <p:cNvSpPr>
            <a:spLocks noGrp="1"/>
          </p:cNvSpPr>
          <p:nvPr>
            <p:ph idx="1"/>
          </p:nvPr>
        </p:nvSpPr>
        <p:spPr>
          <a:xfrm>
            <a:off x="836613" y="914400"/>
            <a:ext cx="8307387" cy="5029200"/>
          </a:xfrm>
        </p:spPr>
        <p:txBody>
          <a:bodyPr/>
          <a:lstStyle/>
          <a:p>
            <a:pPr eaLnBrk="1" hangingPunct="1">
              <a:buFont typeface="Arial" pitchFamily="34" charset="0"/>
              <a:buNone/>
            </a:pPr>
            <a:endParaRPr lang="tr-TR" smtClean="0">
              <a:solidFill>
                <a:srgbClr val="002060"/>
              </a:solidFill>
            </a:endParaRPr>
          </a:p>
          <a:p>
            <a:pPr eaLnBrk="1" hangingPunct="1">
              <a:buFont typeface="Arial" pitchFamily="34" charset="0"/>
              <a:buNone/>
            </a:pPr>
            <a:r>
              <a:rPr lang="tr-TR" smtClean="0">
                <a:solidFill>
                  <a:srgbClr val="002060"/>
                </a:solidFill>
              </a:rPr>
              <a:t>Çocuk İzlem Merkezi’nde</a:t>
            </a:r>
          </a:p>
          <a:p>
            <a:pPr eaLnBrk="1" hangingPunct="1">
              <a:buFont typeface="Arial" pitchFamily="34" charset="0"/>
              <a:buNone/>
            </a:pPr>
            <a:endParaRPr lang="tr-TR" smtClean="0">
              <a:solidFill>
                <a:srgbClr val="002060"/>
              </a:solidFill>
            </a:endParaRPr>
          </a:p>
          <a:p>
            <a:pPr eaLnBrk="1" hangingPunct="1">
              <a:buFont typeface="Wingdings" pitchFamily="2" charset="2"/>
              <a:buChar char="Ø"/>
            </a:pPr>
            <a:r>
              <a:rPr lang="tr-TR" smtClean="0">
                <a:solidFill>
                  <a:srgbClr val="002060"/>
                </a:solidFill>
              </a:rPr>
              <a:t>Adli Görüşme,</a:t>
            </a:r>
          </a:p>
          <a:p>
            <a:pPr eaLnBrk="1" hangingPunct="1">
              <a:buFont typeface="Wingdings" pitchFamily="2" charset="2"/>
              <a:buChar char="Ø"/>
            </a:pPr>
            <a:r>
              <a:rPr lang="tr-TR" smtClean="0">
                <a:solidFill>
                  <a:srgbClr val="002060"/>
                </a:solidFill>
              </a:rPr>
              <a:t>Aile Görüşmesi,</a:t>
            </a:r>
          </a:p>
          <a:p>
            <a:pPr eaLnBrk="1" hangingPunct="1">
              <a:buFont typeface="Wingdings" pitchFamily="2" charset="2"/>
              <a:buChar char="Ø"/>
            </a:pPr>
            <a:r>
              <a:rPr lang="tr-TR" smtClean="0">
                <a:solidFill>
                  <a:srgbClr val="002060"/>
                </a:solidFill>
              </a:rPr>
              <a:t>Adli Muayene,</a:t>
            </a:r>
          </a:p>
          <a:p>
            <a:pPr eaLnBrk="1" hangingPunct="1">
              <a:buFont typeface="Wingdings" pitchFamily="2" charset="2"/>
              <a:buChar char="Ø"/>
            </a:pPr>
            <a:r>
              <a:rPr lang="tr-TR" smtClean="0">
                <a:solidFill>
                  <a:srgbClr val="002060"/>
                </a:solidFill>
              </a:rPr>
              <a:t>Psikiyatrik değerlendirme     </a:t>
            </a:r>
          </a:p>
          <a:p>
            <a:pPr eaLnBrk="1" hangingPunct="1">
              <a:buFont typeface="Arial" pitchFamily="34" charset="0"/>
              <a:buNone/>
            </a:pPr>
            <a:r>
              <a:rPr lang="tr-TR" smtClean="0">
                <a:solidFill>
                  <a:srgbClr val="002060"/>
                </a:solidFill>
              </a:rPr>
              <a:t>                    gerçekleştirilir.</a:t>
            </a:r>
          </a:p>
          <a:p>
            <a:pPr eaLnBrk="1" hangingPunct="1"/>
            <a:endParaRPr lang="tr-TR" smtClean="0">
              <a:solidFill>
                <a:srgbClr val="002060"/>
              </a:solidFill>
            </a:endParaRPr>
          </a:p>
        </p:txBody>
      </p:sp>
      <p:pic>
        <p:nvPicPr>
          <p:cNvPr id="46083" name="Picture 2" descr="http://images.clipartlogo.com/files/images/38/380745/magnifier-clip-art_f.jpg"/>
          <p:cNvPicPr>
            <a:picLocks noChangeAspect="1" noChangeArrowheads="1"/>
          </p:cNvPicPr>
          <p:nvPr/>
        </p:nvPicPr>
        <p:blipFill>
          <a:blip r:embed="rId2" cstate="print"/>
          <a:srcRect/>
          <a:stretch>
            <a:fillRect/>
          </a:stretch>
        </p:blipFill>
        <p:spPr bwMode="auto">
          <a:xfrm>
            <a:off x="6965950" y="1352550"/>
            <a:ext cx="3800475" cy="4048125"/>
          </a:xfrm>
          <a:prstGeom prst="rect">
            <a:avLst/>
          </a:prstGeom>
          <a:noFill/>
          <a:ln w="9525">
            <a:noFill/>
            <a:miter lim="800000"/>
            <a:headEnd/>
            <a:tailEnd/>
          </a:ln>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ÇİM foto\P1000048.JPG"/>
          <p:cNvPicPr>
            <a:picLocks noGrp="1" noChangeAspect="1" noChangeArrowheads="1"/>
          </p:cNvPicPr>
          <p:nvPr>
            <p:ph type="pic" idx="1"/>
          </p:nvPr>
        </p:nvPicPr>
        <p:blipFill>
          <a:blip r:embed="rId2" cstate="print"/>
          <a:srcRect t="6882" b="6882"/>
          <a:stretch>
            <a:fillRect/>
          </a:stretch>
        </p:blipFill>
        <p:spPr>
          <a:xfrm>
            <a:off x="805082" y="936601"/>
            <a:ext cx="2884049" cy="4707453"/>
          </a:xfrm>
          <a:ln>
            <a:noFill/>
          </a:ln>
          <a:effectLst>
            <a:softEdge rad="112500"/>
          </a:effectLst>
        </p:spPr>
      </p:pic>
      <p:sp>
        <p:nvSpPr>
          <p:cNvPr id="3" name="2 İçerik Yer Tutucusu"/>
          <p:cNvSpPr>
            <a:spLocks noGrp="1"/>
          </p:cNvSpPr>
          <p:nvPr>
            <p:ph type="body" sz="half" idx="2"/>
          </p:nvPr>
        </p:nvSpPr>
        <p:spPr>
          <a:xfrm>
            <a:off x="7493000" y="788988"/>
            <a:ext cx="4110038" cy="5343525"/>
          </a:xfrm>
        </p:spPr>
        <p:txBody>
          <a:bodyPr rtlCol="0"/>
          <a:lstStyle/>
          <a:p>
            <a:pPr eaLnBrk="1" fontAlgn="auto" hangingPunct="1">
              <a:spcAft>
                <a:spcPts val="0"/>
              </a:spcAft>
              <a:defRPr/>
            </a:pPr>
            <a:r>
              <a:rPr lang="tr-TR" sz="2000" b="1" dirty="0" smtClean="0">
                <a:solidFill>
                  <a:srgbClr val="002060"/>
                </a:solidFill>
              </a:rPr>
              <a:t>Adli görüşme</a:t>
            </a:r>
            <a:endParaRPr lang="tr-TR" sz="2000" dirty="0" smtClean="0">
              <a:solidFill>
                <a:srgbClr val="002060"/>
              </a:solidFill>
            </a:endParaRPr>
          </a:p>
          <a:p>
            <a:pPr eaLnBrk="1" fontAlgn="auto" hangingPunct="1">
              <a:spcAft>
                <a:spcPts val="0"/>
              </a:spcAft>
              <a:defRPr/>
            </a:pPr>
            <a:r>
              <a:rPr lang="tr-TR" sz="2000" dirty="0" smtClean="0">
                <a:solidFill>
                  <a:schemeClr val="accent5">
                    <a:lumMod val="50000"/>
                  </a:schemeClr>
                </a:solidFill>
              </a:rPr>
              <a:t>Yaşanan olayla ilgili ikincil örselenmeleri ortadan kaldırmayı amaçlayarak, çocuktan bilgi alınması, suçun tespiti veya aydınlatılmasına yönelik olarak, kötü muamelenin her türü ile karşılaşan, karşılaştığından kuşkulanılan ya da kötü muameleye tanıklık eden çocuğun dinlenmesi ve alınan bilgilerin kayda alınarak tutanağa geçirilmesi, rapor düzenlenmesini içeren görüşmelerdir.</a:t>
            </a:r>
          </a:p>
          <a:p>
            <a:pPr eaLnBrk="1" fontAlgn="auto" hangingPunct="1">
              <a:spcAft>
                <a:spcPts val="0"/>
              </a:spcAft>
              <a:defRPr/>
            </a:pPr>
            <a:endParaRPr lang="tr-TR" dirty="0" smtClean="0"/>
          </a:p>
          <a:p>
            <a:pPr eaLnBrk="1" fontAlgn="auto" hangingPunct="1">
              <a:spcAft>
                <a:spcPts val="0"/>
              </a:spcAft>
              <a:defRPr/>
            </a:pPr>
            <a:endParaRPr lang="tr-TR" dirty="0"/>
          </a:p>
        </p:txBody>
      </p:sp>
      <p:pic>
        <p:nvPicPr>
          <p:cNvPr id="7" name="6 Resim" descr="D:\ÇİM foto\P1000047.JPG"/>
          <p:cNvPicPr/>
          <p:nvPr/>
        </p:nvPicPr>
        <p:blipFill>
          <a:blip r:embed="rId3" cstate="print"/>
          <a:srcRect/>
          <a:stretch>
            <a:fillRect/>
          </a:stretch>
        </p:blipFill>
        <p:spPr bwMode="auto">
          <a:xfrm>
            <a:off x="3815256" y="978441"/>
            <a:ext cx="2948152" cy="4681381"/>
          </a:xfrm>
          <a:prstGeom prst="rect">
            <a:avLst/>
          </a:prstGeom>
          <a:ln>
            <a:noFill/>
          </a:ln>
          <a:effectLst>
            <a:softEdge rad="112500"/>
          </a:effec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Yer Tutucusu" descr="D:\ÇİM foto\P1000062.JPG"/>
          <p:cNvPicPr>
            <a:picLocks noGrp="1"/>
          </p:cNvPicPr>
          <p:nvPr>
            <p:ph type="pic" idx="1"/>
          </p:nvPr>
        </p:nvPicPr>
        <p:blipFill>
          <a:blip r:embed="rId2" cstate="print"/>
          <a:srcRect t="8625" b="8625"/>
          <a:stretch>
            <a:fillRect/>
          </a:stretch>
        </p:blipFill>
        <p:spPr>
          <a:xfrm>
            <a:off x="773549" y="1031195"/>
            <a:ext cx="6052918" cy="4628626"/>
          </a:xfrm>
          <a:ln>
            <a:noFill/>
          </a:ln>
          <a:effectLst>
            <a:softEdge rad="112500"/>
          </a:effectLst>
        </p:spPr>
      </p:pic>
      <p:sp>
        <p:nvSpPr>
          <p:cNvPr id="48130" name="3 Metin Yer Tutucusu"/>
          <p:cNvSpPr>
            <a:spLocks noGrp="1"/>
          </p:cNvSpPr>
          <p:nvPr>
            <p:ph type="body" sz="half" idx="2"/>
          </p:nvPr>
        </p:nvSpPr>
        <p:spPr>
          <a:xfrm>
            <a:off x="7493000" y="630238"/>
            <a:ext cx="4189413" cy="5895975"/>
          </a:xfrm>
        </p:spPr>
        <p:txBody>
          <a:bodyPr/>
          <a:lstStyle/>
          <a:p>
            <a:pPr eaLnBrk="1" hangingPunct="1"/>
            <a:r>
              <a:rPr lang="tr-TR" sz="2000" b="1" smtClean="0">
                <a:solidFill>
                  <a:srgbClr val="002060"/>
                </a:solidFill>
              </a:rPr>
              <a:t>Aile Görüşmesi</a:t>
            </a:r>
          </a:p>
          <a:p>
            <a:pPr eaLnBrk="1" hangingPunct="1"/>
            <a:r>
              <a:rPr lang="tr-TR" sz="2000" smtClean="0"/>
              <a:t>Aileden yaşanan olayla, çocuk ve aile yaşantıları ile ilgili bilgi alınması, olaya ilişkin tepki ve tutumlarının , çözüm yollarının değerlendirilmesi, ihtiyaçlarının belirlenmesi, uygun kurum ve kuruluşlara yönlendirilmesi, ailenin adli süreç ile ilgili bilgilendirilmesi, çocuğa yönelik sergilemesi gereken tutum ve davranışlarla ilgili bilgilendirilmesi vb. işlemlerinin gerçekleştirildiği ve yapılan görüşme ile ilgili rapor düzenlendiği görüşmelerdir.</a:t>
            </a:r>
            <a:endParaRPr lang="tr-TR" b="1" smtClean="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Metin Yer Tutucusu"/>
          <p:cNvSpPr>
            <a:spLocks noGrp="1"/>
          </p:cNvSpPr>
          <p:nvPr>
            <p:ph type="body" sz="half" idx="2"/>
          </p:nvPr>
        </p:nvSpPr>
        <p:spPr>
          <a:xfrm>
            <a:off x="7142163" y="741363"/>
            <a:ext cx="4413250" cy="4983162"/>
          </a:xfrm>
        </p:spPr>
        <p:txBody>
          <a:bodyPr/>
          <a:lstStyle/>
          <a:p>
            <a:pPr eaLnBrk="1" hangingPunct="1"/>
            <a:r>
              <a:rPr lang="tr-TR" sz="2000" b="1" smtClean="0">
                <a:solidFill>
                  <a:srgbClr val="002060"/>
                </a:solidFill>
              </a:rPr>
              <a:t>Adli Muayene</a:t>
            </a:r>
          </a:p>
          <a:p>
            <a:pPr eaLnBrk="1" hangingPunct="1"/>
            <a:endParaRPr lang="tr-TR" sz="2000" smtClean="0"/>
          </a:p>
          <a:p>
            <a:pPr eaLnBrk="1" hangingPunct="1"/>
            <a:r>
              <a:rPr lang="tr-TR" sz="2000" smtClean="0"/>
              <a:t>Vücudun tümü (cinsel organlar da dahil olmak üzere) detaylıca tespit edildiği, gerekli delil ve bulguların toplandığı, gerek duyulduğunda kaydedildiği ve rapor olarak sunulduğu muayenedir. </a:t>
            </a:r>
          </a:p>
          <a:p>
            <a:pPr eaLnBrk="1" hangingPunct="1"/>
            <a:endParaRPr lang="tr-TR" smtClean="0"/>
          </a:p>
        </p:txBody>
      </p:sp>
      <p:pic>
        <p:nvPicPr>
          <p:cNvPr id="5" name="4 Resim" descr="D:\ÇİM foto\P1000045.JPG"/>
          <p:cNvPicPr/>
          <p:nvPr/>
        </p:nvPicPr>
        <p:blipFill>
          <a:blip r:embed="rId2" cstate="print"/>
          <a:srcRect/>
          <a:stretch>
            <a:fillRect/>
          </a:stretch>
        </p:blipFill>
        <p:spPr bwMode="auto">
          <a:xfrm>
            <a:off x="835574" y="1024758"/>
            <a:ext cx="5880537" cy="4603531"/>
          </a:xfrm>
          <a:prstGeom prst="rect">
            <a:avLst/>
          </a:prstGeom>
          <a:ln>
            <a:noFill/>
          </a:ln>
          <a:effectLst>
            <a:softEdge rad="112500"/>
          </a:effec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4"/>
          <p:cNvSpPr>
            <a:spLocks noGrp="1"/>
          </p:cNvSpPr>
          <p:nvPr>
            <p:ph type="body" sz="half" idx="2"/>
          </p:nvPr>
        </p:nvSpPr>
        <p:spPr>
          <a:xfrm>
            <a:off x="814388" y="958850"/>
            <a:ext cx="3101975" cy="3913188"/>
          </a:xfrm>
        </p:spPr>
        <p:txBody>
          <a:bodyPr/>
          <a:lstStyle/>
          <a:p>
            <a:pPr eaLnBrk="1" hangingPunct="1"/>
            <a:r>
              <a:rPr lang="tr-TR" sz="2000" b="1" dirty="0" smtClean="0">
                <a:solidFill>
                  <a:schemeClr val="tx2"/>
                </a:solidFill>
              </a:rPr>
              <a:t>FİZİKSEL İSTİSMAR</a:t>
            </a:r>
          </a:p>
          <a:p>
            <a:pPr eaLnBrk="1" hangingPunct="1"/>
            <a:r>
              <a:rPr lang="tr-TR" sz="2100" dirty="0" smtClean="0">
                <a:solidFill>
                  <a:srgbClr val="00B050"/>
                </a:solidFill>
              </a:rPr>
              <a:t>V</a:t>
            </a:r>
            <a:r>
              <a:rPr lang="tr-TR" sz="2100" dirty="0" smtClean="0">
                <a:solidFill>
                  <a:srgbClr val="00B050"/>
                </a:solidFill>
                <a:cs typeface="Times New Roman" pitchFamily="18" charset="0"/>
              </a:rPr>
              <a:t>urma, yakma, itme, </a:t>
            </a:r>
            <a:r>
              <a:rPr lang="tr-TR" sz="2100" dirty="0" smtClean="0">
                <a:solidFill>
                  <a:srgbClr val="00B050"/>
                </a:solidFill>
              </a:rPr>
              <a:t>ı</a:t>
            </a:r>
            <a:r>
              <a:rPr lang="tr-TR" sz="2100" dirty="0" smtClean="0">
                <a:solidFill>
                  <a:srgbClr val="00B050"/>
                </a:solidFill>
                <a:cs typeface="Times New Roman" pitchFamily="18" charset="0"/>
              </a:rPr>
              <a:t>s</a:t>
            </a:r>
            <a:r>
              <a:rPr lang="tr-TR" sz="2100" dirty="0" smtClean="0">
                <a:solidFill>
                  <a:srgbClr val="00B050"/>
                </a:solidFill>
              </a:rPr>
              <a:t>ı</a:t>
            </a:r>
            <a:r>
              <a:rPr lang="tr-TR" sz="2100" dirty="0" smtClean="0">
                <a:solidFill>
                  <a:srgbClr val="00B050"/>
                </a:solidFill>
                <a:cs typeface="Times New Roman" pitchFamily="18" charset="0"/>
              </a:rPr>
              <a:t>rma, çimdikleme, silah kullanma, dövme, tekmeleme, bo</a:t>
            </a:r>
            <a:r>
              <a:rPr lang="tr-TR" sz="2100" dirty="0" smtClean="0">
                <a:solidFill>
                  <a:srgbClr val="00B050"/>
                </a:solidFill>
              </a:rPr>
              <a:t>ğ</a:t>
            </a:r>
            <a:r>
              <a:rPr lang="tr-TR" sz="2100" dirty="0" smtClean="0">
                <a:solidFill>
                  <a:srgbClr val="00B050"/>
                </a:solidFill>
                <a:cs typeface="Times New Roman" pitchFamily="18" charset="0"/>
              </a:rPr>
              <a:t>maya çal</a:t>
            </a:r>
            <a:r>
              <a:rPr lang="tr-TR" sz="2100" dirty="0" smtClean="0">
                <a:solidFill>
                  <a:srgbClr val="00B050"/>
                </a:solidFill>
              </a:rPr>
              <a:t>ış</a:t>
            </a:r>
            <a:r>
              <a:rPr lang="tr-TR" sz="2100" dirty="0" smtClean="0">
                <a:solidFill>
                  <a:srgbClr val="00B050"/>
                </a:solidFill>
                <a:cs typeface="Times New Roman" pitchFamily="18" charset="0"/>
              </a:rPr>
              <a:t>ma, sarsma gibi </a:t>
            </a:r>
            <a:r>
              <a:rPr lang="tr-TR" sz="2100" b="1" dirty="0" smtClean="0">
                <a:solidFill>
                  <a:srgbClr val="00B050"/>
                </a:solidFill>
                <a:cs typeface="Times New Roman" pitchFamily="18" charset="0"/>
              </a:rPr>
              <a:t>kaza d</a:t>
            </a:r>
            <a:r>
              <a:rPr lang="tr-TR" sz="2100" b="1" dirty="0" smtClean="0">
                <a:solidFill>
                  <a:srgbClr val="00B050"/>
                </a:solidFill>
              </a:rPr>
              <a:t>ışı</a:t>
            </a:r>
            <a:r>
              <a:rPr lang="tr-TR" sz="2100" b="1" dirty="0" smtClean="0">
                <a:solidFill>
                  <a:srgbClr val="00B050"/>
                </a:solidFill>
                <a:cs typeface="Times New Roman" pitchFamily="18" charset="0"/>
              </a:rPr>
              <a:t> her türlü davran</a:t>
            </a:r>
            <a:r>
              <a:rPr lang="tr-TR" sz="2100" b="1" dirty="0" smtClean="0">
                <a:solidFill>
                  <a:srgbClr val="00B050"/>
                </a:solidFill>
              </a:rPr>
              <a:t>ış</a:t>
            </a:r>
            <a:r>
              <a:rPr lang="tr-TR" sz="2100" b="1" dirty="0" smtClean="0">
                <a:solidFill>
                  <a:srgbClr val="00B050"/>
                </a:solidFill>
                <a:cs typeface="Times New Roman" pitchFamily="18" charset="0"/>
              </a:rPr>
              <a:t>lar</a:t>
            </a:r>
            <a:r>
              <a:rPr lang="tr-TR" sz="2100" b="1" dirty="0" smtClean="0">
                <a:solidFill>
                  <a:srgbClr val="00B050"/>
                </a:solidFill>
              </a:rPr>
              <a:t>ı</a:t>
            </a:r>
            <a:r>
              <a:rPr lang="tr-TR" sz="2100" dirty="0" smtClean="0">
                <a:solidFill>
                  <a:srgbClr val="00B050"/>
                </a:solidFill>
              </a:rPr>
              <a:t>,</a:t>
            </a:r>
            <a:r>
              <a:rPr lang="tr-TR" sz="2100" dirty="0" smtClean="0">
                <a:solidFill>
                  <a:srgbClr val="00B050"/>
                </a:solidFill>
                <a:cs typeface="Times New Roman" pitchFamily="18" charset="0"/>
              </a:rPr>
              <a:t> yaralanma</a:t>
            </a:r>
            <a:r>
              <a:rPr lang="tr-TR" sz="2100" dirty="0" smtClean="0">
                <a:solidFill>
                  <a:srgbClr val="00B050"/>
                </a:solidFill>
              </a:rPr>
              <a:t>ları </a:t>
            </a:r>
            <a:r>
              <a:rPr lang="tr-TR" sz="2100" dirty="0" smtClean="0">
                <a:solidFill>
                  <a:srgbClr val="00B050"/>
                </a:solidFill>
                <a:cs typeface="Times New Roman" pitchFamily="18" charset="0"/>
              </a:rPr>
              <a:t>içerir.</a:t>
            </a:r>
            <a:r>
              <a:rPr lang="tr-TR" sz="2100" dirty="0" smtClean="0">
                <a:solidFill>
                  <a:srgbClr val="00B050"/>
                </a:solidFill>
              </a:rPr>
              <a:t> </a:t>
            </a:r>
          </a:p>
          <a:p>
            <a:pPr eaLnBrk="1" hangingPunct="1"/>
            <a:endParaRPr lang="en-US" sz="1800" dirty="0" smtClean="0">
              <a:solidFill>
                <a:srgbClr val="00B050"/>
              </a:solidFill>
            </a:endParaRPr>
          </a:p>
        </p:txBody>
      </p:sp>
      <p:sp>
        <p:nvSpPr>
          <p:cNvPr id="16387" name="Text Placeholder 4"/>
          <p:cNvSpPr>
            <a:spLocks noGrp="1"/>
          </p:cNvSpPr>
          <p:nvPr>
            <p:ph type="body" sz="half" idx="21"/>
          </p:nvPr>
        </p:nvSpPr>
        <p:spPr>
          <a:xfrm>
            <a:off x="4511675" y="496888"/>
            <a:ext cx="3160713" cy="3895725"/>
          </a:xfrm>
        </p:spPr>
        <p:txBody>
          <a:bodyPr/>
          <a:lstStyle/>
          <a:p>
            <a:pPr eaLnBrk="1" hangingPunct="1"/>
            <a:r>
              <a:rPr lang="tr-TR" sz="1900" b="1" dirty="0" smtClean="0">
                <a:solidFill>
                  <a:schemeClr val="tx2"/>
                </a:solidFill>
              </a:rPr>
              <a:t>DUYGUSAL İSTİSMAR</a:t>
            </a:r>
          </a:p>
          <a:p>
            <a:pPr eaLnBrk="1" hangingPunct="1"/>
            <a:r>
              <a:rPr lang="tr-TR" sz="2100" dirty="0" smtClean="0">
                <a:solidFill>
                  <a:srgbClr val="006699"/>
                </a:solidFill>
              </a:rPr>
              <a:t>Duygusal istismar sistemli bir şekilde çocuğun aşağılanması ya da görmezlikten gelinmesi gibi, onun sağlıklı gelişmesini ciddi bir biçimde etkileyen davranış kalıpları olarak kabul edilir.</a:t>
            </a:r>
            <a:endParaRPr lang="en-US" sz="2100" b="1" dirty="0" smtClean="0">
              <a:solidFill>
                <a:schemeClr val="tx2"/>
              </a:solidFill>
            </a:endParaRPr>
          </a:p>
        </p:txBody>
      </p:sp>
      <p:sp>
        <p:nvSpPr>
          <p:cNvPr id="9" name="Text Placeholder 4"/>
          <p:cNvSpPr>
            <a:spLocks noGrp="1"/>
          </p:cNvSpPr>
          <p:nvPr>
            <p:ph type="body" sz="half" idx="22"/>
          </p:nvPr>
        </p:nvSpPr>
        <p:spPr>
          <a:xfrm>
            <a:off x="8229600" y="941388"/>
            <a:ext cx="3179763" cy="3789362"/>
          </a:xfrm>
        </p:spPr>
        <p:txBody>
          <a:bodyPr rtlCol="0">
            <a:normAutofit fontScale="85000" lnSpcReduction="10000"/>
          </a:bodyPr>
          <a:lstStyle/>
          <a:p>
            <a:pPr eaLnBrk="1" fontAlgn="auto" hangingPunct="1">
              <a:spcAft>
                <a:spcPts val="0"/>
              </a:spcAft>
              <a:defRPr/>
            </a:pPr>
            <a:r>
              <a:rPr lang="tr-TR" sz="2000" b="1" dirty="0" smtClean="0">
                <a:solidFill>
                  <a:schemeClr val="tx2"/>
                </a:solidFill>
              </a:rPr>
              <a:t>CİNSEL İSTİSMAR</a:t>
            </a:r>
          </a:p>
          <a:p>
            <a:pPr>
              <a:defRPr/>
            </a:pPr>
            <a:r>
              <a:rPr lang="tr-TR" altLang="tr-TR" sz="2400" dirty="0" smtClean="0"/>
              <a:t>Henüz </a:t>
            </a:r>
            <a:r>
              <a:rPr lang="tr-TR" altLang="tr-TR" sz="2400" dirty="0"/>
              <a:t>cinsel gelişimini tamamlamamış bir çocuğun ya da ergenin bir erişkin tarafından cinsel arzu ve gereksinimlerini karşılamak için güç kullanarak, tehdit ya da kandırma yoluyla </a:t>
            </a:r>
            <a:r>
              <a:rPr lang="tr-TR" altLang="tr-TR" sz="2400" dirty="0" smtClean="0"/>
              <a:t>kullanılması</a:t>
            </a:r>
          </a:p>
          <a:p>
            <a:pPr>
              <a:defRPr/>
            </a:pPr>
            <a:r>
              <a:rPr lang="tr-TR" sz="2400" b="1" dirty="0" smtClean="0">
                <a:solidFill>
                  <a:schemeClr val="accent6">
                    <a:lumMod val="50000"/>
                  </a:schemeClr>
                </a:solidFill>
              </a:rPr>
              <a:t>ENSEST</a:t>
            </a:r>
            <a:endParaRPr lang="en-US" sz="2100" b="1" dirty="0">
              <a:solidFill>
                <a:schemeClr val="accent6">
                  <a:lumMod val="50000"/>
                </a:schemeClr>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4 Resim Yer Tutucusu" descr="D:\ÇİM foto\P1000053.JPG"/>
          <p:cNvPicPr>
            <a:picLocks noGrp="1"/>
          </p:cNvPicPr>
          <p:nvPr>
            <p:ph type="pic" sz="quarter" idx="18"/>
          </p:nvPr>
        </p:nvPicPr>
        <p:blipFill>
          <a:blip r:embed="rId2" cstate="print"/>
          <a:srcRect l="11531" r="11531"/>
          <a:stretch>
            <a:fillRect/>
          </a:stretch>
        </p:blipFill>
        <p:spPr>
          <a:xfrm>
            <a:off x="800100" y="977900"/>
            <a:ext cx="2936875" cy="3705225"/>
          </a:xfrm>
          <a:noFill/>
          <a:ln w="9525">
            <a:noFill/>
          </a:ln>
        </p:spPr>
      </p:pic>
      <p:sp>
        <p:nvSpPr>
          <p:cNvPr id="50179" name="5 Metin Yer Tutucusu"/>
          <p:cNvSpPr>
            <a:spLocks noGrp="1"/>
          </p:cNvSpPr>
          <p:nvPr>
            <p:ph type="body" sz="half" idx="2"/>
          </p:nvPr>
        </p:nvSpPr>
        <p:spPr/>
        <p:txBody>
          <a:bodyPr/>
          <a:lstStyle/>
          <a:p>
            <a:pPr algn="ctr" eaLnBrk="1" hangingPunct="1"/>
            <a:r>
              <a:rPr lang="tr-TR" smtClean="0"/>
              <a:t>Oyun odası</a:t>
            </a:r>
          </a:p>
        </p:txBody>
      </p:sp>
      <p:sp>
        <p:nvSpPr>
          <p:cNvPr id="50180" name="8 Metin Yer Tutucusu"/>
          <p:cNvSpPr>
            <a:spLocks noGrp="1"/>
          </p:cNvSpPr>
          <p:nvPr>
            <p:ph type="body" sz="half" idx="21"/>
          </p:nvPr>
        </p:nvSpPr>
        <p:spPr/>
        <p:txBody>
          <a:bodyPr/>
          <a:lstStyle/>
          <a:p>
            <a:pPr algn="ctr" eaLnBrk="1" hangingPunct="1"/>
            <a:r>
              <a:rPr lang="tr-TR" smtClean="0"/>
              <a:t>Ergen görüşme odası</a:t>
            </a:r>
          </a:p>
        </p:txBody>
      </p:sp>
      <p:sp>
        <p:nvSpPr>
          <p:cNvPr id="50181" name="9 Metin Yer Tutucusu"/>
          <p:cNvSpPr>
            <a:spLocks noGrp="1"/>
          </p:cNvSpPr>
          <p:nvPr>
            <p:ph type="body" sz="half" idx="22"/>
          </p:nvPr>
        </p:nvSpPr>
        <p:spPr/>
        <p:txBody>
          <a:bodyPr/>
          <a:lstStyle/>
          <a:p>
            <a:pPr algn="ctr" eaLnBrk="1" hangingPunct="1"/>
            <a:r>
              <a:rPr lang="tr-TR" smtClean="0"/>
              <a:t>Konaklama odası </a:t>
            </a:r>
          </a:p>
        </p:txBody>
      </p:sp>
      <p:pic>
        <p:nvPicPr>
          <p:cNvPr id="50182" name="10 Resim" descr="F:\DCIM\100_PANA\P1000138.JPG"/>
          <p:cNvPicPr>
            <a:picLocks noChangeAspect="1" noChangeArrowheads="1"/>
          </p:cNvPicPr>
          <p:nvPr/>
        </p:nvPicPr>
        <p:blipFill>
          <a:blip r:embed="rId3" cstate="print"/>
          <a:srcRect/>
          <a:stretch>
            <a:fillRect/>
          </a:stretch>
        </p:blipFill>
        <p:spPr bwMode="auto">
          <a:xfrm>
            <a:off x="4572000" y="441325"/>
            <a:ext cx="3143250" cy="3868738"/>
          </a:xfrm>
          <a:prstGeom prst="rect">
            <a:avLst/>
          </a:prstGeom>
          <a:noFill/>
          <a:ln w="9525">
            <a:noFill/>
            <a:miter lim="800000"/>
            <a:headEnd/>
            <a:tailEnd/>
          </a:ln>
        </p:spPr>
      </p:pic>
      <p:pic>
        <p:nvPicPr>
          <p:cNvPr id="50183" name="5 İçerik Yer Tutucusu" descr="D:\ÇİM foto\P1000049.JPG"/>
          <p:cNvPicPr>
            <a:picLocks/>
          </p:cNvPicPr>
          <p:nvPr/>
        </p:nvPicPr>
        <p:blipFill>
          <a:blip r:embed="rId4" cstate="print"/>
          <a:srcRect/>
          <a:stretch>
            <a:fillRect/>
          </a:stretch>
        </p:blipFill>
        <p:spPr bwMode="auto">
          <a:xfrm>
            <a:off x="8361363" y="946150"/>
            <a:ext cx="2973387" cy="3767138"/>
          </a:xfrm>
          <a:prstGeom prst="rect">
            <a:avLst/>
          </a:prstGeom>
          <a:noFill/>
          <a:ln w="9525">
            <a:noFill/>
            <a:miter lim="800000"/>
            <a:headEnd/>
            <a:tailEnd/>
          </a:ln>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http://www.aile.gov.tr/upload/Node/24266/pics/but-alo183.jpg"/>
          <p:cNvPicPr>
            <a:picLocks noChangeAspect="1" noChangeArrowheads="1"/>
          </p:cNvPicPr>
          <p:nvPr/>
        </p:nvPicPr>
        <p:blipFill>
          <a:blip r:embed="rId2" cstate="print"/>
          <a:srcRect/>
          <a:stretch>
            <a:fillRect/>
          </a:stretch>
        </p:blipFill>
        <p:spPr bwMode="auto">
          <a:xfrm>
            <a:off x="7013575" y="1103313"/>
            <a:ext cx="3975100" cy="3059112"/>
          </a:xfrm>
          <a:prstGeom prst="rect">
            <a:avLst/>
          </a:prstGeom>
          <a:noFill/>
          <a:ln w="9525">
            <a:noFill/>
            <a:miter lim="800000"/>
            <a:headEnd/>
            <a:tailEnd/>
          </a:ln>
        </p:spPr>
      </p:pic>
      <p:pic>
        <p:nvPicPr>
          <p:cNvPr id="52227" name="Picture 5" descr="C:\Users\aleaf\Desktop\Ç İ M\görsel\NevadaHomes-432689.jpg"/>
          <p:cNvPicPr>
            <a:picLocks noGrp="1" noChangeAspect="1" noChangeArrowheads="1"/>
          </p:cNvPicPr>
          <p:nvPr>
            <p:ph type="pic" sz="quarter" idx="17"/>
          </p:nvPr>
        </p:nvPicPr>
        <p:blipFill>
          <a:blip r:embed="rId3" cstate="print"/>
          <a:srcRect t="12029" b="12029"/>
          <a:stretch>
            <a:fillRect/>
          </a:stretch>
        </p:blipFill>
        <p:spPr>
          <a:noFill/>
          <a:ln w="9525">
            <a:noFill/>
          </a:ln>
        </p:spPr>
      </p:pic>
      <p:sp>
        <p:nvSpPr>
          <p:cNvPr id="52228" name="9 Metin Yer Tutucusu"/>
          <p:cNvSpPr>
            <a:spLocks noGrp="1"/>
          </p:cNvSpPr>
          <p:nvPr>
            <p:ph type="body" sz="half" idx="2"/>
          </p:nvPr>
        </p:nvSpPr>
        <p:spPr/>
        <p:txBody>
          <a:bodyPr/>
          <a:lstStyle/>
          <a:p>
            <a:pPr algn="ctr" eaLnBrk="1" hangingPunct="1"/>
            <a:r>
              <a:rPr lang="tr-TR" sz="2800" smtClean="0">
                <a:solidFill>
                  <a:srgbClr val="7030A0"/>
                </a:solidFill>
              </a:rPr>
              <a:t>Çocuk İzlem Merkezi</a:t>
            </a:r>
          </a:p>
          <a:p>
            <a:pPr algn="ctr" eaLnBrk="1" hangingPunct="1"/>
            <a:r>
              <a:rPr lang="tr-TR" sz="2800" smtClean="0">
                <a:solidFill>
                  <a:srgbClr val="7030A0"/>
                </a:solidFill>
              </a:rPr>
              <a:t>0 312 587 20 70</a:t>
            </a:r>
          </a:p>
        </p:txBody>
      </p:sp>
      <p:sp>
        <p:nvSpPr>
          <p:cNvPr id="12" name="11 Metin Yer Tutucusu"/>
          <p:cNvSpPr>
            <a:spLocks noGrp="1"/>
          </p:cNvSpPr>
          <p:nvPr>
            <p:ph type="body" sz="half" idx="19"/>
          </p:nvPr>
        </p:nvSpPr>
        <p:spPr/>
        <p:txBody>
          <a:bodyPr rtlCol="0">
            <a:normAutofit fontScale="92500"/>
          </a:bodyPr>
          <a:lstStyle/>
          <a:p>
            <a:pPr algn="ctr" eaLnBrk="1" fontAlgn="auto" hangingPunct="1">
              <a:spcAft>
                <a:spcPts val="0"/>
              </a:spcAft>
              <a:defRPr/>
            </a:pPr>
            <a:r>
              <a:rPr lang="tr-TR" sz="2800" dirty="0" smtClean="0">
                <a:solidFill>
                  <a:srgbClr val="7030A0"/>
                </a:solidFill>
              </a:rPr>
              <a:t>Aile ve Sosyal Politikalar </a:t>
            </a:r>
          </a:p>
          <a:p>
            <a:pPr algn="ctr" eaLnBrk="1" fontAlgn="auto" hangingPunct="1">
              <a:spcAft>
                <a:spcPts val="0"/>
              </a:spcAft>
              <a:defRPr/>
            </a:pPr>
            <a:r>
              <a:rPr lang="tr-TR" sz="2800" dirty="0" smtClean="0">
                <a:solidFill>
                  <a:srgbClr val="7030A0"/>
                </a:solidFill>
              </a:rPr>
              <a:t>Bakanlığı </a:t>
            </a:r>
            <a:endParaRPr lang="tr-TR" sz="2800" dirty="0">
              <a:solidFill>
                <a:srgbClr val="7030A0"/>
              </a:solidFill>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a:xfrm>
            <a:off x="1128713" y="3521075"/>
            <a:ext cx="10058400" cy="1219200"/>
          </a:xfrm>
        </p:spPr>
        <p:txBody>
          <a:bodyPr/>
          <a:lstStyle/>
          <a:p>
            <a:pPr algn="r" eaLnBrk="1" hangingPunct="1"/>
            <a:r>
              <a:rPr lang="tr-TR" smtClean="0"/>
              <a:t>Teşekkürler…</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a:xfrm>
            <a:off x="1981200" y="635001"/>
            <a:ext cx="8229600" cy="777875"/>
          </a:xfrm>
        </p:spPr>
        <p:txBody>
          <a:bodyPr>
            <a:normAutofit fontScale="90000"/>
          </a:bodyPr>
          <a:lstStyle/>
          <a:p>
            <a:r>
              <a:rPr lang="tr-TR" altLang="tr-TR" sz="3200" b="1" dirty="0"/>
              <a:t>Çocukta İhmal Edilme</a:t>
            </a:r>
            <a:r>
              <a:rPr lang="tr-TR" altLang="tr-TR" sz="3200" dirty="0"/>
              <a:t> Uyarı İşaretleri:</a:t>
            </a:r>
            <a:br>
              <a:rPr lang="tr-TR" altLang="tr-TR" sz="3200" dirty="0"/>
            </a:br>
            <a:endParaRPr lang="tr-TR" altLang="tr-TR" sz="3200" dirty="0"/>
          </a:p>
        </p:txBody>
      </p:sp>
      <p:sp>
        <p:nvSpPr>
          <p:cNvPr id="13315" name="İçerik Yer Tutucusu 2"/>
          <p:cNvSpPr>
            <a:spLocks noGrp="1"/>
          </p:cNvSpPr>
          <p:nvPr>
            <p:ph idx="1"/>
          </p:nvPr>
        </p:nvSpPr>
        <p:spPr>
          <a:xfrm>
            <a:off x="1981200" y="1566863"/>
            <a:ext cx="8229600" cy="4525962"/>
          </a:xfrm>
        </p:spPr>
        <p:txBody>
          <a:bodyPr/>
          <a:lstStyle/>
          <a:p>
            <a:r>
              <a:rPr lang="tr-TR" altLang="tr-TR" sz="2000" dirty="0"/>
              <a:t>Kıyafetlerinin kirli , küçük, mevsime uygun olmaması</a:t>
            </a:r>
          </a:p>
          <a:p>
            <a:r>
              <a:rPr lang="tr-TR" altLang="tr-TR" sz="2000" dirty="0"/>
              <a:t>Öz bakımın olmaması ( yıkanmama, kirli saç, koku vb.)</a:t>
            </a:r>
          </a:p>
          <a:p>
            <a:r>
              <a:rPr lang="tr-TR" altLang="tr-TR" sz="2000" dirty="0"/>
              <a:t>Tedavi edilmeyen hastalığın/yaraların olması</a:t>
            </a:r>
          </a:p>
          <a:p>
            <a:r>
              <a:rPr lang="tr-TR" altLang="tr-TR" sz="2000" dirty="0"/>
              <a:t>Güvenli olmayan alanlarda bir yetişkin olmadan bulunması, yalnız bırakılması</a:t>
            </a:r>
          </a:p>
          <a:p>
            <a:r>
              <a:rPr lang="tr-TR" altLang="tr-TR" sz="2000" dirty="0"/>
              <a:t>Okula veya olması gereken yerde devamsızlığının fazla olması, geç gelme sıklığının fazla olması</a:t>
            </a:r>
          </a:p>
          <a:p>
            <a:r>
              <a:rPr lang="tr-TR" altLang="tr-TR" sz="2000" dirty="0"/>
              <a:t>Açlık, diş sağlığının sağlanmaması</a:t>
            </a:r>
          </a:p>
          <a:p>
            <a:r>
              <a:rPr lang="tr-TR" altLang="tr-TR" sz="2000" dirty="0"/>
              <a:t>Yemek/kıyafet çalma</a:t>
            </a:r>
          </a:p>
          <a:p>
            <a:endParaRPr lang="tr-TR" altLang="tr-TR" sz="2000" dirty="0"/>
          </a:p>
        </p:txBody>
      </p:sp>
      <p:pic>
        <p:nvPicPr>
          <p:cNvPr id="13317" name="Resim 5"/>
          <p:cNvPicPr>
            <a:picLocks noChangeAspect="1"/>
          </p:cNvPicPr>
          <p:nvPr/>
        </p:nvPicPr>
        <p:blipFill>
          <a:blip r:embed="rId2">
            <a:extLst>
              <a:ext uri="{28A0092B-C50C-407E-A947-70E740481C1C}">
                <a14:useLocalDpi xmlns:a14="http://schemas.microsoft.com/office/drawing/2010/main" val="0"/>
              </a:ext>
            </a:extLst>
          </a:blip>
          <a:srcRect b="9148"/>
          <a:stretch>
            <a:fillRect/>
          </a:stretch>
        </p:blipFill>
        <p:spPr bwMode="auto">
          <a:xfrm>
            <a:off x="8268974" y="4519613"/>
            <a:ext cx="305435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57543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2000" b="1" dirty="0"/>
              <a:t>T.C</a:t>
            </a:r>
            <a:br>
              <a:rPr lang="tr-TR" sz="2000" b="1" dirty="0"/>
            </a:br>
            <a:r>
              <a:rPr lang="tr-TR" sz="2000" b="1" dirty="0"/>
              <a:t>SAĞLIK BAKANLIĞI</a:t>
            </a:r>
            <a:br>
              <a:rPr lang="tr-TR" sz="2000" b="1" dirty="0"/>
            </a:br>
            <a:r>
              <a:rPr lang="tr-TR" sz="2000" b="1" dirty="0"/>
              <a:t>TÜRKİYE KAMU HASTANELERİ KURUMU</a:t>
            </a:r>
            <a:r>
              <a:rPr lang="tr-TR" sz="2000" dirty="0"/>
              <a:t/>
            </a:r>
            <a:br>
              <a:rPr lang="tr-TR" sz="2000" dirty="0"/>
            </a:br>
            <a:r>
              <a:rPr lang="tr-TR" sz="2000" b="1" dirty="0"/>
              <a:t>Ankara İli 3. Bölge Kamu Hastaneleri Birliği</a:t>
            </a:r>
            <a:r>
              <a:rPr lang="tr-TR" sz="2000" dirty="0"/>
              <a:t/>
            </a:r>
            <a:br>
              <a:rPr lang="tr-TR" sz="2000" dirty="0"/>
            </a:br>
            <a:r>
              <a:rPr lang="tr-TR" sz="2000" b="1" dirty="0"/>
              <a:t>Yıldırım Beyazıt Üniversitesi Yenimahalle Eğitim ve Araştırma Hastanesi Başhekimliği</a:t>
            </a:r>
            <a:br>
              <a:rPr lang="tr-TR" sz="2000" b="1" dirty="0"/>
            </a:br>
            <a:endParaRPr lang="tr-TR" sz="2000" dirty="0"/>
          </a:p>
        </p:txBody>
      </p:sp>
      <p:sp>
        <p:nvSpPr>
          <p:cNvPr id="3" name="İçerik Yer Tutucusu 2"/>
          <p:cNvSpPr>
            <a:spLocks noGrp="1"/>
          </p:cNvSpPr>
          <p:nvPr>
            <p:ph idx="1"/>
          </p:nvPr>
        </p:nvSpPr>
        <p:spPr/>
        <p:txBody>
          <a:bodyPr>
            <a:normAutofit fontScale="25000" lnSpcReduction="20000"/>
          </a:bodyPr>
          <a:lstStyle/>
          <a:p>
            <a:pPr marL="0" indent="0">
              <a:buNone/>
            </a:pPr>
            <a:r>
              <a:rPr lang="tr-TR" dirty="0"/>
              <a:t> </a:t>
            </a:r>
            <a:endParaRPr lang="tr-TR" sz="6400" dirty="0"/>
          </a:p>
          <a:p>
            <a:pPr marL="0" indent="0">
              <a:lnSpc>
                <a:spcPct val="120000"/>
              </a:lnSpc>
              <a:spcBef>
                <a:spcPts val="0"/>
              </a:spcBef>
              <a:buNone/>
            </a:pPr>
            <a:r>
              <a:rPr lang="tr-TR" sz="6400" dirty="0"/>
              <a:t>SAYI :                                         						          </a:t>
            </a:r>
          </a:p>
          <a:p>
            <a:pPr marL="0" indent="0">
              <a:lnSpc>
                <a:spcPct val="120000"/>
              </a:lnSpc>
              <a:spcBef>
                <a:spcPts val="0"/>
              </a:spcBef>
              <a:buNone/>
            </a:pPr>
            <a:r>
              <a:rPr lang="tr-TR" sz="6400" dirty="0"/>
              <a:t>KONU: x</a:t>
            </a:r>
          </a:p>
          <a:p>
            <a:pPr marL="0" indent="0" algn="ctr">
              <a:lnSpc>
                <a:spcPct val="120000"/>
              </a:lnSpc>
              <a:spcBef>
                <a:spcPts val="0"/>
              </a:spcBef>
              <a:buNone/>
            </a:pPr>
            <a:r>
              <a:rPr lang="tr-TR" sz="6400" dirty="0"/>
              <a:t> </a:t>
            </a:r>
            <a:r>
              <a:rPr lang="tr-TR" sz="6400" b="1" dirty="0" smtClean="0"/>
              <a:t>ANKARA </a:t>
            </a:r>
            <a:r>
              <a:rPr lang="tr-TR" sz="6400" b="1" dirty="0"/>
              <a:t>AİLE VE SOSYAL POLİTİKALAR İL MÜDÜRLÜĞÜ’ NE      </a:t>
            </a:r>
            <a:endParaRPr lang="tr-TR" sz="6400" dirty="0"/>
          </a:p>
          <a:p>
            <a:pPr marL="0" indent="0">
              <a:lnSpc>
                <a:spcPct val="100000"/>
              </a:lnSpc>
              <a:spcBef>
                <a:spcPts val="0"/>
              </a:spcBef>
              <a:buNone/>
            </a:pPr>
            <a:r>
              <a:rPr lang="tr-TR" sz="6400" b="1" dirty="0"/>
              <a:t>                                                                                                                             </a:t>
            </a:r>
            <a:r>
              <a:rPr lang="tr-TR" sz="6400" b="1" dirty="0" smtClean="0"/>
              <a:t>					 									</a:t>
            </a:r>
            <a:r>
              <a:rPr lang="tr-TR" sz="6600" dirty="0"/>
              <a:t>	</a:t>
            </a:r>
            <a:r>
              <a:rPr lang="tr-TR" sz="6600" b="1" dirty="0"/>
              <a:t>GİZLİ</a:t>
            </a:r>
          </a:p>
          <a:p>
            <a:pPr marL="0" indent="0">
              <a:lnSpc>
                <a:spcPct val="100000"/>
              </a:lnSpc>
              <a:spcBef>
                <a:spcPts val="0"/>
              </a:spcBef>
              <a:buNone/>
            </a:pPr>
            <a:r>
              <a:rPr lang="tr-TR" sz="6600" b="1" dirty="0"/>
              <a:t>									Tarih</a:t>
            </a:r>
          </a:p>
          <a:p>
            <a:pPr marL="0" indent="0">
              <a:lnSpc>
                <a:spcPct val="120000"/>
              </a:lnSpc>
              <a:spcBef>
                <a:spcPts val="0"/>
              </a:spcBef>
              <a:buNone/>
            </a:pPr>
            <a:r>
              <a:rPr lang="tr-TR" sz="6400" dirty="0" smtClean="0"/>
              <a:t>Kliniğimizde </a:t>
            </a:r>
            <a:r>
              <a:rPr lang="tr-TR" sz="6400" dirty="0"/>
              <a:t>yatarak tedavi gören x  ile ilgili hazırlanan durum raporu ekte sunulmuştur.</a:t>
            </a:r>
          </a:p>
          <a:p>
            <a:pPr marL="0" indent="0">
              <a:lnSpc>
                <a:spcPct val="120000"/>
              </a:lnSpc>
              <a:spcBef>
                <a:spcPts val="0"/>
              </a:spcBef>
              <a:buNone/>
            </a:pPr>
            <a:endParaRPr lang="tr-TR" sz="6400" dirty="0"/>
          </a:p>
          <a:p>
            <a:pPr marL="0" indent="0">
              <a:lnSpc>
                <a:spcPct val="120000"/>
              </a:lnSpc>
              <a:spcBef>
                <a:spcPts val="0"/>
              </a:spcBef>
              <a:buNone/>
            </a:pPr>
            <a:r>
              <a:rPr lang="tr-TR" sz="6400" dirty="0" smtClean="0"/>
              <a:t>5395 </a:t>
            </a:r>
            <a:r>
              <a:rPr lang="tr-TR" sz="6400" dirty="0"/>
              <a:t>Sayılı </a:t>
            </a:r>
            <a:r>
              <a:rPr lang="tr-TR" sz="6400" dirty="0" err="1"/>
              <a:t>Ç.K.Kanunu’nun</a:t>
            </a:r>
            <a:r>
              <a:rPr lang="tr-TR" sz="6400" dirty="0"/>
              <a:t> İkinci Bölümünün, 6. Maddesinin, 1. ve 2. </a:t>
            </a:r>
            <a:r>
              <a:rPr lang="tr-TR" sz="6400" dirty="0" err="1"/>
              <a:t>Bendlerince</a:t>
            </a:r>
            <a:r>
              <a:rPr lang="tr-TR" sz="6400" dirty="0"/>
              <a:t>, bildirme yükümlülüğümüz gereği durum, Aile ve Sosyal Politikalar İl Müdürlüğü’ne bildirilmiştir.</a:t>
            </a:r>
          </a:p>
          <a:p>
            <a:pPr marL="0" indent="0">
              <a:lnSpc>
                <a:spcPct val="120000"/>
              </a:lnSpc>
              <a:spcBef>
                <a:spcPts val="0"/>
              </a:spcBef>
              <a:buNone/>
            </a:pPr>
            <a:endParaRPr lang="tr-TR" sz="6400" dirty="0" smtClean="0"/>
          </a:p>
          <a:p>
            <a:pPr marL="0" indent="0">
              <a:lnSpc>
                <a:spcPct val="120000"/>
              </a:lnSpc>
              <a:spcBef>
                <a:spcPts val="0"/>
              </a:spcBef>
              <a:buNone/>
            </a:pPr>
            <a:r>
              <a:rPr lang="tr-TR" sz="6400" dirty="0" smtClean="0"/>
              <a:t>Gereğini </a:t>
            </a:r>
            <a:r>
              <a:rPr lang="tr-TR" sz="6400" dirty="0"/>
              <a:t>bilgilerinize arz ederim.</a:t>
            </a:r>
          </a:p>
          <a:p>
            <a:pPr marL="0" indent="0" algn="r">
              <a:lnSpc>
                <a:spcPct val="120000"/>
              </a:lnSpc>
              <a:spcBef>
                <a:spcPts val="0"/>
              </a:spcBef>
              <a:buNone/>
            </a:pPr>
            <a:r>
              <a:rPr lang="tr-TR" sz="6400" dirty="0"/>
              <a:t> </a:t>
            </a:r>
          </a:p>
          <a:p>
            <a:pPr marL="0" indent="0" algn="r">
              <a:lnSpc>
                <a:spcPct val="120000"/>
              </a:lnSpc>
              <a:spcBef>
                <a:spcPts val="0"/>
              </a:spcBef>
              <a:buNone/>
            </a:pPr>
            <a:r>
              <a:rPr lang="tr-TR" sz="6400" dirty="0"/>
              <a:t>Hastane Yöneticisi/ Başhekim</a:t>
            </a:r>
          </a:p>
          <a:p>
            <a:pPr marL="0" indent="0" algn="r">
              <a:lnSpc>
                <a:spcPct val="120000"/>
              </a:lnSpc>
              <a:spcBef>
                <a:spcPts val="0"/>
              </a:spcBef>
              <a:buNone/>
            </a:pPr>
            <a:r>
              <a:rPr lang="tr-TR" sz="6400" dirty="0" err="1" smtClean="0"/>
              <a:t>xxxxxxxxxxxx</a:t>
            </a:r>
            <a:endParaRPr lang="tr-TR" sz="6400" dirty="0" smtClean="0"/>
          </a:p>
          <a:p>
            <a:pPr marL="0" indent="0">
              <a:lnSpc>
                <a:spcPct val="120000"/>
              </a:lnSpc>
              <a:spcBef>
                <a:spcPts val="0"/>
              </a:spcBef>
              <a:buNone/>
            </a:pPr>
            <a:r>
              <a:rPr lang="tr-TR" sz="6400" dirty="0" smtClean="0"/>
              <a:t> EK   : Zarf(1 ad.)</a:t>
            </a:r>
          </a:p>
          <a:p>
            <a:pPr marL="0" indent="0">
              <a:lnSpc>
                <a:spcPct val="120000"/>
              </a:lnSpc>
              <a:spcBef>
                <a:spcPts val="0"/>
              </a:spcBef>
              <a:buNone/>
            </a:pPr>
            <a:r>
              <a:rPr lang="tr-TR" sz="6400" u="sng" dirty="0" smtClean="0"/>
              <a:t>DAĞITIM</a:t>
            </a:r>
            <a:r>
              <a:rPr lang="tr-TR" sz="6400" u="sng" dirty="0"/>
              <a:t>:</a:t>
            </a:r>
            <a:endParaRPr lang="tr-TR" sz="6400" dirty="0"/>
          </a:p>
          <a:p>
            <a:pPr marL="0" indent="0">
              <a:lnSpc>
                <a:spcPct val="120000"/>
              </a:lnSpc>
              <a:spcBef>
                <a:spcPts val="0"/>
              </a:spcBef>
              <a:buNone/>
            </a:pPr>
            <a:r>
              <a:rPr lang="tr-TR" sz="6400" dirty="0"/>
              <a:t>Cumhuriyet Başsavcılığı</a:t>
            </a:r>
          </a:p>
          <a:p>
            <a:pPr marL="0" indent="0">
              <a:lnSpc>
                <a:spcPct val="120000"/>
              </a:lnSpc>
              <a:spcBef>
                <a:spcPts val="0"/>
              </a:spcBef>
              <a:buNone/>
            </a:pPr>
            <a:r>
              <a:rPr lang="tr-TR" sz="6400" dirty="0"/>
              <a:t>Ankara  Aile ve Sosyal Politikalar İl Müdürlüğü</a:t>
            </a:r>
          </a:p>
          <a:p>
            <a:pPr>
              <a:lnSpc>
                <a:spcPct val="120000"/>
              </a:lnSpc>
              <a:spcBef>
                <a:spcPts val="0"/>
              </a:spcBef>
            </a:pPr>
            <a:endParaRPr lang="tr-TR" dirty="0"/>
          </a:p>
        </p:txBody>
      </p:sp>
    </p:spTree>
    <p:extLst>
      <p:ext uri="{BB962C8B-B14F-4D97-AF65-F5344CB8AC3E}">
        <p14:creationId xmlns:p14="http://schemas.microsoft.com/office/powerpoint/2010/main" val="168347262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tr-TR" altLang="tr-TR" dirty="0" smtClean="0"/>
              <a:t>Fiziksel İstismar-</a:t>
            </a:r>
            <a:r>
              <a:rPr lang="tr-TR" altLang="tr-TR" dirty="0" err="1" smtClean="0"/>
              <a:t>Ekimozun</a:t>
            </a:r>
            <a:r>
              <a:rPr lang="tr-TR" altLang="tr-TR" dirty="0" smtClean="0"/>
              <a:t> yeri</a:t>
            </a:r>
          </a:p>
        </p:txBody>
      </p:sp>
      <p:pic>
        <p:nvPicPr>
          <p:cNvPr id="17411" name="İçerik Yer Tutucusu 8"/>
          <p:cNvPicPr>
            <a:picLocks noGrp="1" noChangeAspect="1"/>
          </p:cNvPicPr>
          <p:nvPr>
            <p:ph sz="half" idx="2"/>
          </p:nvPr>
        </p:nvPicPr>
        <p:blipFill>
          <a:blip r:embed="rId3">
            <a:extLst>
              <a:ext uri="{28A0092B-C50C-407E-A947-70E740481C1C}">
                <a14:useLocalDpi xmlns:a14="http://schemas.microsoft.com/office/drawing/2010/main" val="0"/>
              </a:ext>
            </a:extLst>
          </a:blip>
          <a:srcRect r="1514" b="1987"/>
          <a:stretch>
            <a:fillRect/>
          </a:stretch>
        </p:blipFill>
        <p:spPr>
          <a:xfrm>
            <a:off x="879139" y="2176946"/>
            <a:ext cx="4400550" cy="3249613"/>
          </a:xfrm>
        </p:spPr>
      </p:pic>
      <p:pic>
        <p:nvPicPr>
          <p:cNvPr id="17412" name="İçerik Yer Tutucusu 9"/>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7558107" y="2938979"/>
            <a:ext cx="4256087" cy="3089275"/>
          </a:xfrm>
        </p:spPr>
      </p:pic>
      <p:sp>
        <p:nvSpPr>
          <p:cNvPr id="17413" name="Metin kutusu 10"/>
          <p:cNvSpPr txBox="1">
            <a:spLocks noChangeArrowheads="1"/>
          </p:cNvSpPr>
          <p:nvPr/>
        </p:nvSpPr>
        <p:spPr bwMode="auto">
          <a:xfrm>
            <a:off x="1027570" y="5726286"/>
            <a:ext cx="41036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000" b="1" dirty="0">
                <a:solidFill>
                  <a:srgbClr val="0070C0"/>
                </a:solidFill>
                <a:latin typeface="+mj-lt"/>
              </a:rPr>
              <a:t>En sık diz, dirsek ve ön bacak bölgesi travmaya açıktır</a:t>
            </a:r>
          </a:p>
        </p:txBody>
      </p:sp>
      <p:sp>
        <p:nvSpPr>
          <p:cNvPr id="17414" name="Metin kutusu 11"/>
          <p:cNvSpPr txBox="1">
            <a:spLocks noChangeArrowheads="1"/>
          </p:cNvSpPr>
          <p:nvPr/>
        </p:nvSpPr>
        <p:spPr bwMode="auto">
          <a:xfrm>
            <a:off x="7558107" y="1751740"/>
            <a:ext cx="4256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000" b="1" dirty="0">
                <a:solidFill>
                  <a:srgbClr val="FF0000"/>
                </a:solidFill>
                <a:latin typeface="+mj-lt"/>
              </a:rPr>
              <a:t>Sırt, karın, bacak iç yüzleri korunaklı bölgelerdir</a:t>
            </a:r>
          </a:p>
        </p:txBody>
      </p:sp>
      <p:sp>
        <p:nvSpPr>
          <p:cNvPr id="2" name="Metin kutusu 1"/>
          <p:cNvSpPr txBox="1"/>
          <p:nvPr/>
        </p:nvSpPr>
        <p:spPr>
          <a:xfrm rot="20434766">
            <a:off x="5393129" y="3527361"/>
            <a:ext cx="2269340" cy="584775"/>
          </a:xfrm>
          <a:prstGeom prst="rect">
            <a:avLst/>
          </a:prstGeom>
          <a:noFill/>
        </p:spPr>
        <p:txBody>
          <a:bodyPr wrap="square" rtlCol="0">
            <a:spAutoFit/>
          </a:bodyPr>
          <a:lstStyle/>
          <a:p>
            <a:pPr algn="ctr"/>
            <a:r>
              <a:rPr lang="tr-TR" sz="3200" b="1" dirty="0" smtClean="0"/>
              <a:t>Adli Rapor</a:t>
            </a:r>
            <a:endParaRPr lang="tr-TR" sz="3200" b="1" dirty="0"/>
          </a:p>
        </p:txBody>
      </p:sp>
    </p:spTree>
    <p:extLst>
      <p:ext uri="{BB962C8B-B14F-4D97-AF65-F5344CB8AC3E}">
        <p14:creationId xmlns:p14="http://schemas.microsoft.com/office/powerpoint/2010/main" val="357759448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1600" b="1" dirty="0"/>
              <a:t>T.C</a:t>
            </a:r>
            <a:br>
              <a:rPr lang="tr-TR" sz="1600" b="1" dirty="0"/>
            </a:br>
            <a:r>
              <a:rPr lang="tr-TR" sz="1600" b="1" dirty="0"/>
              <a:t>SAĞLIK BAKANLIĞI</a:t>
            </a:r>
            <a:r>
              <a:rPr lang="tr-TR" sz="1600" dirty="0"/>
              <a:t/>
            </a:r>
            <a:br>
              <a:rPr lang="tr-TR" sz="1600" dirty="0"/>
            </a:br>
            <a:r>
              <a:rPr lang="tr-TR" sz="1600" b="1" dirty="0"/>
              <a:t>TÜRKİYE KAMU HASTANELERİ KURUMU</a:t>
            </a:r>
            <a:r>
              <a:rPr lang="tr-TR" sz="1600" dirty="0"/>
              <a:t/>
            </a:r>
            <a:br>
              <a:rPr lang="tr-TR" sz="1600" dirty="0"/>
            </a:br>
            <a:r>
              <a:rPr lang="tr-TR" sz="1600" b="1" dirty="0"/>
              <a:t>Ankara İli 3. Bölge Kamu Hastaneleri Birliği</a:t>
            </a:r>
            <a:r>
              <a:rPr lang="tr-TR" sz="1600" dirty="0"/>
              <a:t/>
            </a:r>
            <a:br>
              <a:rPr lang="tr-TR" sz="1600" dirty="0"/>
            </a:br>
            <a:r>
              <a:rPr lang="tr-TR" sz="1600" b="1" dirty="0"/>
              <a:t>Yıldırım Beyazıt Üniversitesi Yenimahalle Eğitim ve Araştırma Hastanesi Başhekimliği</a:t>
            </a:r>
            <a:br>
              <a:rPr lang="tr-TR" sz="1600" b="1" dirty="0"/>
            </a:br>
            <a:r>
              <a:rPr lang="tr-TR" sz="1600" b="1" dirty="0"/>
              <a:t> </a:t>
            </a:r>
            <a:r>
              <a:rPr lang="tr-TR" sz="1600" dirty="0"/>
              <a:t/>
            </a:r>
            <a:br>
              <a:rPr lang="tr-TR" sz="1600" dirty="0"/>
            </a:br>
            <a:endParaRPr lang="tr-TR" sz="1600" dirty="0"/>
          </a:p>
        </p:txBody>
      </p:sp>
      <p:sp>
        <p:nvSpPr>
          <p:cNvPr id="3" name="İçerik Yer Tutucusu 2"/>
          <p:cNvSpPr>
            <a:spLocks noGrp="1"/>
          </p:cNvSpPr>
          <p:nvPr>
            <p:ph idx="1"/>
          </p:nvPr>
        </p:nvSpPr>
        <p:spPr>
          <a:xfrm>
            <a:off x="838200" y="1690688"/>
            <a:ext cx="10515600" cy="4351338"/>
          </a:xfrm>
        </p:spPr>
        <p:txBody>
          <a:bodyPr>
            <a:noAutofit/>
          </a:bodyPr>
          <a:lstStyle/>
          <a:p>
            <a:pPr marL="0" indent="0">
              <a:lnSpc>
                <a:spcPct val="100000"/>
              </a:lnSpc>
              <a:spcBef>
                <a:spcPts val="0"/>
              </a:spcBef>
              <a:buNone/>
            </a:pPr>
            <a:r>
              <a:rPr lang="tr-TR" sz="1600" dirty="0" smtClean="0"/>
              <a:t>SAYI </a:t>
            </a:r>
            <a:r>
              <a:rPr lang="tr-TR" sz="1600" dirty="0"/>
              <a:t>:                                         						          </a:t>
            </a:r>
          </a:p>
          <a:p>
            <a:pPr marL="0" indent="0">
              <a:lnSpc>
                <a:spcPct val="100000"/>
              </a:lnSpc>
              <a:spcBef>
                <a:spcPts val="0"/>
              </a:spcBef>
              <a:buNone/>
            </a:pPr>
            <a:r>
              <a:rPr lang="tr-TR" sz="1600" dirty="0"/>
              <a:t>KONU: </a:t>
            </a:r>
            <a:r>
              <a:rPr lang="tr-TR" sz="1600" dirty="0" smtClean="0"/>
              <a:t>x</a:t>
            </a:r>
            <a:endParaRPr lang="tr-TR" sz="1600" dirty="0"/>
          </a:p>
          <a:p>
            <a:pPr marL="0" indent="0" algn="ctr">
              <a:lnSpc>
                <a:spcPct val="100000"/>
              </a:lnSpc>
              <a:spcBef>
                <a:spcPts val="0"/>
              </a:spcBef>
              <a:buNone/>
            </a:pPr>
            <a:r>
              <a:rPr lang="tr-TR" sz="1600" b="1" dirty="0"/>
              <a:t>CUMHURİYET BAŞSAVCILIĞI’NA</a:t>
            </a:r>
            <a:endParaRPr lang="tr-TR" sz="1600" dirty="0"/>
          </a:p>
          <a:p>
            <a:pPr marL="0" indent="0" algn="ctr">
              <a:lnSpc>
                <a:spcPct val="100000"/>
              </a:lnSpc>
              <a:spcBef>
                <a:spcPts val="0"/>
              </a:spcBef>
              <a:buNone/>
            </a:pPr>
            <a:r>
              <a:rPr lang="tr-TR" sz="1600" b="1" dirty="0" smtClean="0"/>
              <a:t>ANKARA</a:t>
            </a:r>
            <a:endParaRPr lang="tr-TR" sz="1600" dirty="0"/>
          </a:p>
          <a:p>
            <a:pPr marL="0" indent="0">
              <a:lnSpc>
                <a:spcPct val="100000"/>
              </a:lnSpc>
              <a:spcBef>
                <a:spcPts val="0"/>
              </a:spcBef>
              <a:buNone/>
            </a:pPr>
            <a:r>
              <a:rPr lang="tr-TR" sz="1600" dirty="0" smtClean="0"/>
              <a:t>										</a:t>
            </a:r>
            <a:r>
              <a:rPr lang="tr-TR" sz="1600" b="1" dirty="0" smtClean="0"/>
              <a:t>GİZLİ</a:t>
            </a:r>
          </a:p>
          <a:p>
            <a:pPr marL="0" indent="0">
              <a:lnSpc>
                <a:spcPct val="100000"/>
              </a:lnSpc>
              <a:spcBef>
                <a:spcPts val="0"/>
              </a:spcBef>
              <a:buNone/>
            </a:pPr>
            <a:r>
              <a:rPr lang="tr-TR" sz="1600" b="1" dirty="0"/>
              <a:t>	</a:t>
            </a:r>
            <a:r>
              <a:rPr lang="tr-TR" sz="1600" b="1" dirty="0" smtClean="0"/>
              <a:t>								Tarih</a:t>
            </a:r>
          </a:p>
          <a:p>
            <a:pPr marL="0" indent="0">
              <a:lnSpc>
                <a:spcPct val="100000"/>
              </a:lnSpc>
              <a:spcBef>
                <a:spcPts val="0"/>
              </a:spcBef>
              <a:buNone/>
            </a:pPr>
            <a:r>
              <a:rPr lang="tr-TR" sz="1600" dirty="0" smtClean="0"/>
              <a:t>Kliniğimizde yatarak tedavi gören x  ile ilgili hazırlanan durum raporu ekte sunulmuştur.</a:t>
            </a:r>
            <a:endParaRPr lang="tr-TR" sz="1600" dirty="0"/>
          </a:p>
          <a:p>
            <a:pPr marL="0" indent="0">
              <a:lnSpc>
                <a:spcPct val="100000"/>
              </a:lnSpc>
              <a:spcBef>
                <a:spcPts val="0"/>
              </a:spcBef>
              <a:buNone/>
            </a:pPr>
            <a:endParaRPr lang="tr-TR" sz="1600" dirty="0" smtClean="0"/>
          </a:p>
          <a:p>
            <a:pPr marL="0" indent="0">
              <a:lnSpc>
                <a:spcPct val="100000"/>
              </a:lnSpc>
              <a:spcBef>
                <a:spcPts val="0"/>
              </a:spcBef>
              <a:buNone/>
            </a:pPr>
            <a:r>
              <a:rPr lang="tr-TR" sz="1600" dirty="0" smtClean="0"/>
              <a:t>5395 </a:t>
            </a:r>
            <a:r>
              <a:rPr lang="tr-TR" sz="1600" dirty="0"/>
              <a:t>Sayılı </a:t>
            </a:r>
            <a:r>
              <a:rPr lang="tr-TR" sz="1600" dirty="0" err="1"/>
              <a:t>Ç.K.Kanunu’nun</a:t>
            </a:r>
            <a:r>
              <a:rPr lang="tr-TR" sz="1600" dirty="0"/>
              <a:t> İkinci Bölümünün, 6. Maddesinin, 1. ve 2. </a:t>
            </a:r>
            <a:r>
              <a:rPr lang="tr-TR" sz="1600" dirty="0" err="1"/>
              <a:t>Bendlerince</a:t>
            </a:r>
            <a:r>
              <a:rPr lang="tr-TR" sz="1600" dirty="0"/>
              <a:t>, bildirme yükümlülüğümüz gereği durum, Aile ve Sosyal Politikalar İl Müdürlüğü’ne bildirilmiştir.</a:t>
            </a:r>
          </a:p>
          <a:p>
            <a:pPr marL="0" indent="0">
              <a:lnSpc>
                <a:spcPct val="100000"/>
              </a:lnSpc>
              <a:spcBef>
                <a:spcPts val="0"/>
              </a:spcBef>
              <a:buNone/>
            </a:pPr>
            <a:endParaRPr lang="tr-TR" sz="1600" dirty="0" smtClean="0"/>
          </a:p>
          <a:p>
            <a:pPr marL="0" indent="0">
              <a:lnSpc>
                <a:spcPct val="100000"/>
              </a:lnSpc>
              <a:spcBef>
                <a:spcPts val="0"/>
              </a:spcBef>
              <a:buNone/>
            </a:pPr>
            <a:r>
              <a:rPr lang="tr-TR" sz="1600" dirty="0" smtClean="0"/>
              <a:t>Gereğini </a:t>
            </a:r>
            <a:r>
              <a:rPr lang="tr-TR" sz="1600" dirty="0"/>
              <a:t>bilgilerinize arz ederim.</a:t>
            </a:r>
          </a:p>
          <a:p>
            <a:pPr marL="0" indent="0" algn="r">
              <a:lnSpc>
                <a:spcPct val="100000"/>
              </a:lnSpc>
              <a:spcBef>
                <a:spcPts val="0"/>
              </a:spcBef>
              <a:buNone/>
            </a:pPr>
            <a:r>
              <a:rPr lang="tr-TR" sz="1600" dirty="0"/>
              <a:t>Hastane Yöneticisi/ Başhekim</a:t>
            </a:r>
          </a:p>
          <a:p>
            <a:pPr marL="0" indent="0" algn="r">
              <a:lnSpc>
                <a:spcPct val="100000"/>
              </a:lnSpc>
              <a:spcBef>
                <a:spcPts val="0"/>
              </a:spcBef>
              <a:buNone/>
            </a:pPr>
            <a:r>
              <a:rPr lang="tr-TR" sz="1600" dirty="0" err="1" smtClean="0"/>
              <a:t>xxxxxxxxxxxxx</a:t>
            </a:r>
            <a:r>
              <a:rPr lang="tr-TR" sz="1600" dirty="0" smtClean="0"/>
              <a:t>                                                                                </a:t>
            </a:r>
            <a:endParaRPr lang="tr-TR" sz="1600" dirty="0"/>
          </a:p>
          <a:p>
            <a:pPr marL="0" indent="0">
              <a:lnSpc>
                <a:spcPct val="100000"/>
              </a:lnSpc>
              <a:spcBef>
                <a:spcPts val="0"/>
              </a:spcBef>
              <a:buNone/>
            </a:pPr>
            <a:r>
              <a:rPr lang="tr-TR" sz="1600" dirty="0" smtClean="0"/>
              <a:t>EK   </a:t>
            </a:r>
            <a:r>
              <a:rPr lang="tr-TR" sz="1600" dirty="0"/>
              <a:t>: Zarf(1 ad.)</a:t>
            </a:r>
          </a:p>
          <a:p>
            <a:pPr marL="0" indent="0">
              <a:lnSpc>
                <a:spcPct val="100000"/>
              </a:lnSpc>
              <a:spcBef>
                <a:spcPts val="0"/>
              </a:spcBef>
              <a:buNone/>
            </a:pPr>
            <a:r>
              <a:rPr lang="tr-TR" sz="1600" u="sng" dirty="0"/>
              <a:t>DAĞITIM:</a:t>
            </a:r>
            <a:endParaRPr lang="tr-TR" sz="1600" dirty="0"/>
          </a:p>
          <a:p>
            <a:pPr marL="0" indent="0">
              <a:lnSpc>
                <a:spcPct val="100000"/>
              </a:lnSpc>
              <a:spcBef>
                <a:spcPts val="0"/>
              </a:spcBef>
              <a:buNone/>
            </a:pPr>
            <a:r>
              <a:rPr lang="tr-TR" sz="1600" dirty="0"/>
              <a:t>Ankara Cumhuriyet Başsavcılığı</a:t>
            </a:r>
          </a:p>
          <a:p>
            <a:pPr marL="0" indent="0">
              <a:lnSpc>
                <a:spcPct val="100000"/>
              </a:lnSpc>
              <a:spcBef>
                <a:spcPts val="0"/>
              </a:spcBef>
              <a:buNone/>
            </a:pPr>
            <a:r>
              <a:rPr lang="tr-TR" sz="1600" dirty="0"/>
              <a:t>Ankara Aile ve Sosyal Politikalar İl Müdürlüğü</a:t>
            </a:r>
          </a:p>
          <a:p>
            <a:pPr marL="0" indent="0">
              <a:lnSpc>
                <a:spcPct val="120000"/>
              </a:lnSpc>
              <a:spcBef>
                <a:spcPts val="0"/>
              </a:spcBef>
              <a:buNone/>
            </a:pPr>
            <a:r>
              <a:rPr lang="tr-TR" sz="1400" dirty="0"/>
              <a:t> </a:t>
            </a:r>
          </a:p>
          <a:p>
            <a:pPr marL="0" indent="0">
              <a:lnSpc>
                <a:spcPct val="120000"/>
              </a:lnSpc>
              <a:spcBef>
                <a:spcPts val="0"/>
              </a:spcBef>
              <a:buNone/>
            </a:pPr>
            <a:endParaRPr lang="tr-TR" sz="1200" dirty="0"/>
          </a:p>
        </p:txBody>
      </p:sp>
    </p:spTree>
    <p:extLst>
      <p:ext uri="{BB962C8B-B14F-4D97-AF65-F5344CB8AC3E}">
        <p14:creationId xmlns:p14="http://schemas.microsoft.com/office/powerpoint/2010/main" val="92023562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2000" b="1" dirty="0"/>
              <a:t>T.C</a:t>
            </a:r>
            <a:br>
              <a:rPr lang="tr-TR" sz="2000" b="1" dirty="0"/>
            </a:br>
            <a:r>
              <a:rPr lang="tr-TR" sz="2000" b="1" dirty="0"/>
              <a:t>SAĞLIK BAKANLIĞI</a:t>
            </a:r>
            <a:br>
              <a:rPr lang="tr-TR" sz="2000" b="1" dirty="0"/>
            </a:br>
            <a:r>
              <a:rPr lang="tr-TR" sz="2000" b="1" dirty="0"/>
              <a:t>TÜRKİYE KAMU HASTANELERİ KURUMU</a:t>
            </a:r>
            <a:r>
              <a:rPr lang="tr-TR" sz="2000" dirty="0"/>
              <a:t/>
            </a:r>
            <a:br>
              <a:rPr lang="tr-TR" sz="2000" dirty="0"/>
            </a:br>
            <a:r>
              <a:rPr lang="tr-TR" sz="2000" b="1" dirty="0"/>
              <a:t>Ankara İli 3. Bölge Kamu Hastaneleri Birliği</a:t>
            </a:r>
            <a:r>
              <a:rPr lang="tr-TR" sz="2000" dirty="0"/>
              <a:t/>
            </a:r>
            <a:br>
              <a:rPr lang="tr-TR" sz="2000" dirty="0"/>
            </a:br>
            <a:r>
              <a:rPr lang="tr-TR" sz="2000" b="1" dirty="0"/>
              <a:t>Yıldırım Beyazıt Üniversitesi Yenimahalle Eğitim ve Araştırma Hastanesi Başhekimliği</a:t>
            </a:r>
            <a:br>
              <a:rPr lang="tr-TR" sz="2000" b="1" dirty="0"/>
            </a:br>
            <a:endParaRPr lang="tr-TR" sz="2000" dirty="0"/>
          </a:p>
        </p:txBody>
      </p:sp>
      <p:sp>
        <p:nvSpPr>
          <p:cNvPr id="3" name="İçerik Yer Tutucusu 2"/>
          <p:cNvSpPr>
            <a:spLocks noGrp="1"/>
          </p:cNvSpPr>
          <p:nvPr>
            <p:ph idx="1"/>
          </p:nvPr>
        </p:nvSpPr>
        <p:spPr/>
        <p:txBody>
          <a:bodyPr>
            <a:normAutofit fontScale="25000" lnSpcReduction="20000"/>
          </a:bodyPr>
          <a:lstStyle/>
          <a:p>
            <a:pPr marL="0" indent="0">
              <a:buNone/>
            </a:pPr>
            <a:r>
              <a:rPr lang="tr-TR" dirty="0"/>
              <a:t> </a:t>
            </a:r>
            <a:endParaRPr lang="tr-TR" sz="6400" dirty="0"/>
          </a:p>
          <a:p>
            <a:pPr marL="0" indent="0">
              <a:lnSpc>
                <a:spcPct val="120000"/>
              </a:lnSpc>
              <a:spcBef>
                <a:spcPts val="0"/>
              </a:spcBef>
              <a:buNone/>
            </a:pPr>
            <a:r>
              <a:rPr lang="tr-TR" sz="6400" dirty="0"/>
              <a:t>SAYI :                                         						          </a:t>
            </a:r>
          </a:p>
          <a:p>
            <a:pPr marL="0" indent="0">
              <a:lnSpc>
                <a:spcPct val="120000"/>
              </a:lnSpc>
              <a:spcBef>
                <a:spcPts val="0"/>
              </a:spcBef>
              <a:buNone/>
            </a:pPr>
            <a:r>
              <a:rPr lang="tr-TR" sz="6400" dirty="0"/>
              <a:t>KONU: x</a:t>
            </a:r>
          </a:p>
          <a:p>
            <a:pPr marL="0" indent="0" algn="ctr">
              <a:lnSpc>
                <a:spcPct val="120000"/>
              </a:lnSpc>
              <a:spcBef>
                <a:spcPts val="0"/>
              </a:spcBef>
              <a:buNone/>
            </a:pPr>
            <a:r>
              <a:rPr lang="tr-TR" sz="6400" dirty="0"/>
              <a:t> </a:t>
            </a:r>
            <a:r>
              <a:rPr lang="tr-TR" sz="6400" b="1" dirty="0" smtClean="0"/>
              <a:t>ANKARA </a:t>
            </a:r>
            <a:r>
              <a:rPr lang="tr-TR" sz="6400" b="1" dirty="0"/>
              <a:t>AİLE VE SOSYAL POLİTİKALAR İL MÜDÜRLÜĞÜ’ NE      </a:t>
            </a:r>
            <a:endParaRPr lang="tr-TR" sz="6400" dirty="0"/>
          </a:p>
          <a:p>
            <a:pPr marL="0" indent="0">
              <a:lnSpc>
                <a:spcPct val="100000"/>
              </a:lnSpc>
              <a:spcBef>
                <a:spcPts val="0"/>
              </a:spcBef>
              <a:buNone/>
            </a:pPr>
            <a:r>
              <a:rPr lang="tr-TR" sz="6400" b="1" dirty="0"/>
              <a:t>                                                                                                                             </a:t>
            </a:r>
            <a:r>
              <a:rPr lang="tr-TR" sz="6400" b="1" dirty="0" smtClean="0"/>
              <a:t>					 									</a:t>
            </a:r>
            <a:r>
              <a:rPr lang="tr-TR" sz="6600" dirty="0"/>
              <a:t>	</a:t>
            </a:r>
            <a:r>
              <a:rPr lang="tr-TR" sz="6600" b="1" dirty="0"/>
              <a:t>GİZLİ</a:t>
            </a:r>
          </a:p>
          <a:p>
            <a:pPr marL="0" indent="0">
              <a:lnSpc>
                <a:spcPct val="100000"/>
              </a:lnSpc>
              <a:spcBef>
                <a:spcPts val="0"/>
              </a:spcBef>
              <a:buNone/>
            </a:pPr>
            <a:r>
              <a:rPr lang="tr-TR" sz="6600" b="1" dirty="0"/>
              <a:t>									Tarih</a:t>
            </a:r>
          </a:p>
          <a:p>
            <a:pPr marL="0" indent="0">
              <a:lnSpc>
                <a:spcPct val="120000"/>
              </a:lnSpc>
              <a:spcBef>
                <a:spcPts val="0"/>
              </a:spcBef>
              <a:buNone/>
            </a:pPr>
            <a:r>
              <a:rPr lang="tr-TR" sz="6400" dirty="0" smtClean="0"/>
              <a:t>Kliniğimizde </a:t>
            </a:r>
            <a:r>
              <a:rPr lang="tr-TR" sz="6400" dirty="0"/>
              <a:t>yatarak tedavi gören x  ile ilgili hazırlanan durum raporu ekte sunulmuştur.</a:t>
            </a:r>
          </a:p>
          <a:p>
            <a:pPr marL="0" indent="0">
              <a:lnSpc>
                <a:spcPct val="120000"/>
              </a:lnSpc>
              <a:spcBef>
                <a:spcPts val="0"/>
              </a:spcBef>
              <a:buNone/>
            </a:pPr>
            <a:endParaRPr lang="tr-TR" sz="6400" dirty="0"/>
          </a:p>
          <a:p>
            <a:pPr marL="0" indent="0">
              <a:lnSpc>
                <a:spcPct val="120000"/>
              </a:lnSpc>
              <a:spcBef>
                <a:spcPts val="0"/>
              </a:spcBef>
              <a:buNone/>
            </a:pPr>
            <a:r>
              <a:rPr lang="tr-TR" sz="6400" dirty="0" smtClean="0"/>
              <a:t>5395 </a:t>
            </a:r>
            <a:r>
              <a:rPr lang="tr-TR" sz="6400" dirty="0"/>
              <a:t>Sayılı </a:t>
            </a:r>
            <a:r>
              <a:rPr lang="tr-TR" sz="6400" dirty="0" err="1"/>
              <a:t>Ç.K.Kanunu’nun</a:t>
            </a:r>
            <a:r>
              <a:rPr lang="tr-TR" sz="6400" dirty="0"/>
              <a:t> İkinci Bölümünün, 6. Maddesinin, 1. ve 2. </a:t>
            </a:r>
            <a:r>
              <a:rPr lang="tr-TR" sz="6400" dirty="0" err="1"/>
              <a:t>Bendlerince</a:t>
            </a:r>
            <a:r>
              <a:rPr lang="tr-TR" sz="6400" dirty="0"/>
              <a:t>, bildirme yükümlülüğümüz gereği durum, Aile ve Sosyal Politikalar İl Müdürlüğü’ne bildirilmiştir.</a:t>
            </a:r>
          </a:p>
          <a:p>
            <a:pPr marL="0" indent="0">
              <a:lnSpc>
                <a:spcPct val="120000"/>
              </a:lnSpc>
              <a:spcBef>
                <a:spcPts val="0"/>
              </a:spcBef>
              <a:buNone/>
            </a:pPr>
            <a:endParaRPr lang="tr-TR" sz="6400" dirty="0" smtClean="0"/>
          </a:p>
          <a:p>
            <a:pPr marL="0" indent="0">
              <a:lnSpc>
                <a:spcPct val="120000"/>
              </a:lnSpc>
              <a:spcBef>
                <a:spcPts val="0"/>
              </a:spcBef>
              <a:buNone/>
            </a:pPr>
            <a:r>
              <a:rPr lang="tr-TR" sz="6400" dirty="0" smtClean="0"/>
              <a:t>Gereğini </a:t>
            </a:r>
            <a:r>
              <a:rPr lang="tr-TR" sz="6400" dirty="0"/>
              <a:t>bilgilerinize arz ederim.</a:t>
            </a:r>
          </a:p>
          <a:p>
            <a:pPr marL="0" indent="0" algn="r">
              <a:lnSpc>
                <a:spcPct val="120000"/>
              </a:lnSpc>
              <a:spcBef>
                <a:spcPts val="0"/>
              </a:spcBef>
              <a:buNone/>
            </a:pPr>
            <a:r>
              <a:rPr lang="tr-TR" sz="6400" dirty="0"/>
              <a:t> </a:t>
            </a:r>
          </a:p>
          <a:p>
            <a:pPr marL="0" indent="0" algn="r">
              <a:lnSpc>
                <a:spcPct val="120000"/>
              </a:lnSpc>
              <a:spcBef>
                <a:spcPts val="0"/>
              </a:spcBef>
              <a:buNone/>
            </a:pPr>
            <a:r>
              <a:rPr lang="tr-TR" sz="6400" dirty="0"/>
              <a:t>Hastane Yöneticisi/ Başhekim</a:t>
            </a:r>
          </a:p>
          <a:p>
            <a:pPr marL="0" indent="0" algn="r">
              <a:lnSpc>
                <a:spcPct val="120000"/>
              </a:lnSpc>
              <a:spcBef>
                <a:spcPts val="0"/>
              </a:spcBef>
              <a:buNone/>
            </a:pPr>
            <a:r>
              <a:rPr lang="tr-TR" sz="6400" dirty="0" err="1" smtClean="0"/>
              <a:t>xxxxxxxxxxxxxxxxxxx</a:t>
            </a:r>
            <a:endParaRPr lang="tr-TR" sz="6400" dirty="0"/>
          </a:p>
          <a:p>
            <a:pPr marL="0" indent="0">
              <a:lnSpc>
                <a:spcPct val="120000"/>
              </a:lnSpc>
              <a:spcBef>
                <a:spcPts val="0"/>
              </a:spcBef>
              <a:buNone/>
            </a:pPr>
            <a:r>
              <a:rPr lang="tr-TR" sz="6400" dirty="0" smtClean="0"/>
              <a:t> EK   </a:t>
            </a:r>
            <a:r>
              <a:rPr lang="tr-TR" sz="6400" dirty="0"/>
              <a:t>: Zarf(1 ad.)</a:t>
            </a:r>
          </a:p>
          <a:p>
            <a:pPr marL="0" indent="0">
              <a:lnSpc>
                <a:spcPct val="120000"/>
              </a:lnSpc>
              <a:spcBef>
                <a:spcPts val="0"/>
              </a:spcBef>
              <a:buNone/>
            </a:pPr>
            <a:r>
              <a:rPr lang="tr-TR" sz="6400" u="sng" dirty="0"/>
              <a:t>DAĞITIM:</a:t>
            </a:r>
            <a:endParaRPr lang="tr-TR" sz="6400" dirty="0"/>
          </a:p>
          <a:p>
            <a:pPr marL="0" indent="0">
              <a:lnSpc>
                <a:spcPct val="120000"/>
              </a:lnSpc>
              <a:spcBef>
                <a:spcPts val="0"/>
              </a:spcBef>
              <a:buNone/>
            </a:pPr>
            <a:r>
              <a:rPr lang="tr-TR" sz="6400" dirty="0"/>
              <a:t>Cumhuriyet Başsavcılığı</a:t>
            </a:r>
          </a:p>
          <a:p>
            <a:pPr marL="0" indent="0">
              <a:lnSpc>
                <a:spcPct val="120000"/>
              </a:lnSpc>
              <a:spcBef>
                <a:spcPts val="0"/>
              </a:spcBef>
              <a:buNone/>
            </a:pPr>
            <a:r>
              <a:rPr lang="tr-TR" sz="6400" dirty="0"/>
              <a:t>Ankara  Aile ve Sosyal Politikalar İl Müdürlüğü</a:t>
            </a:r>
          </a:p>
          <a:p>
            <a:pPr>
              <a:lnSpc>
                <a:spcPct val="120000"/>
              </a:lnSpc>
              <a:spcBef>
                <a:spcPts val="0"/>
              </a:spcBef>
            </a:pPr>
            <a:endParaRPr lang="tr-TR" dirty="0"/>
          </a:p>
        </p:txBody>
      </p:sp>
    </p:spTree>
    <p:extLst>
      <p:ext uri="{BB962C8B-B14F-4D97-AF65-F5344CB8AC3E}">
        <p14:creationId xmlns:p14="http://schemas.microsoft.com/office/powerpoint/2010/main" val="3875784296"/>
      </p:ext>
    </p:extLst>
  </p:cSld>
  <p:clrMapOvr>
    <a:masterClrMapping/>
  </p:clrMapOvr>
  <p:transition spd="med">
    <p:fade/>
  </p:transition>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TS103431377</Template>
  <TotalTime>0</TotalTime>
  <Words>1677</Words>
  <Application>Microsoft Office PowerPoint</Application>
  <PresentationFormat>Geniş ekran</PresentationFormat>
  <Paragraphs>346</Paragraphs>
  <Slides>42</Slides>
  <Notes>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42</vt:i4>
      </vt:variant>
    </vt:vector>
  </HeadingPairs>
  <TitlesOfParts>
    <vt:vector size="49" baseType="lpstr">
      <vt:lpstr>Arial</vt:lpstr>
      <vt:lpstr>Calibri</vt:lpstr>
      <vt:lpstr>Segoe Print</vt:lpstr>
      <vt:lpstr>Times New Roman</vt:lpstr>
      <vt:lpstr>Wingdings</vt:lpstr>
      <vt:lpstr>ヒラギノ角ゴ Pro W3</vt:lpstr>
      <vt:lpstr>Nature Illustration 16x9</vt:lpstr>
      <vt:lpstr>Çocuk  İhmali ve İstismarına Yaklaşım</vt:lpstr>
      <vt:lpstr>Sunu programı</vt:lpstr>
      <vt:lpstr>PowerPoint Sunusu</vt:lpstr>
      <vt:lpstr>PowerPoint Sunusu</vt:lpstr>
      <vt:lpstr>Çocukta İhmal Edilme Uyarı İşaretleri: </vt:lpstr>
      <vt:lpstr>T.C SAĞLIK BAKANLIĞI TÜRKİYE KAMU HASTANELERİ KURUMU Ankara İli 3. Bölge Kamu Hastaneleri Birliği Yıldırım Beyazıt Üniversitesi Yenimahalle Eğitim ve Araştırma Hastanesi Başhekimliği </vt:lpstr>
      <vt:lpstr>Fiziksel İstismar-Ekimozun yeri</vt:lpstr>
      <vt:lpstr>T.C SAĞLIK BAKANLIĞI TÜRKİYE KAMU HASTANELERİ KURUMU Ankara İli 3. Bölge Kamu Hastaneleri Birliği Yıldırım Beyazıt Üniversitesi Yenimahalle Eğitim ve Araştırma Hastanesi Başhekimliği   </vt:lpstr>
      <vt:lpstr>T.C SAĞLIK BAKANLIĞI TÜRKİYE KAMU HASTANELERİ KURUMU Ankara İli 3. Bölge Kamu Hastaneleri Birliği Yıldırım Beyazıt Üniversitesi Yenimahalle Eğitim ve Araştırma Hastanesi Başhekimliği </vt:lpstr>
      <vt:lpstr>FİZİKSEL İSTİSMARIN SONUÇLARI</vt:lpstr>
      <vt:lpstr>ÇOCUK NEDEN KONUŞMAZ</vt:lpstr>
      <vt:lpstr>Çocukta Duygusal İstismar Uyarı İşaretleri:</vt:lpstr>
      <vt:lpstr>CİNSEL İSTİSMAR</vt:lpstr>
      <vt:lpstr>TCK-Cinsel Dokunulmazlığa Karşı Suçlar</vt:lpstr>
      <vt:lpstr>TCK- Genel Ahlaka Karşı Suçlar</vt:lpstr>
      <vt:lpstr>CİNSEL İSTİSMARA DAİR MİTLER</vt:lpstr>
      <vt:lpstr>Çocukta Cinsel İstismar Uyarı İşaretleri:</vt:lpstr>
      <vt:lpstr>Cinsel İstismarın Çocuktaki Etkileri</vt:lpstr>
      <vt:lpstr>Neden Bazı Çocuklarda Belirti Görülmez ?</vt:lpstr>
      <vt:lpstr>Cinsel İstismara Uğramış Çocuğa Yaklaşım</vt:lpstr>
      <vt:lpstr>Şüphelendiyseniz…</vt:lpstr>
      <vt:lpstr>Öykü ortaya çıktığında…</vt:lpstr>
      <vt:lpstr>Öykü ortaya çıktığında…</vt:lpstr>
      <vt:lpstr>Öykü ortaya çıktığında…</vt:lpstr>
      <vt:lpstr>Öykü ortaya çıktığında…</vt:lpstr>
      <vt:lpstr>PowerPoint Sunusu</vt:lpstr>
      <vt:lpstr>PowerPoint Sunusu</vt:lpstr>
      <vt:lpstr>İstismarcı özelliğine göre yaklaşım??</vt:lpstr>
      <vt:lpstr>TUTANAKTIR </vt:lpstr>
      <vt:lpstr>Suçu Bildirme</vt:lpstr>
      <vt:lpstr>Çocuk İzlem Merkezi</vt:lpstr>
      <vt:lpstr>Çocuk İzlem Merkezi</vt:lpstr>
      <vt:lpstr>MERKEZDE ÇALIŞAN EKİP Çocuk Hekimi Psikolog Psikolojik Danışman Sosyal Hizmet Uzmanı Çocuk Gelişim Uzmanı Hemşire Sekreter Polis </vt:lpstr>
      <vt:lpstr>PowerPoint Sunusu</vt:lpstr>
      <vt:lpstr> </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2013-12-10T16:22:43Z</dcterms:created>
  <dcterms:modified xsi:type="dcterms:W3CDTF">2017-10-15T07:27:38Z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