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2"/>
  </p:notesMasterIdLst>
  <p:sldIdLst>
    <p:sldId id="283" r:id="rId2"/>
    <p:sldId id="256" r:id="rId3"/>
    <p:sldId id="257" r:id="rId4"/>
    <p:sldId id="258" r:id="rId5"/>
    <p:sldId id="275" r:id="rId6"/>
    <p:sldId id="276" r:id="rId7"/>
    <p:sldId id="272" r:id="rId8"/>
    <p:sldId id="274" r:id="rId9"/>
    <p:sldId id="277" r:id="rId10"/>
    <p:sldId id="278" r:id="rId11"/>
    <p:sldId id="279" r:id="rId12"/>
    <p:sldId id="280" r:id="rId13"/>
    <p:sldId id="281" r:id="rId14"/>
    <p:sldId id="282" r:id="rId15"/>
    <p:sldId id="270" r:id="rId16"/>
    <p:sldId id="271" r:id="rId17"/>
    <p:sldId id="267" r:id="rId18"/>
    <p:sldId id="268" r:id="rId19"/>
    <p:sldId id="269" r:id="rId20"/>
    <p:sldId id="28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19710D-ED25-483D-8EC5-5AC1DA034460}" type="datetimeFigureOut">
              <a:rPr lang="tr-TR" smtClean="0"/>
              <a:t>20.05.2022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C49866-8200-48CD-9C59-6CEB6529739A}" type="slidenum">
              <a:rPr lang="tr-TR" smtClean="0"/>
              <a:t>‹#›</a:t>
            </a:fld>
            <a:endParaRPr lang="tr-TR"/>
          </a:p>
        </p:txBody>
      </p:sp>
    </p:spTree>
    <p:extLst>
      <p:ext uri="{BB962C8B-B14F-4D97-AF65-F5344CB8AC3E}">
        <p14:creationId xmlns:p14="http://schemas.microsoft.com/office/powerpoint/2010/main" val="246014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46E00F2E-D8E1-4E5D-A3D3-BF701945EA7A}" type="slidenum">
              <a:rPr lang="tr-TR" altLang="tr-TR" smtClean="0"/>
              <a:pPr>
                <a:defRPr/>
              </a:pPr>
              <a:t>1</a:t>
            </a:fld>
            <a:endParaRPr lang="tr-TR" altLang="tr-TR"/>
          </a:p>
        </p:txBody>
      </p:sp>
    </p:spTree>
    <p:extLst>
      <p:ext uri="{BB962C8B-B14F-4D97-AF65-F5344CB8AC3E}">
        <p14:creationId xmlns:p14="http://schemas.microsoft.com/office/powerpoint/2010/main" val="437313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12192000" cy="4572000"/>
          </a:xfrm>
          <a:prstGeom prst="rect">
            <a:avLst/>
          </a:prstGeom>
        </p:spPr>
      </p:pic>
      <p:sp>
        <p:nvSpPr>
          <p:cNvPr id="4" name="Date Placeholder 3"/>
          <p:cNvSpPr>
            <a:spLocks noGrp="1"/>
          </p:cNvSpPr>
          <p:nvPr>
            <p:ph type="dt" sz="half" idx="10"/>
          </p:nvPr>
        </p:nvSpPr>
        <p:spPr/>
        <p:txBody>
          <a:bodyPr/>
          <a:lstStyle/>
          <a:p>
            <a:fld id="{075914E4-9851-431D-8762-62C12211234A}" type="datetimeFigureOut">
              <a:rPr lang="tr-TR" smtClean="0"/>
              <a:t>20.05.2022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345228-C934-4F5D-A21F-886516734509}" type="slidenum">
              <a:rPr lang="tr-TR" smtClean="0"/>
              <a:t>‹#›</a:t>
            </a:fld>
            <a:endParaRPr lang="tr-TR"/>
          </a:p>
        </p:txBody>
      </p:sp>
      <p:sp>
        <p:nvSpPr>
          <p:cNvPr id="3" name="Subtitle 2"/>
          <p:cNvSpPr>
            <a:spLocks noGrp="1"/>
          </p:cNvSpPr>
          <p:nvPr>
            <p:ph type="subTitle" idx="1"/>
          </p:nvPr>
        </p:nvSpPr>
        <p:spPr>
          <a:xfrm>
            <a:off x="1625600" y="3886200"/>
            <a:ext cx="85344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914400" y="2007889"/>
            <a:ext cx="10363200" cy="1470025"/>
          </a:xfrm>
        </p:spPr>
        <p:txBody>
          <a:bodyPr/>
          <a:lstStyle>
            <a:lvl1pPr algn="ctr">
              <a:defRPr sz="3200"/>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75914E4-9851-431D-8762-62C12211234A}" type="datetimeFigureOut">
              <a:rPr lang="tr-TR" smtClean="0"/>
              <a:t>20.05.2022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345228-C934-4F5D-A21F-88651673450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75914E4-9851-431D-8762-62C12211234A}" type="datetimeFigureOut">
              <a:rPr lang="tr-TR" smtClean="0"/>
              <a:t>20.05.2022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345228-C934-4F5D-A21F-88651673450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tr-TR" smtClean="0"/>
              <a:t>Asıl başlık stili için tıklatın</a:t>
            </a:r>
            <a:endParaRPr lang="en-US" dirty="0"/>
          </a:p>
        </p:txBody>
      </p:sp>
      <p:sp>
        <p:nvSpPr>
          <p:cNvPr id="4" name="Date Placeholder 3"/>
          <p:cNvSpPr>
            <a:spLocks noGrp="1"/>
          </p:cNvSpPr>
          <p:nvPr>
            <p:ph type="dt" sz="half" idx="10"/>
          </p:nvPr>
        </p:nvSpPr>
        <p:spPr/>
        <p:txBody>
          <a:bodyPr/>
          <a:lstStyle/>
          <a:p>
            <a:fld id="{075914E4-9851-431D-8762-62C12211234A}" type="datetimeFigureOut">
              <a:rPr lang="tr-TR" smtClean="0"/>
              <a:t>20.05.2022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345228-C934-4F5D-A21F-886516734509}" type="slidenum">
              <a:rPr lang="tr-TR" smtClean="0"/>
              <a:t>‹#›</a:t>
            </a:fld>
            <a:endParaRPr lang="tr-TR"/>
          </a:p>
        </p:txBody>
      </p:sp>
      <p:sp>
        <p:nvSpPr>
          <p:cNvPr id="8" name="Content Placeholder 7"/>
          <p:cNvSpPr>
            <a:spLocks noGrp="1"/>
          </p:cNvSpPr>
          <p:nvPr>
            <p:ph sz="quarter" idx="13"/>
          </p:nvPr>
        </p:nvSpPr>
        <p:spPr>
          <a:xfrm>
            <a:off x="812800" y="1600200"/>
            <a:ext cx="105664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12801" y="4962526"/>
            <a:ext cx="10513484" cy="1362075"/>
          </a:xfrm>
        </p:spPr>
        <p:txBody>
          <a:bodyPr anchor="t"/>
          <a:lstStyle>
            <a:lvl1pPr algn="l">
              <a:defRPr sz="3200" b="0" i="0" cap="all"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12801" y="3462339"/>
            <a:ext cx="10513484"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5914E4-9851-431D-8762-62C12211234A}" type="datetimeFigureOut">
              <a:rPr lang="tr-TR" smtClean="0"/>
              <a:t>20.05.2022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345228-C934-4F5D-A21F-88651673450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812800" y="1600200"/>
            <a:ext cx="49784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13" name="Content Placeholder 12"/>
          <p:cNvSpPr>
            <a:spLocks noGrp="1"/>
          </p:cNvSpPr>
          <p:nvPr>
            <p:ph sz="quarter" idx="14"/>
          </p:nvPr>
        </p:nvSpPr>
        <p:spPr>
          <a:xfrm>
            <a:off x="6400800" y="1600200"/>
            <a:ext cx="49784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2" name="Title 1"/>
          <p:cNvSpPr>
            <a:spLocks noGrp="1"/>
          </p:cNvSpPr>
          <p:nvPr>
            <p:ph type="title"/>
          </p:nvPr>
        </p:nvSpPr>
        <p:spPr>
          <a:xfrm>
            <a:off x="812800" y="274638"/>
            <a:ext cx="10566400" cy="1143000"/>
          </a:xfrm>
        </p:spPr>
        <p:txBody>
          <a:bodyPr/>
          <a:lstStyle/>
          <a:p>
            <a:r>
              <a:rPr lang="tr-TR" smtClean="0"/>
              <a:t>Asıl başlık stili için tıklatın</a:t>
            </a:r>
            <a:endParaRPr lang="en-US" dirty="0"/>
          </a:p>
        </p:txBody>
      </p:sp>
      <p:sp>
        <p:nvSpPr>
          <p:cNvPr id="5" name="Date Placeholder 4"/>
          <p:cNvSpPr>
            <a:spLocks noGrp="1"/>
          </p:cNvSpPr>
          <p:nvPr>
            <p:ph type="dt" sz="half" idx="10"/>
          </p:nvPr>
        </p:nvSpPr>
        <p:spPr/>
        <p:txBody>
          <a:bodyPr/>
          <a:lstStyle/>
          <a:p>
            <a:fld id="{075914E4-9851-431D-8762-62C12211234A}" type="datetimeFigureOut">
              <a:rPr lang="tr-TR" smtClean="0"/>
              <a:t>20.05.2022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345228-C934-4F5D-A21F-88651673450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6400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11" name="Content Placeholder 10"/>
          <p:cNvSpPr>
            <a:spLocks noGrp="1"/>
          </p:cNvSpPr>
          <p:nvPr>
            <p:ph sz="quarter" idx="13"/>
          </p:nvPr>
        </p:nvSpPr>
        <p:spPr>
          <a:xfrm>
            <a:off x="812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2" name="Title 1"/>
          <p:cNvSpPr>
            <a:spLocks noGrp="1"/>
          </p:cNvSpPr>
          <p:nvPr>
            <p:ph type="title"/>
          </p:nvPr>
        </p:nvSpPr>
        <p:spPr>
          <a:xfrm>
            <a:off x="812800" y="274638"/>
            <a:ext cx="10566400" cy="11430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12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6400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075914E4-9851-431D-8762-62C12211234A}" type="datetimeFigureOut">
              <a:rPr lang="tr-TR" smtClean="0"/>
              <a:t>20.05.2022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E345228-C934-4F5D-A21F-88651673450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75914E4-9851-431D-8762-62C12211234A}" type="datetimeFigureOut">
              <a:rPr lang="tr-TR" smtClean="0"/>
              <a:t>20.05.2022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E345228-C934-4F5D-A21F-88651673450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914E4-9851-431D-8762-62C12211234A}" type="datetimeFigureOut">
              <a:rPr lang="tr-TR" smtClean="0"/>
              <a:t>20.05.2022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E345228-C934-4F5D-A21F-88651673450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283200" y="1447800"/>
            <a:ext cx="6197600" cy="4267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Title 1"/>
          <p:cNvSpPr>
            <a:spLocks noGrp="1"/>
          </p:cNvSpPr>
          <p:nvPr>
            <p:ph type="title"/>
          </p:nvPr>
        </p:nvSpPr>
        <p:spPr>
          <a:xfrm>
            <a:off x="816864" y="1447800"/>
            <a:ext cx="3962400" cy="1097280"/>
          </a:xfrm>
        </p:spPr>
        <p:txBody>
          <a:bodyPr anchor="b"/>
          <a:lstStyle>
            <a:lvl1pPr algn="l">
              <a:defRPr sz="1800" b="0" i="0" cap="none" baseline="0">
                <a:solidFill>
                  <a:schemeClr val="tx2"/>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16864" y="2547892"/>
            <a:ext cx="39624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75914E4-9851-431D-8762-62C12211234A}" type="datetimeFigureOut">
              <a:rPr lang="tr-TR" smtClean="0"/>
              <a:t>20.05.2022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345228-C934-4F5D-A21F-88651673450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12192000" cy="6858000"/>
          </a:xfrm>
          <a:prstGeom prst="rect">
            <a:avLst/>
          </a:prstGeom>
        </p:spPr>
      </p:pic>
      <p:sp>
        <p:nvSpPr>
          <p:cNvPr id="2" name="Title 1"/>
          <p:cNvSpPr>
            <a:spLocks noGrp="1"/>
          </p:cNvSpPr>
          <p:nvPr>
            <p:ph type="title"/>
          </p:nvPr>
        </p:nvSpPr>
        <p:spPr>
          <a:xfrm>
            <a:off x="812800" y="1447800"/>
            <a:ext cx="3962400" cy="1097280"/>
          </a:xfrm>
        </p:spPr>
        <p:txBody>
          <a:bodyPr anchor="b"/>
          <a:lstStyle>
            <a:lvl1pPr algn="l">
              <a:defRPr sz="1800" b="0" i="0" cap="none" baseline="0">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6209792" y="1447800"/>
            <a:ext cx="4559808"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12800" y="2547891"/>
            <a:ext cx="39624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75914E4-9851-431D-8762-62C12211234A}" type="datetimeFigureOut">
              <a:rPr lang="tr-TR" smtClean="0"/>
              <a:t>20.05.2022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345228-C934-4F5D-A21F-88651673450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12192000" cy="6858000"/>
          </a:xfrm>
          <a:prstGeom prst="rect">
            <a:avLst/>
          </a:prstGeom>
        </p:spPr>
      </p:pic>
      <p:sp>
        <p:nvSpPr>
          <p:cNvPr id="2" name="Title Placeholder 1"/>
          <p:cNvSpPr>
            <a:spLocks noGrp="1"/>
          </p:cNvSpPr>
          <p:nvPr>
            <p:ph type="title"/>
          </p:nvPr>
        </p:nvSpPr>
        <p:spPr>
          <a:xfrm>
            <a:off x="812800" y="274638"/>
            <a:ext cx="10566400" cy="1143000"/>
          </a:xfrm>
          <a:prstGeom prst="rect">
            <a:avLst/>
          </a:prstGeom>
        </p:spPr>
        <p:txBody>
          <a:bodyPr vert="horz" lIns="91440" tIns="45720" rIns="91440" bIns="45720" rtlCol="0" anchor="b"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12800" y="1600201"/>
            <a:ext cx="105664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7620000" y="6356351"/>
            <a:ext cx="2032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75914E4-9851-431D-8762-62C12211234A}" type="datetimeFigureOut">
              <a:rPr lang="tr-TR" smtClean="0"/>
              <a:t>20.05.2022</a:t>
            </a:fld>
            <a:endParaRPr lang="tr-TR"/>
          </a:p>
        </p:txBody>
      </p:sp>
      <p:sp>
        <p:nvSpPr>
          <p:cNvPr id="5" name="Footer Placeholder 4"/>
          <p:cNvSpPr>
            <a:spLocks noGrp="1"/>
          </p:cNvSpPr>
          <p:nvPr>
            <p:ph type="ftr" sz="quarter" idx="3"/>
          </p:nvPr>
        </p:nvSpPr>
        <p:spPr>
          <a:xfrm>
            <a:off x="812800" y="6356351"/>
            <a:ext cx="38608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tr-TR"/>
          </a:p>
        </p:txBody>
      </p:sp>
      <p:sp>
        <p:nvSpPr>
          <p:cNvPr id="6" name="Slide Number Placeholder 5"/>
          <p:cNvSpPr>
            <a:spLocks noGrp="1"/>
          </p:cNvSpPr>
          <p:nvPr>
            <p:ph type="sldNum" sz="quarter" idx="4"/>
          </p:nvPr>
        </p:nvSpPr>
        <p:spPr>
          <a:xfrm>
            <a:off x="10058400" y="6356351"/>
            <a:ext cx="1320800" cy="365125"/>
          </a:xfrm>
          <a:prstGeom prst="rect">
            <a:avLst/>
          </a:prstGeom>
        </p:spPr>
        <p:txBody>
          <a:bodyPr vert="horz" lIns="91440" tIns="45720" rIns="91440" bIns="45720" rtlCol="0" anchor="ctr"/>
          <a:lstStyle>
            <a:lvl1pPr algn="r">
              <a:defRPr sz="1100" baseline="0">
                <a:solidFill>
                  <a:schemeClr val="tx1"/>
                </a:solidFill>
              </a:defRPr>
            </a:lvl1pPr>
          </a:lstStyle>
          <a:p>
            <a:fld id="{7E345228-C934-4F5D-A21F-886516734509}"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8 Resim" descr="LOGO (1).png"/>
          <p:cNvPicPr>
            <a:picLocks noChangeAspect="1" noChangeArrowheads="1"/>
          </p:cNvPicPr>
          <p:nvPr/>
        </p:nvPicPr>
        <p:blipFill>
          <a:blip r:embed="rId3" cstate="print"/>
          <a:srcRect/>
          <a:stretch>
            <a:fillRect/>
          </a:stretch>
        </p:blipFill>
        <p:spPr bwMode="auto">
          <a:xfrm>
            <a:off x="4367808" y="1052736"/>
            <a:ext cx="3555560" cy="3168352"/>
          </a:xfrm>
          <a:prstGeom prst="rect">
            <a:avLst/>
          </a:prstGeom>
          <a:noFill/>
          <a:ln w="9525">
            <a:noFill/>
            <a:miter lim="800000"/>
            <a:headEnd/>
            <a:tailEnd/>
          </a:ln>
        </p:spPr>
      </p:pic>
      <p:sp>
        <p:nvSpPr>
          <p:cNvPr id="6" name="Alt Başlık 2"/>
          <p:cNvSpPr txBox="1">
            <a:spLocks/>
          </p:cNvSpPr>
          <p:nvPr/>
        </p:nvSpPr>
        <p:spPr>
          <a:xfrm>
            <a:off x="1775520" y="4221088"/>
            <a:ext cx="8640960" cy="576064"/>
          </a:xfrm>
          <a:prstGeom prst="rect">
            <a:avLst/>
          </a:prstGeom>
        </p:spPr>
        <p:txBody>
          <a:bodyPr>
            <a:normAutofit fontScale="25000" lnSpcReduction="20000"/>
          </a:bodyPr>
          <a:lstStyle/>
          <a:p>
            <a:pPr marL="204788" indent="-171450" algn="ctr" defTabSz="685800">
              <a:lnSpc>
                <a:spcPct val="90000"/>
              </a:lnSpc>
              <a:spcBef>
                <a:spcPts val="1350"/>
              </a:spcBef>
              <a:buSzPct val="100000"/>
              <a:buFont typeface="Arial" charset="0"/>
              <a:buChar char="•"/>
              <a:defRPr/>
            </a:pPr>
            <a:endParaRPr lang="tr-TR" sz="1500" dirty="0">
              <a:solidFill>
                <a:schemeClr val="tx1">
                  <a:lumMod val="95000"/>
                  <a:lumOff val="5000"/>
                </a:schemeClr>
              </a:solidFill>
              <a:latin typeface="Arial Black" panose="020B0A04020102020204" pitchFamily="34" charset="0"/>
            </a:endParaRPr>
          </a:p>
          <a:p>
            <a:pPr marL="204788" indent="-171450" algn="ctr" defTabSz="685800">
              <a:lnSpc>
                <a:spcPct val="170000"/>
              </a:lnSpc>
              <a:spcBef>
                <a:spcPts val="600"/>
              </a:spcBef>
              <a:buSzPct val="100000"/>
              <a:defRPr/>
            </a:pPr>
            <a:r>
              <a:rPr lang="tr-TR" sz="7200" b="1" dirty="0">
                <a:solidFill>
                  <a:schemeClr val="tx1">
                    <a:lumMod val="95000"/>
                    <a:lumOff val="5000"/>
                  </a:schemeClr>
                </a:solidFill>
                <a:latin typeface="Arial Black" pitchFamily="34" charset="0"/>
              </a:rPr>
              <a:t>ÇANKAYA REHBERLİK VE ARAŞTIRMA MERKEZİ</a:t>
            </a:r>
          </a:p>
        </p:txBody>
      </p:sp>
      <p:sp>
        <p:nvSpPr>
          <p:cNvPr id="8" name="Alt Başlık 2"/>
          <p:cNvSpPr>
            <a:spLocks noGrp="1"/>
          </p:cNvSpPr>
          <p:nvPr>
            <p:ph type="subTitle" idx="1"/>
          </p:nvPr>
        </p:nvSpPr>
        <p:spPr>
          <a:xfrm>
            <a:off x="2135560" y="4941168"/>
            <a:ext cx="7992888" cy="1656184"/>
          </a:xfrm>
        </p:spPr>
        <p:txBody>
          <a:bodyPr>
            <a:normAutofit fontScale="62500" lnSpcReduction="20000"/>
          </a:bodyPr>
          <a:lstStyle/>
          <a:p>
            <a:pPr>
              <a:lnSpc>
                <a:spcPct val="170000"/>
              </a:lnSpc>
              <a:spcBef>
                <a:spcPts val="600"/>
              </a:spcBef>
            </a:pPr>
            <a:r>
              <a:rPr lang="tr-TR" sz="2400" dirty="0">
                <a:solidFill>
                  <a:schemeClr val="tx1"/>
                </a:solidFill>
                <a:latin typeface="Arial Black" panose="020B0A04020102020204" pitchFamily="34" charset="0"/>
              </a:rPr>
              <a:t>ÖZGÜL ÖĞRENME GÜÇLÜĞÜ </a:t>
            </a:r>
          </a:p>
          <a:p>
            <a:pPr>
              <a:lnSpc>
                <a:spcPct val="170000"/>
              </a:lnSpc>
              <a:spcBef>
                <a:spcPts val="600"/>
              </a:spcBef>
            </a:pPr>
            <a:r>
              <a:rPr lang="tr-TR" sz="2400" dirty="0">
                <a:solidFill>
                  <a:schemeClr val="tx1"/>
                </a:solidFill>
                <a:latin typeface="Arial Black" panose="020B0A04020102020204" pitchFamily="34" charset="0"/>
              </a:rPr>
              <a:t>TANILAMADAN ÖNCE TANIMLAMA:</a:t>
            </a:r>
          </a:p>
          <a:p>
            <a:pPr>
              <a:lnSpc>
                <a:spcPct val="170000"/>
              </a:lnSpc>
              <a:spcBef>
                <a:spcPts val="600"/>
              </a:spcBef>
            </a:pPr>
            <a:r>
              <a:rPr lang="tr-TR" sz="2400" dirty="0" err="1">
                <a:solidFill>
                  <a:schemeClr val="tx1"/>
                </a:solidFill>
                <a:latin typeface="Arial Black" panose="020B0A04020102020204" pitchFamily="34" charset="0"/>
              </a:rPr>
              <a:t>ÖÖG’nin</a:t>
            </a:r>
            <a:r>
              <a:rPr lang="tr-TR" sz="2400" dirty="0">
                <a:solidFill>
                  <a:schemeClr val="tx1"/>
                </a:solidFill>
                <a:latin typeface="Arial Black" panose="020B0A04020102020204" pitchFamily="34" charset="0"/>
              </a:rPr>
              <a:t> DOĞASI</a:t>
            </a:r>
          </a:p>
          <a:p>
            <a:pPr algn="ctr" eaLnBrk="1" hangingPunct="1">
              <a:buFont typeface="Arial" charset="0"/>
              <a:buNone/>
            </a:pPr>
            <a:r>
              <a:rPr lang="tr-TR" altLang="tr-TR" sz="1600" b="1" dirty="0">
                <a:solidFill>
                  <a:schemeClr val="tx1"/>
                </a:solidFill>
                <a:latin typeface="Arial Black" pitchFamily="34" charset="0"/>
              </a:rPr>
              <a:t>2022</a:t>
            </a:r>
            <a:endParaRPr lang="tr-TR" altLang="tr-TR" sz="1600" b="1" dirty="0">
              <a:solidFill>
                <a:schemeClr val="tx1"/>
              </a:solidFill>
              <a:latin typeface="Arial Black" pitchFamily="34" charset="0"/>
            </a:endParaRPr>
          </a:p>
        </p:txBody>
      </p:sp>
    </p:spTree>
    <p:extLst>
      <p:ext uri="{BB962C8B-B14F-4D97-AF65-F5344CB8AC3E}">
        <p14:creationId xmlns:p14="http://schemas.microsoft.com/office/powerpoint/2010/main" val="16152777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7218" y="51096"/>
            <a:ext cx="9905998" cy="1219200"/>
          </a:xfrm>
        </p:spPr>
        <p:txBody>
          <a:bodyPr>
            <a:normAutofit/>
          </a:bodyPr>
          <a:lstStyle/>
          <a:p>
            <a:pPr algn="ctr"/>
            <a:r>
              <a:rPr lang="tr-TR" sz="1400" cap="none" dirty="0" smtClean="0">
                <a:solidFill>
                  <a:schemeClr val="tx2"/>
                </a:solidFill>
              </a:rPr>
              <a:t>Geniş bir yelpazede seyreden algısal güçlük alanlarından çok önemli olan ve çoğu kez gözden kaçan</a:t>
            </a:r>
            <a:br>
              <a:rPr lang="tr-TR" sz="1400" cap="none" dirty="0" smtClean="0">
                <a:solidFill>
                  <a:schemeClr val="tx2"/>
                </a:solidFill>
              </a:rPr>
            </a:br>
            <a:r>
              <a:rPr lang="tr-TR" sz="1400" cap="none" dirty="0" smtClean="0">
                <a:solidFill>
                  <a:schemeClr val="tx2"/>
                </a:solidFill>
              </a:rPr>
              <a:t> bazı KRİTİK KAVRAMLARI ÖRNEK olarak inceleyelim.</a:t>
            </a:r>
            <a:r>
              <a:rPr lang="tr-TR" sz="1100" cap="none" dirty="0" smtClean="0">
                <a:solidFill>
                  <a:schemeClr val="tx2"/>
                </a:solidFill>
              </a:rPr>
              <a:t/>
            </a:r>
            <a:br>
              <a:rPr lang="tr-TR" sz="1100" cap="none" dirty="0" smtClean="0">
                <a:solidFill>
                  <a:schemeClr val="tx2"/>
                </a:solidFill>
              </a:rPr>
            </a:br>
            <a:r>
              <a:rPr lang="tr-TR" sz="4000" b="1" cap="none" dirty="0" smtClean="0"/>
              <a:t>ALGILAR-2</a:t>
            </a:r>
            <a:endParaRPr lang="tr-TR" sz="4000" b="1" cap="none" dirty="0"/>
          </a:p>
        </p:txBody>
      </p:sp>
      <p:sp>
        <p:nvSpPr>
          <p:cNvPr id="4" name="İçerik Yer Tutucusu 3"/>
          <p:cNvSpPr>
            <a:spLocks noGrp="1"/>
          </p:cNvSpPr>
          <p:nvPr>
            <p:ph sz="half" idx="4294967295"/>
          </p:nvPr>
        </p:nvSpPr>
        <p:spPr>
          <a:xfrm>
            <a:off x="238029" y="2203373"/>
            <a:ext cx="4876800" cy="4274543"/>
          </a:xfrm>
          <a:prstGeom prst="rect">
            <a:avLst/>
          </a:prstGeom>
        </p:spPr>
        <p:txBody>
          <a:bodyPr>
            <a:normAutofit/>
          </a:bodyPr>
          <a:lstStyle/>
          <a:p>
            <a:r>
              <a:rPr lang="tr-TR" cap="none" dirty="0" smtClean="0">
                <a:effectLst>
                  <a:glow rad="38100">
                    <a:schemeClr val="bg1">
                      <a:lumMod val="50000"/>
                      <a:lumOff val="50000"/>
                      <a:alpha val="20000"/>
                    </a:schemeClr>
                  </a:glow>
                  <a:outerShdw blurRad="38100" dist="38100" dir="2700000" algn="tl">
                    <a:srgbClr val="000000">
                      <a:alpha val="43137"/>
                    </a:srgbClr>
                  </a:outerShdw>
                </a:effectLst>
              </a:rPr>
              <a:t>Zaman Algısı</a:t>
            </a:r>
          </a:p>
          <a:p>
            <a:r>
              <a:rPr lang="tr-TR" cap="none" dirty="0" smtClean="0">
                <a:effectLst>
                  <a:glow rad="38100">
                    <a:schemeClr val="bg1">
                      <a:lumMod val="50000"/>
                      <a:lumOff val="50000"/>
                      <a:alpha val="20000"/>
                    </a:schemeClr>
                  </a:glow>
                  <a:outerShdw blurRad="38100" dist="38100" dir="2700000" algn="tl">
                    <a:srgbClr val="000000">
                      <a:alpha val="43137"/>
                    </a:srgbClr>
                  </a:outerShdw>
                </a:effectLst>
              </a:rPr>
              <a:t>Yön Algısı</a:t>
            </a:r>
          </a:p>
          <a:p>
            <a:r>
              <a:rPr lang="tr-TR" cap="none" dirty="0" smtClean="0">
                <a:effectLst>
                  <a:glow rad="38100">
                    <a:schemeClr val="bg1">
                      <a:lumMod val="50000"/>
                      <a:lumOff val="50000"/>
                      <a:alpha val="20000"/>
                    </a:schemeClr>
                  </a:glow>
                  <a:outerShdw blurRad="38100" dist="38100" dir="2700000" algn="tl">
                    <a:srgbClr val="000000">
                      <a:alpha val="43137"/>
                    </a:srgbClr>
                  </a:outerShdw>
                </a:effectLst>
              </a:rPr>
              <a:t>Dokunsal Algı</a:t>
            </a:r>
          </a:p>
          <a:p>
            <a:r>
              <a:rPr lang="tr-TR" cap="none" dirty="0" smtClean="0">
                <a:effectLst>
                  <a:glow rad="38100">
                    <a:schemeClr val="bg1">
                      <a:lumMod val="50000"/>
                      <a:lumOff val="50000"/>
                      <a:alpha val="20000"/>
                    </a:schemeClr>
                  </a:glow>
                  <a:outerShdw blurRad="38100" dist="38100" dir="2700000" algn="tl">
                    <a:srgbClr val="000000">
                      <a:alpha val="43137"/>
                    </a:srgbClr>
                  </a:outerShdw>
                </a:effectLst>
              </a:rPr>
              <a:t>İşitsel Algı</a:t>
            </a:r>
          </a:p>
          <a:p>
            <a:r>
              <a:rPr lang="tr-TR" cap="none" dirty="0" smtClean="0">
                <a:effectLst>
                  <a:glow rad="38100">
                    <a:schemeClr val="bg1">
                      <a:lumMod val="50000"/>
                      <a:lumOff val="50000"/>
                      <a:alpha val="20000"/>
                    </a:schemeClr>
                  </a:glow>
                  <a:outerShdw blurRad="38100" dist="38100" dir="2700000" algn="tl">
                    <a:srgbClr val="000000">
                      <a:alpha val="43137"/>
                    </a:srgbClr>
                  </a:outerShdw>
                </a:effectLst>
              </a:rPr>
              <a:t>Görsel Algı</a:t>
            </a:r>
          </a:p>
          <a:p>
            <a:r>
              <a:rPr lang="tr-TR" cap="none" dirty="0" smtClean="0">
                <a:effectLst>
                  <a:glow rad="38100">
                    <a:schemeClr val="bg1">
                      <a:lumMod val="50000"/>
                      <a:lumOff val="50000"/>
                      <a:alpha val="20000"/>
                    </a:schemeClr>
                  </a:glow>
                  <a:outerShdw blurRad="38100" dist="38100" dir="2700000" algn="tl">
                    <a:srgbClr val="000000">
                      <a:alpha val="43137"/>
                    </a:srgbClr>
                  </a:outerShdw>
                </a:effectLst>
              </a:rPr>
              <a:t>Vücut Farkındalığı/Algısı…</a:t>
            </a:r>
          </a:p>
          <a:p>
            <a:r>
              <a:rPr lang="tr-TR" cap="none" dirty="0" smtClean="0">
                <a:effectLst>
                  <a:glow rad="38100">
                    <a:schemeClr val="bg1">
                      <a:lumMod val="50000"/>
                      <a:lumOff val="50000"/>
                      <a:alpha val="20000"/>
                    </a:schemeClr>
                  </a:glow>
                  <a:outerShdw blurRad="38100" dist="38100" dir="2700000" algn="tl">
                    <a:srgbClr val="000000">
                      <a:alpha val="43137"/>
                    </a:srgbClr>
                  </a:outerShdw>
                </a:effectLst>
              </a:rPr>
              <a:t>Sosyal Algı</a:t>
            </a:r>
          </a:p>
          <a:p>
            <a:r>
              <a:rPr lang="tr-TR" cap="none" dirty="0" smtClean="0">
                <a:effectLst>
                  <a:glow rad="38100">
                    <a:schemeClr val="bg1">
                      <a:lumMod val="50000"/>
                      <a:lumOff val="50000"/>
                      <a:alpha val="20000"/>
                    </a:schemeClr>
                  </a:glow>
                  <a:outerShdw blurRad="38100" dist="38100" dir="2700000" algn="tl">
                    <a:srgbClr val="000000">
                      <a:alpha val="43137"/>
                    </a:srgbClr>
                  </a:outerShdw>
                </a:effectLst>
              </a:rPr>
              <a:t>Sayısal Algı</a:t>
            </a:r>
          </a:p>
          <a:p>
            <a:r>
              <a:rPr lang="tr-TR" cap="none" dirty="0" smtClean="0">
                <a:effectLst>
                  <a:glow rad="38100">
                    <a:schemeClr val="bg1">
                      <a:lumMod val="50000"/>
                      <a:lumOff val="50000"/>
                      <a:alpha val="20000"/>
                    </a:schemeClr>
                  </a:glow>
                  <a:outerShdw blurRad="38100" dist="38100" dir="2700000" algn="tl">
                    <a:srgbClr val="000000">
                      <a:alpha val="43137"/>
                    </a:srgbClr>
                  </a:outerShdw>
                </a:effectLst>
              </a:rPr>
              <a:t>Hareket Algısı</a:t>
            </a:r>
          </a:p>
          <a:p>
            <a:endParaRPr lang="tr-TR" cap="none" dirty="0" smtClean="0"/>
          </a:p>
          <a:p>
            <a:endParaRPr lang="tr-TR" cap="none" dirty="0"/>
          </a:p>
        </p:txBody>
      </p:sp>
      <p:sp>
        <p:nvSpPr>
          <p:cNvPr id="5" name="Metin Yer Tutucusu 4"/>
          <p:cNvSpPr>
            <a:spLocks noGrp="1"/>
          </p:cNvSpPr>
          <p:nvPr>
            <p:ph type="body" sz="quarter" idx="3"/>
          </p:nvPr>
        </p:nvSpPr>
        <p:spPr>
          <a:xfrm>
            <a:off x="6163653" y="244048"/>
            <a:ext cx="4604280" cy="1355075"/>
          </a:xfrm>
        </p:spPr>
        <p:txBody>
          <a:bodyPr/>
          <a:lstStyle/>
          <a:p>
            <a:pPr algn="ctr"/>
            <a:r>
              <a:rPr lang="tr-TR" cap="none" dirty="0" smtClean="0"/>
              <a:t>Kapsayıcı Bir Örnek:</a:t>
            </a:r>
          </a:p>
          <a:p>
            <a:pPr algn="ctr"/>
            <a:r>
              <a:rPr lang="tr-TR" b="1" cap="none" dirty="0" smtClean="0">
                <a:effectLst>
                  <a:glow rad="38100">
                    <a:schemeClr val="bg1">
                      <a:lumMod val="50000"/>
                      <a:lumOff val="50000"/>
                      <a:alpha val="20000"/>
                    </a:schemeClr>
                  </a:glow>
                  <a:outerShdw blurRad="38100" dist="38100" dir="2700000" algn="tl">
                    <a:srgbClr val="000000">
                      <a:alpha val="43137"/>
                    </a:srgbClr>
                  </a:outerShdw>
                </a:effectLst>
              </a:rPr>
              <a:t>İP ATLAMA</a:t>
            </a:r>
            <a:endParaRPr lang="tr-TR" b="1" cap="none" dirty="0">
              <a:effectLst>
                <a:glow rad="38100">
                  <a:schemeClr val="bg1">
                    <a:lumMod val="50000"/>
                    <a:lumOff val="50000"/>
                    <a:alpha val="20000"/>
                  </a:schemeClr>
                </a:glow>
                <a:outerShdw blurRad="38100" dist="38100" dir="2700000" algn="tl">
                  <a:srgbClr val="000000">
                    <a:alpha val="43137"/>
                  </a:srgbClr>
                </a:outerShdw>
              </a:effectLst>
            </a:endParaRPr>
          </a:p>
        </p:txBody>
      </p:sp>
      <p:sp>
        <p:nvSpPr>
          <p:cNvPr id="6" name="İçerik Yer Tutucusu 5"/>
          <p:cNvSpPr>
            <a:spLocks noGrp="1"/>
          </p:cNvSpPr>
          <p:nvPr>
            <p:ph sz="quarter" idx="4294967295"/>
          </p:nvPr>
        </p:nvSpPr>
        <p:spPr>
          <a:xfrm>
            <a:off x="3117773" y="1599123"/>
            <a:ext cx="8802477" cy="5143200"/>
          </a:xfrm>
          <a:prstGeom prst="rect">
            <a:avLst/>
          </a:prstGeom>
        </p:spPr>
        <p:txBody>
          <a:bodyPr>
            <a:normAutofit fontScale="92500" lnSpcReduction="20000"/>
          </a:bodyPr>
          <a:lstStyle/>
          <a:p>
            <a:pPr marL="0" indent="0" algn="just">
              <a:buNone/>
            </a:pPr>
            <a:r>
              <a:rPr lang="tr-TR" sz="1100" b="1" cap="none" dirty="0" smtClean="0"/>
              <a:t>	İp atlama becerisi ÖÖG yaşayan bireylerde, kaynaklarda belirtildiği gibi, yalnızca basit bir koordinasyon becerisi değildir. Sorun daha çok farklı algılardaki farklılıklardan kaynaklanır. Tek başına Gelişimsel Koordinasyon Bozukluğu tanısı zaten durumu açıklayamamaktadır. Çünkü tüm vücut fonksiyonları çoğu ÖÖG olan bireyde yerindedir. Hatta oldukça iyi durumda olan pek çok ÖÖG olan birey de mevcuttur. Şimdi ip atlama becerisinde zorlanan ÖÖG olan bireylerin hangi noktalarda güçlük yaşayabileceklerini ve güçlük yaşamalarının nedenlerinin neler olabileceğini görelim:</a:t>
            </a:r>
          </a:p>
          <a:p>
            <a:pPr marL="0" indent="0" algn="just">
              <a:buNone/>
            </a:pPr>
            <a:r>
              <a:rPr lang="tr-TR" sz="1100" b="1" cap="none" dirty="0"/>
              <a:t>	</a:t>
            </a:r>
            <a:r>
              <a:rPr lang="tr-TR" sz="1100" b="1" cap="none" dirty="0" smtClean="0"/>
              <a:t>GÜÇLÜKLER:</a:t>
            </a:r>
          </a:p>
          <a:p>
            <a:pPr algn="just"/>
            <a:r>
              <a:rPr lang="tr-TR" sz="1100" b="1" cap="none" dirty="0" smtClean="0"/>
              <a:t>İpin hızının, zıplama zamanının  ve organlarının senkronizasyonunun hesaplanmasında,</a:t>
            </a:r>
          </a:p>
          <a:p>
            <a:pPr algn="just"/>
            <a:r>
              <a:rPr lang="tr-TR" sz="1100" b="1" cap="none" dirty="0" smtClean="0"/>
              <a:t>Zıplama gücünün ve yüksekliğinin hesaplanmasında,</a:t>
            </a:r>
          </a:p>
          <a:p>
            <a:pPr algn="just"/>
            <a:r>
              <a:rPr lang="tr-TR" sz="1100" b="1" cap="none" dirty="0" smtClean="0"/>
              <a:t>İp atlama şekline ve ipin geldiği yöne göre hangi ayağın önce kalkacağının ve diğerinin hangi hızda/zaman aralığında kaldırılacağının hesaplanmasında,</a:t>
            </a:r>
          </a:p>
          <a:p>
            <a:pPr algn="just"/>
            <a:r>
              <a:rPr lang="tr-TR" sz="1100" b="1" cap="none" dirty="0" smtClean="0"/>
              <a:t>Bacakların dizden ne kadar büküleceğinin tespiti Ayakların yere temasının doğru algılanarak uygulanması gereken gücün ipin hızına göre hesaplanmasında, buna göre bilek ve ayak uçlarının diz ile uyumlu bir şekilde uygun hareketine karar vermede,</a:t>
            </a:r>
          </a:p>
          <a:p>
            <a:pPr algn="just"/>
            <a:r>
              <a:rPr lang="tr-TR" sz="1100" b="1" cap="none" dirty="0" smtClean="0"/>
              <a:t>Vücut organlarının en ideal uyum için alabilecekleri konumun ve yapacakları </a:t>
            </a:r>
            <a:r>
              <a:rPr lang="tr-TR" sz="1100" b="1" cap="none" dirty="0"/>
              <a:t>hareketlerin belirlenmesinde </a:t>
            </a:r>
            <a:r>
              <a:rPr lang="tr-TR" sz="1100" b="1" cap="none" dirty="0" smtClean="0"/>
              <a:t>(Senkronizasyonda/organların </a:t>
            </a:r>
            <a:r>
              <a:rPr lang="tr-TR" sz="1100" b="1" cap="none" dirty="0"/>
              <a:t>eşzamanlı ya da gerektiğinde uygun zaman sıralı </a:t>
            </a:r>
            <a:r>
              <a:rPr lang="tr-TR" sz="1100" b="1" cap="none" dirty="0" smtClean="0"/>
              <a:t>kullanımında),</a:t>
            </a:r>
            <a:endParaRPr lang="tr-TR" sz="1100" b="1" cap="none" dirty="0"/>
          </a:p>
          <a:p>
            <a:pPr algn="just"/>
            <a:r>
              <a:rPr lang="tr-TR" sz="1100" b="1" cap="none" dirty="0" smtClean="0"/>
              <a:t>güçlük yaşayabilirler.</a:t>
            </a:r>
          </a:p>
          <a:p>
            <a:pPr marL="0" indent="0" algn="just">
              <a:buNone/>
            </a:pPr>
            <a:r>
              <a:rPr lang="tr-TR" sz="1100" b="1" cap="none" dirty="0"/>
              <a:t>	</a:t>
            </a:r>
            <a:r>
              <a:rPr lang="tr-TR" sz="1100" b="1" cap="none" dirty="0" smtClean="0"/>
              <a:t>GÜÇLÜKLERİN OLASI NEDENLERİ:</a:t>
            </a:r>
          </a:p>
          <a:p>
            <a:pPr algn="just"/>
            <a:r>
              <a:rPr lang="tr-TR" sz="1100" b="1" cap="none" dirty="0" smtClean="0"/>
              <a:t>Vücut farkındalığı,</a:t>
            </a:r>
            <a:r>
              <a:rPr lang="tr-TR" sz="1100" b="1" cap="none" dirty="0"/>
              <a:t> </a:t>
            </a:r>
            <a:endParaRPr lang="tr-TR" sz="1100" b="1" cap="none" dirty="0" smtClean="0"/>
          </a:p>
          <a:p>
            <a:pPr algn="just"/>
            <a:r>
              <a:rPr lang="tr-TR" sz="1100" b="1" cap="none" dirty="0" smtClean="0"/>
              <a:t>Dokunsal </a:t>
            </a:r>
            <a:r>
              <a:rPr lang="tr-TR" sz="1100" b="1" cap="none" dirty="0"/>
              <a:t>algı</a:t>
            </a:r>
            <a:r>
              <a:rPr lang="tr-TR" sz="1100" b="1" cap="none" dirty="0" smtClean="0"/>
              <a:t>,</a:t>
            </a:r>
            <a:r>
              <a:rPr lang="tr-TR" sz="1100" b="1" cap="none" dirty="0"/>
              <a:t> </a:t>
            </a:r>
            <a:endParaRPr lang="tr-TR" sz="1100" b="1" cap="none" dirty="0" smtClean="0"/>
          </a:p>
          <a:p>
            <a:pPr algn="just"/>
            <a:r>
              <a:rPr lang="tr-TR" sz="1100" b="1" cap="none" dirty="0" smtClean="0"/>
              <a:t>Yön </a:t>
            </a:r>
            <a:r>
              <a:rPr lang="tr-TR" sz="1100" b="1" cap="none" dirty="0"/>
              <a:t>algısı,</a:t>
            </a:r>
          </a:p>
          <a:p>
            <a:pPr algn="just"/>
            <a:r>
              <a:rPr lang="tr-TR" sz="1100" b="1" cap="none" dirty="0" smtClean="0"/>
              <a:t>Sayısal algılama (vücut, organ ve nesnelerin hareketlerinin zamansal nicelik olarak hesaplanması-ki bu hesaplama gerçek bir sayısal hesaplama içerse de gözlenemediğinden SEZGİSEL ya da ALGISAL terimleriyle ifade edilmektedir),</a:t>
            </a:r>
          </a:p>
          <a:p>
            <a:pPr algn="just"/>
            <a:r>
              <a:rPr lang="tr-TR" sz="1100" b="1" cap="none" dirty="0" smtClean="0"/>
              <a:t>-Gereken esneklik ve buna bağlı gücün farkındalığı ve hesaplanması,</a:t>
            </a:r>
          </a:p>
          <a:p>
            <a:pPr algn="just"/>
            <a:r>
              <a:rPr lang="tr-TR" sz="1100" b="1" cap="none" dirty="0" smtClean="0"/>
              <a:t>Hareket algısı (Görsel algılamadan (yer-konum-konumlama-üç boyutlu düşünebilme ve uzayda döndürebilme gibi becerileri içerdiğinden) oldukça etkilenen; hareketin yön ve hızının ve hareketin neye yol açacağının/devamlılık ve sonuçlarının algılanmasını da içeren oldukça karmaşık bir algıdır</a:t>
            </a:r>
            <a:r>
              <a:rPr lang="tr-TR" sz="1100" b="1" cap="none" dirty="0"/>
              <a:t>.) </a:t>
            </a:r>
            <a:endParaRPr lang="tr-TR" sz="1100" b="1" cap="none" dirty="0" smtClean="0"/>
          </a:p>
          <a:p>
            <a:pPr algn="just"/>
            <a:r>
              <a:rPr lang="tr-TR" sz="1100" b="1" cap="none" dirty="0" smtClean="0"/>
              <a:t>İşitsel algıya bağlı hareketin algılanmasındaki zorluklar (nesneden gelen sesin yakınlığı ve yönü ve şiddetine göre hareketin hangi yönden geldiğinin, hangi yöne doğru ilerlediğinin, yakınlığının ve hızının hesaplanmasında önemli veri olduğu değerlendirilmelidir)</a:t>
            </a:r>
          </a:p>
          <a:p>
            <a:pPr marL="0" indent="0" algn="just">
              <a:buNone/>
            </a:pPr>
            <a:r>
              <a:rPr lang="tr-TR" sz="1100" b="1" cap="none" dirty="0"/>
              <a:t>	</a:t>
            </a:r>
            <a:r>
              <a:rPr lang="tr-TR" sz="1100" b="1" cap="none" dirty="0" smtClean="0"/>
              <a:t>Not</a:t>
            </a:r>
            <a:r>
              <a:rPr lang="tr-TR" sz="1100" b="1" cap="none" dirty="0"/>
              <a:t>: İp atlama sürecinde yapılan sayısal hesaplamalar, sayılarla işlem yapma değil, hareket algılama süreçlerindeki otomatik hesaplamayı (ki buna sezgisel ya da algısal de diyebiliriz..) ifade eder. Bu tür becerilerde zihnin gerçek bir sayısal işlem yapıp yapmadığı henüz bilinmemektedir.</a:t>
            </a:r>
          </a:p>
          <a:p>
            <a:pPr algn="just"/>
            <a:endParaRPr lang="tr-TR" sz="1100" b="1" cap="none" dirty="0"/>
          </a:p>
        </p:txBody>
      </p:sp>
    </p:spTree>
    <p:extLst>
      <p:ext uri="{BB962C8B-B14F-4D97-AF65-F5344CB8AC3E}">
        <p14:creationId xmlns:p14="http://schemas.microsoft.com/office/powerpoint/2010/main" val="3548969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46976" y="47968"/>
            <a:ext cx="5489007" cy="1153099"/>
          </a:xfrm>
        </p:spPr>
        <p:txBody>
          <a:bodyPr>
            <a:normAutofit/>
          </a:bodyPr>
          <a:lstStyle/>
          <a:p>
            <a:pPr algn="ctr"/>
            <a:r>
              <a:rPr lang="tr-TR" sz="4000" b="1" cap="none" dirty="0" smtClean="0"/>
              <a:t>ALGILAR-3</a:t>
            </a:r>
            <a:endParaRPr lang="tr-TR" sz="4000" cap="none" dirty="0"/>
          </a:p>
        </p:txBody>
      </p:sp>
      <p:sp>
        <p:nvSpPr>
          <p:cNvPr id="3" name="Metin Yer Tutucusu 2"/>
          <p:cNvSpPr>
            <a:spLocks noGrp="1"/>
          </p:cNvSpPr>
          <p:nvPr>
            <p:ph type="body" idx="1"/>
          </p:nvPr>
        </p:nvSpPr>
        <p:spPr>
          <a:xfrm>
            <a:off x="6641517" y="1266721"/>
            <a:ext cx="4588931" cy="1192174"/>
          </a:xfrm>
        </p:spPr>
        <p:txBody>
          <a:bodyPr>
            <a:normAutofit/>
          </a:bodyPr>
          <a:lstStyle/>
          <a:p>
            <a:pPr algn="ctr"/>
            <a:r>
              <a:rPr lang="tr-TR" sz="2400" cap="none" dirty="0" smtClean="0"/>
              <a:t>ÖRNEK-2:</a:t>
            </a:r>
          </a:p>
          <a:p>
            <a:pPr algn="ctr"/>
            <a:r>
              <a:rPr lang="tr-TR" sz="2400" b="1" cap="none" dirty="0" smtClean="0"/>
              <a:t>ZAMAN ALGISI</a:t>
            </a:r>
            <a:endParaRPr lang="tr-TR" sz="2400" b="1" cap="none" dirty="0"/>
          </a:p>
        </p:txBody>
      </p:sp>
      <p:sp>
        <p:nvSpPr>
          <p:cNvPr id="4" name="İçerik Yer Tutucusu 3"/>
          <p:cNvSpPr>
            <a:spLocks noGrp="1"/>
          </p:cNvSpPr>
          <p:nvPr>
            <p:ph sz="half" idx="4294967295"/>
          </p:nvPr>
        </p:nvSpPr>
        <p:spPr>
          <a:xfrm>
            <a:off x="348196" y="2106653"/>
            <a:ext cx="5843283" cy="3967215"/>
          </a:xfrm>
          <a:prstGeom prst="rect">
            <a:avLst/>
          </a:prstGeom>
        </p:spPr>
        <p:txBody>
          <a:bodyPr>
            <a:normAutofit/>
          </a:bodyPr>
          <a:lstStyle/>
          <a:p>
            <a:pPr>
              <a:buNone/>
            </a:pPr>
            <a:r>
              <a:rPr lang="tr-TR" sz="1200" b="1" dirty="0" smtClean="0"/>
              <a:t>1-ZAMANIN </a:t>
            </a:r>
            <a:r>
              <a:rPr lang="tr-TR" sz="1200" b="1" dirty="0"/>
              <a:t>/ DEĞİŞİMİN FARKINDALIĞI ve TAHMİNİ</a:t>
            </a:r>
          </a:p>
          <a:p>
            <a:pPr>
              <a:buNone/>
            </a:pPr>
            <a:r>
              <a:rPr lang="tr-TR" sz="1200" cap="none" dirty="0" smtClean="0"/>
              <a:t>-Bu iş ne kadar sürer? </a:t>
            </a:r>
          </a:p>
          <a:p>
            <a:pPr>
              <a:buNone/>
            </a:pPr>
            <a:r>
              <a:rPr lang="tr-TR" sz="1200" cap="none" dirty="0" smtClean="0"/>
              <a:t>-Belirli bir süre geçmiş bir iş için: Daha </a:t>
            </a:r>
            <a:r>
              <a:rPr lang="tr-TR" sz="1200" cap="none" dirty="0"/>
              <a:t>ne kadar sürer</a:t>
            </a:r>
            <a:r>
              <a:rPr lang="tr-TR" sz="1200" cap="none" dirty="0" smtClean="0"/>
              <a:t>?</a:t>
            </a:r>
            <a:r>
              <a:rPr lang="tr-TR" sz="1200" cap="none" dirty="0"/>
              <a:t> </a:t>
            </a:r>
            <a:endParaRPr lang="tr-TR" sz="1200" cap="none" dirty="0" smtClean="0"/>
          </a:p>
          <a:p>
            <a:pPr>
              <a:buNone/>
            </a:pPr>
            <a:r>
              <a:rPr lang="tr-TR" sz="1200" cap="none" dirty="0" smtClean="0"/>
              <a:t>-</a:t>
            </a:r>
            <a:r>
              <a:rPr lang="tr-TR" sz="1200" cap="none" dirty="0"/>
              <a:t>Ne kadar zaman geçti</a:t>
            </a:r>
            <a:r>
              <a:rPr lang="tr-TR" sz="1200" cap="none" dirty="0" smtClean="0"/>
              <a:t>? </a:t>
            </a:r>
          </a:p>
          <a:p>
            <a:pPr marL="0" indent="0">
              <a:buNone/>
            </a:pPr>
            <a:r>
              <a:rPr lang="tr-TR" sz="1400" b="1" dirty="0" smtClean="0"/>
              <a:t>2-Zaman </a:t>
            </a:r>
            <a:r>
              <a:rPr lang="tr-TR" sz="1400" b="1" dirty="0"/>
              <a:t>Kavramlarını Öğrenmekte Güçlük:</a:t>
            </a:r>
          </a:p>
          <a:p>
            <a:pPr>
              <a:buNone/>
            </a:pPr>
            <a:r>
              <a:rPr lang="tr-TR" sz="1200" cap="none" dirty="0"/>
              <a:t>-Gün-hafta-ay-yıl / Saniye-dakika-saat gibi </a:t>
            </a:r>
            <a:r>
              <a:rPr lang="tr-TR" sz="1200" cap="none" dirty="0" smtClean="0"/>
              <a:t>kavramları edinme ve işlevsel kullanımda güçlük,</a:t>
            </a:r>
          </a:p>
          <a:p>
            <a:pPr>
              <a:buNone/>
            </a:pPr>
            <a:r>
              <a:rPr lang="tr-TR" sz="1200" cap="none" dirty="0" smtClean="0"/>
              <a:t>-Saat okumayı öğrenmekte zorluk (özellikle analog saatler)</a:t>
            </a:r>
            <a:endParaRPr lang="tr-TR" sz="1200" b="1" cap="none" dirty="0" smtClean="0"/>
          </a:p>
          <a:p>
            <a:pPr>
              <a:buNone/>
            </a:pPr>
            <a:r>
              <a:rPr lang="tr-TR" sz="1200" b="1" cap="none" dirty="0" smtClean="0"/>
              <a:t>3-ZAMANA DUYARLILIK</a:t>
            </a:r>
          </a:p>
          <a:p>
            <a:pPr>
              <a:buNone/>
            </a:pPr>
            <a:r>
              <a:rPr lang="tr-TR" sz="1200" cap="none" dirty="0" smtClean="0"/>
              <a:t>-Zamanın günlük iş ve planlardaki önemini anlamakta güçlük,</a:t>
            </a:r>
          </a:p>
          <a:p>
            <a:pPr>
              <a:buNone/>
            </a:pPr>
            <a:r>
              <a:rPr lang="tr-TR" sz="1200" cap="none" dirty="0" smtClean="0"/>
              <a:t>-Plan ve organizasyon işlerinde zorluk</a:t>
            </a:r>
          </a:p>
          <a:p>
            <a:pPr>
              <a:buNone/>
            </a:pPr>
            <a:r>
              <a:rPr lang="tr-TR" sz="1200" cap="none" dirty="0" smtClean="0"/>
              <a:t>-Saat takibinde zorluk,</a:t>
            </a:r>
            <a:endParaRPr lang="tr-TR" sz="1200" b="1" cap="none" dirty="0" smtClean="0"/>
          </a:p>
          <a:p>
            <a:pPr>
              <a:buNone/>
            </a:pPr>
            <a:r>
              <a:rPr lang="tr-TR" sz="1200" b="1" cap="none" dirty="0" smtClean="0"/>
              <a:t>4-PLANLAMA ve PLANA UYMA</a:t>
            </a:r>
          </a:p>
          <a:p>
            <a:pPr>
              <a:buNone/>
            </a:pPr>
            <a:r>
              <a:rPr lang="tr-TR" sz="1200" cap="none" dirty="0" smtClean="0"/>
              <a:t>-İşlerin önceliklere göre planlanması  ve uygulanmasında güçlükler</a:t>
            </a:r>
          </a:p>
          <a:p>
            <a:pPr>
              <a:buNone/>
            </a:pPr>
            <a:endParaRPr lang="tr-TR" sz="1200" b="1" cap="none" dirty="0"/>
          </a:p>
          <a:p>
            <a:endParaRPr lang="tr-TR" cap="none" dirty="0"/>
          </a:p>
        </p:txBody>
      </p:sp>
      <p:sp>
        <p:nvSpPr>
          <p:cNvPr id="5" name="Metin Yer Tutucusu 4"/>
          <p:cNvSpPr>
            <a:spLocks noGrp="1"/>
          </p:cNvSpPr>
          <p:nvPr>
            <p:ph type="body" sz="quarter" idx="3"/>
          </p:nvPr>
        </p:nvSpPr>
        <p:spPr>
          <a:xfrm>
            <a:off x="403280" y="1188363"/>
            <a:ext cx="4604280" cy="576262"/>
          </a:xfrm>
        </p:spPr>
        <p:txBody>
          <a:bodyPr/>
          <a:lstStyle/>
          <a:p>
            <a:r>
              <a:rPr lang="tr-TR" sz="2000" b="1" cap="none" dirty="0" smtClean="0"/>
              <a:t>GÜÇLÜK ALANLARI</a:t>
            </a:r>
            <a:endParaRPr lang="tr-TR" sz="2000" b="1" cap="none" dirty="0"/>
          </a:p>
        </p:txBody>
      </p:sp>
      <p:sp>
        <p:nvSpPr>
          <p:cNvPr id="6" name="İçerik Yer Tutucusu 5"/>
          <p:cNvSpPr>
            <a:spLocks noGrp="1"/>
          </p:cNvSpPr>
          <p:nvPr>
            <p:ph sz="quarter" idx="4294967295"/>
          </p:nvPr>
        </p:nvSpPr>
        <p:spPr>
          <a:xfrm>
            <a:off x="6903904" y="2986333"/>
            <a:ext cx="5457022" cy="2547937"/>
          </a:xfrm>
          <a:prstGeom prst="rect">
            <a:avLst/>
          </a:prstGeom>
        </p:spPr>
        <p:txBody>
          <a:bodyPr>
            <a:normAutofit/>
          </a:bodyPr>
          <a:lstStyle/>
          <a:p>
            <a:pPr marL="0" indent="0">
              <a:buNone/>
            </a:pPr>
            <a:r>
              <a:rPr lang="tr-TR" sz="2000" b="1" cap="none" dirty="0"/>
              <a:t> </a:t>
            </a:r>
            <a:r>
              <a:rPr lang="tr-TR" sz="2000" b="1" cap="none" dirty="0" smtClean="0"/>
              <a:t>   GÜÇLÜĞÜN NEDENLERİ</a:t>
            </a:r>
          </a:p>
          <a:p>
            <a:pPr algn="just">
              <a:buNone/>
            </a:pPr>
            <a:r>
              <a:rPr lang="tr-TR" sz="1100" cap="none" dirty="0" smtClean="0"/>
              <a:t>	1-Hesaplama </a:t>
            </a:r>
            <a:r>
              <a:rPr lang="tr-TR" sz="1100" cap="none" dirty="0"/>
              <a:t>alandaki sorunla ilişkili olabilir </a:t>
            </a:r>
            <a:r>
              <a:rPr lang="tr-TR" sz="1100" cap="none" dirty="0" smtClean="0"/>
              <a:t>(SAYISAL)</a:t>
            </a:r>
            <a:endParaRPr lang="tr-TR" sz="1100" cap="none" dirty="0"/>
          </a:p>
          <a:p>
            <a:pPr>
              <a:buNone/>
            </a:pPr>
            <a:r>
              <a:rPr lang="tr-TR" sz="1100" cap="none" dirty="0" smtClean="0"/>
              <a:t>	2-Soyut </a:t>
            </a:r>
            <a:r>
              <a:rPr lang="tr-TR" sz="1100" cap="none" dirty="0"/>
              <a:t>kavramları öğrenme güçlüğü </a:t>
            </a:r>
            <a:r>
              <a:rPr lang="tr-TR" sz="1100" cap="none" dirty="0" smtClean="0"/>
              <a:t>kapsamında olabilir (SÖZEL</a:t>
            </a:r>
            <a:r>
              <a:rPr lang="tr-TR" sz="1100" cap="none" dirty="0"/>
              <a:t>)</a:t>
            </a:r>
          </a:p>
          <a:p>
            <a:pPr>
              <a:buNone/>
            </a:pPr>
            <a:r>
              <a:rPr lang="tr-TR" sz="1100" cap="none" dirty="0" smtClean="0"/>
              <a:t>	3-Bilgilerin Organizasyonunda (kategorize etmekte/sınıflandırmakta/Sıralamakta güçlük (ÜST BİLİŞSEL BECERİLER)</a:t>
            </a:r>
            <a:endParaRPr lang="tr-TR" sz="1100" cap="none" dirty="0"/>
          </a:p>
          <a:p>
            <a:pPr marL="0" indent="0">
              <a:buNone/>
            </a:pPr>
            <a:r>
              <a:rPr lang="tr-TR" cap="none" dirty="0" smtClean="0"/>
              <a:t>	Not: Yaşanan güçlüklerin nedenleri bunlardan biri ya da birkaçı olabilir.</a:t>
            </a:r>
            <a:endParaRPr lang="tr-TR" cap="none" dirty="0"/>
          </a:p>
        </p:txBody>
      </p:sp>
      <p:pic>
        <p:nvPicPr>
          <p:cNvPr id="7" name="8 Resim" descr="LOGO (1).png"/>
          <p:cNvPicPr>
            <a:picLocks noChangeAspect="1" noChangeArrowheads="1"/>
          </p:cNvPicPr>
          <p:nvPr/>
        </p:nvPicPr>
        <p:blipFill>
          <a:blip r:embed="rId2" cstate="print"/>
          <a:srcRect/>
          <a:stretch>
            <a:fillRect/>
          </a:stretch>
        </p:blipFill>
        <p:spPr bwMode="auto">
          <a:xfrm>
            <a:off x="251519" y="188640"/>
            <a:ext cx="1008113" cy="936104"/>
          </a:xfrm>
          <a:prstGeom prst="rect">
            <a:avLst/>
          </a:prstGeom>
          <a:noFill/>
          <a:ln w="9525">
            <a:noFill/>
            <a:miter lim="800000"/>
            <a:headEnd/>
            <a:tailEnd/>
          </a:ln>
        </p:spPr>
      </p:pic>
      <p:sp>
        <p:nvSpPr>
          <p:cNvPr id="8" name="Metin kutusu 7"/>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2145763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98601" y="110596"/>
            <a:ext cx="4876799" cy="921745"/>
          </a:xfrm>
        </p:spPr>
        <p:txBody>
          <a:bodyPr>
            <a:normAutofit/>
          </a:bodyPr>
          <a:lstStyle/>
          <a:p>
            <a:pPr algn="ctr"/>
            <a:r>
              <a:rPr lang="tr-TR" sz="4000" b="1" cap="none" dirty="0" smtClean="0"/>
              <a:t>ALGILAR-4</a:t>
            </a:r>
            <a:endParaRPr lang="tr-TR" sz="4000" cap="none" dirty="0"/>
          </a:p>
        </p:txBody>
      </p:sp>
      <p:sp>
        <p:nvSpPr>
          <p:cNvPr id="3" name="Metin Yer Tutucusu 2"/>
          <p:cNvSpPr>
            <a:spLocks noGrp="1"/>
          </p:cNvSpPr>
          <p:nvPr>
            <p:ph type="body" idx="1"/>
          </p:nvPr>
        </p:nvSpPr>
        <p:spPr>
          <a:xfrm>
            <a:off x="259073" y="1032341"/>
            <a:ext cx="4588931" cy="576262"/>
          </a:xfrm>
        </p:spPr>
        <p:txBody>
          <a:bodyPr/>
          <a:lstStyle/>
          <a:p>
            <a:r>
              <a:rPr lang="tr-TR" cap="none" dirty="0" smtClean="0"/>
              <a:t>GÜÇLÜK ALANLARI</a:t>
            </a:r>
            <a:endParaRPr lang="tr-TR" cap="none" dirty="0"/>
          </a:p>
        </p:txBody>
      </p:sp>
      <p:sp>
        <p:nvSpPr>
          <p:cNvPr id="4" name="İçerik Yer Tutucusu 3"/>
          <p:cNvSpPr>
            <a:spLocks noGrp="1"/>
          </p:cNvSpPr>
          <p:nvPr>
            <p:ph sz="half" idx="4294967295"/>
          </p:nvPr>
        </p:nvSpPr>
        <p:spPr>
          <a:xfrm>
            <a:off x="0" y="1679407"/>
            <a:ext cx="6180464" cy="5007831"/>
          </a:xfrm>
          <a:prstGeom prst="rect">
            <a:avLst/>
          </a:prstGeom>
        </p:spPr>
        <p:txBody>
          <a:bodyPr>
            <a:normAutofit fontScale="92500" lnSpcReduction="10000"/>
          </a:bodyPr>
          <a:lstStyle/>
          <a:p>
            <a:pPr algn="just"/>
            <a:r>
              <a:rPr lang="tr-TR" sz="1100" cap="none" dirty="0"/>
              <a:t>Genel duruş, jest, mimik, hal ve tavırlarını duruma ve bağlama göre </a:t>
            </a:r>
            <a:r>
              <a:rPr lang="tr-TR" sz="1100" cap="none" dirty="0" smtClean="0"/>
              <a:t>ayarlamakta,</a:t>
            </a:r>
            <a:endParaRPr lang="tr-TR" sz="1100" cap="none" dirty="0"/>
          </a:p>
          <a:p>
            <a:pPr algn="just"/>
            <a:r>
              <a:rPr lang="tr-TR" sz="1100" cap="none" dirty="0"/>
              <a:t>Duruş açısı ve konumlarını </a:t>
            </a:r>
            <a:r>
              <a:rPr lang="tr-TR" sz="1100" cap="none" dirty="0" smtClean="0"/>
              <a:t>ayarlamakta,</a:t>
            </a:r>
            <a:endParaRPr lang="tr-TR" sz="1100" cap="none" dirty="0"/>
          </a:p>
          <a:p>
            <a:pPr algn="just"/>
            <a:r>
              <a:rPr lang="tr-TR" sz="1100" cap="none" dirty="0"/>
              <a:t>Yazmada, ve tutmada parmak-el-bilek-dirsek-kol pozisyonlarını </a:t>
            </a:r>
            <a:r>
              <a:rPr lang="tr-TR" sz="1100" cap="none" dirty="0" smtClean="0"/>
              <a:t>ayarlamakta,</a:t>
            </a:r>
            <a:endParaRPr lang="tr-TR" sz="1100" cap="none" dirty="0"/>
          </a:p>
          <a:p>
            <a:pPr algn="just"/>
            <a:r>
              <a:rPr lang="tr-TR" sz="1100" cap="none" dirty="0"/>
              <a:t>İşlevsel temas noktalarını </a:t>
            </a:r>
            <a:r>
              <a:rPr lang="tr-TR" sz="1100" cap="none" dirty="0" smtClean="0"/>
              <a:t>tayin etmekte,</a:t>
            </a:r>
            <a:endParaRPr lang="tr-TR" sz="1100" cap="none" dirty="0"/>
          </a:p>
          <a:p>
            <a:pPr algn="just"/>
            <a:r>
              <a:rPr lang="tr-TR" sz="1100" cap="none" dirty="0"/>
              <a:t>Eşyaların(kitap, masa</a:t>
            </a:r>
            <a:r>
              <a:rPr lang="tr-TR" sz="1100" cap="none" dirty="0" smtClean="0"/>
              <a:t>, kalem</a:t>
            </a:r>
            <a:r>
              <a:rPr lang="tr-TR" sz="1100" cap="none" dirty="0"/>
              <a:t>) uygun/işlevsel </a:t>
            </a:r>
            <a:r>
              <a:rPr lang="tr-TR" sz="1100" cap="none" dirty="0" smtClean="0"/>
              <a:t>ve kontrollü kullanmakta güçlük yaşayabilirler.</a:t>
            </a:r>
          </a:p>
          <a:p>
            <a:pPr algn="just"/>
            <a:r>
              <a:rPr lang="tr-TR" sz="1100" cap="none" dirty="0" smtClean="0"/>
              <a:t>Nesnelere uygun/yeterli kuvveti belirlemekte ve uygulamakta güçlük,</a:t>
            </a:r>
            <a:endParaRPr lang="tr-TR" sz="1100" cap="none" dirty="0"/>
          </a:p>
          <a:p>
            <a:pPr algn="just"/>
            <a:r>
              <a:rPr lang="tr-TR" sz="1100" cap="none" dirty="0"/>
              <a:t>Yazma sırasında diğer elin yardımcı olarak </a:t>
            </a:r>
            <a:r>
              <a:rPr lang="tr-TR" sz="1100" cap="none" dirty="0" smtClean="0"/>
              <a:t>kullanmakta,</a:t>
            </a:r>
            <a:endParaRPr lang="tr-TR" sz="1100" cap="none" dirty="0"/>
          </a:p>
          <a:p>
            <a:pPr algn="just"/>
            <a:r>
              <a:rPr lang="tr-TR" sz="1100" cap="none" dirty="0"/>
              <a:t>Vücudunu nesneye göre uygun </a:t>
            </a:r>
            <a:r>
              <a:rPr lang="tr-TR" sz="1100" cap="none" dirty="0" smtClean="0"/>
              <a:t>konumlandırmakta ve uygun açıyla kuvvet uygulamakta </a:t>
            </a:r>
            <a:r>
              <a:rPr lang="tr-TR" sz="1000" i="1" cap="none" dirty="0" smtClean="0"/>
              <a:t>(Örneğin, bir masayı doğru açıdan ve doğru el-kol-</a:t>
            </a:r>
            <a:r>
              <a:rPr lang="tr-TR" sz="1000" i="1" cap="none" dirty="0" err="1" smtClean="0"/>
              <a:t>cüvut</a:t>
            </a:r>
            <a:r>
              <a:rPr lang="tr-TR" sz="1000" i="1" cap="none" dirty="0" smtClean="0"/>
              <a:t> ve ayak pozisyonunda itmekte zorluk)</a:t>
            </a:r>
          </a:p>
          <a:p>
            <a:pPr algn="just"/>
            <a:r>
              <a:rPr lang="tr-TR" sz="1100" cap="none" dirty="0" smtClean="0"/>
              <a:t>Konforu algılamakta ve gerekli konfor ayarlamalarını yapmakta güçlük yaşarlar (Örneğin, uygunsuz ve zorluk yaratan kalem tutuşunu değiştirmekte zorluk)</a:t>
            </a:r>
          </a:p>
          <a:p>
            <a:pPr algn="just"/>
            <a:r>
              <a:rPr lang="tr-TR" sz="1100" cap="none" dirty="0" smtClean="0"/>
              <a:t>İletişim sırasında jest, mimik, ses tonu diğer beden dili unsurlarını duygu ve içeriği yansıtacak şekilde etkili kullanmakta güçlük yaşanabilir. </a:t>
            </a:r>
          </a:p>
          <a:p>
            <a:pPr marL="0" indent="0" algn="just">
              <a:buNone/>
            </a:pPr>
            <a:r>
              <a:rPr lang="tr-TR" sz="1100" cap="none" dirty="0"/>
              <a:t>	</a:t>
            </a:r>
            <a:r>
              <a:rPr lang="tr-TR" sz="1100" cap="none" dirty="0" smtClean="0"/>
              <a:t>Yaygın Olarak Yaşanan ve Kapsayıcı Bir Örnek: </a:t>
            </a:r>
          </a:p>
          <a:p>
            <a:pPr marL="0" indent="0" algn="just">
              <a:buNone/>
            </a:pPr>
            <a:r>
              <a:rPr lang="tr-TR" sz="1100" dirty="0"/>
              <a:t>	 </a:t>
            </a:r>
            <a:r>
              <a:rPr lang="tr-TR" sz="1100" dirty="0" smtClean="0"/>
              <a:t>                       </a:t>
            </a:r>
            <a:r>
              <a:rPr lang="tr-TR" sz="1100" cap="none" dirty="0" smtClean="0"/>
              <a:t>KALEM TUTMA</a:t>
            </a:r>
          </a:p>
          <a:p>
            <a:pPr marL="0" indent="0" algn="just">
              <a:buNone/>
            </a:pPr>
            <a:r>
              <a:rPr lang="tr-TR" sz="1100" cap="none" dirty="0"/>
              <a:t>	</a:t>
            </a:r>
            <a:r>
              <a:rPr lang="tr-TR" sz="1100" cap="none" dirty="0" smtClean="0"/>
              <a:t>-Kalem </a:t>
            </a:r>
            <a:r>
              <a:rPr lang="tr-TR" sz="1100" cap="none" dirty="0"/>
              <a:t>tutmakta, kalemi tutuşunun verdiği konforu ya da rahatsızlığı algılamakta, değerlendirmekte ve değiştirmekteki </a:t>
            </a:r>
            <a:r>
              <a:rPr lang="tr-TR" sz="1100" cap="none" dirty="0" smtClean="0"/>
              <a:t>zorluklar görülebilir,</a:t>
            </a:r>
          </a:p>
          <a:p>
            <a:pPr marL="0" indent="0" algn="just">
              <a:buNone/>
            </a:pPr>
            <a:r>
              <a:rPr lang="tr-TR" sz="1100" cap="none" dirty="0"/>
              <a:t>	</a:t>
            </a:r>
            <a:r>
              <a:rPr lang="tr-TR" sz="1100" cap="none" dirty="0" smtClean="0"/>
              <a:t>-Hem </a:t>
            </a:r>
            <a:r>
              <a:rPr lang="tr-TR" sz="1100" cap="none" dirty="0"/>
              <a:t>pozisyon alış hem temas noktalarının tayini ve dokunmanın verdiği konforun </a:t>
            </a:r>
            <a:r>
              <a:rPr lang="tr-TR" sz="1100" cap="none" dirty="0" smtClean="0"/>
              <a:t>algılamasında zorlanılabilir,</a:t>
            </a:r>
          </a:p>
          <a:p>
            <a:pPr marL="0" indent="0" algn="just">
              <a:buNone/>
            </a:pPr>
            <a:r>
              <a:rPr lang="tr-TR" sz="1100" cap="none" dirty="0"/>
              <a:t>	</a:t>
            </a:r>
            <a:r>
              <a:rPr lang="tr-TR" sz="1100" cap="none" dirty="0" smtClean="0"/>
              <a:t>-Kalemi </a:t>
            </a:r>
            <a:r>
              <a:rPr lang="tr-TR" sz="1100" cap="none" dirty="0"/>
              <a:t>yeterli kuvvette </a:t>
            </a:r>
            <a:r>
              <a:rPr lang="tr-TR" sz="1100" cap="none" dirty="0" smtClean="0"/>
              <a:t>tutmakta güçlük yaşanabilir,</a:t>
            </a:r>
          </a:p>
          <a:p>
            <a:pPr marL="0" indent="0" algn="just">
              <a:buNone/>
            </a:pPr>
            <a:r>
              <a:rPr lang="tr-TR" sz="1100" cap="none" dirty="0"/>
              <a:t>	</a:t>
            </a:r>
            <a:r>
              <a:rPr lang="tr-TR" sz="1100" cap="none" dirty="0" smtClean="0"/>
              <a:t>-Yazma sırasında diğer el yardımcı olarak kullanılmaz ya da çoğu kez yeterli işleve sahip olmaz,</a:t>
            </a:r>
          </a:p>
          <a:p>
            <a:pPr marL="0" indent="0" algn="just">
              <a:buNone/>
            </a:pPr>
            <a:r>
              <a:rPr lang="tr-TR" sz="1100" cap="none" dirty="0"/>
              <a:t>	</a:t>
            </a:r>
            <a:r>
              <a:rPr lang="tr-TR" sz="1100" cap="none" dirty="0" smtClean="0"/>
              <a:t>-Vücudun pozisyonu konforlu yazmayı desteklemez.</a:t>
            </a:r>
          </a:p>
          <a:p>
            <a:pPr algn="just"/>
            <a:endParaRPr lang="tr-TR" cap="none" dirty="0"/>
          </a:p>
          <a:p>
            <a:endParaRPr lang="tr-TR" cap="none" dirty="0"/>
          </a:p>
        </p:txBody>
      </p:sp>
      <p:sp>
        <p:nvSpPr>
          <p:cNvPr id="5" name="Metin Yer Tutucusu 4"/>
          <p:cNvSpPr>
            <a:spLocks noGrp="1"/>
          </p:cNvSpPr>
          <p:nvPr>
            <p:ph type="body" sz="quarter" idx="3"/>
          </p:nvPr>
        </p:nvSpPr>
        <p:spPr>
          <a:xfrm>
            <a:off x="6477918" y="1032341"/>
            <a:ext cx="5394593" cy="1294135"/>
          </a:xfrm>
        </p:spPr>
        <p:txBody>
          <a:bodyPr/>
          <a:lstStyle/>
          <a:p>
            <a:pPr algn="ctr">
              <a:spcBef>
                <a:spcPts val="600"/>
              </a:spcBef>
            </a:pPr>
            <a:r>
              <a:rPr lang="tr-TR" sz="2400" cap="none" dirty="0" smtClean="0"/>
              <a:t>ÖRNEK-3</a:t>
            </a:r>
          </a:p>
          <a:p>
            <a:pPr algn="ctr">
              <a:spcBef>
                <a:spcPts val="600"/>
              </a:spcBef>
            </a:pPr>
            <a:r>
              <a:rPr lang="tr-TR" sz="2200" b="1" cap="none" dirty="0" smtClean="0"/>
              <a:t>DOKUNSAL ALGI &amp; VÜCUT FARKINDALIĞI</a:t>
            </a:r>
            <a:endParaRPr lang="tr-TR" sz="2200" b="1" cap="none" dirty="0"/>
          </a:p>
        </p:txBody>
      </p:sp>
      <p:sp>
        <p:nvSpPr>
          <p:cNvPr id="6" name="İçerik Yer Tutucusu 5"/>
          <p:cNvSpPr>
            <a:spLocks noGrp="1"/>
          </p:cNvSpPr>
          <p:nvPr>
            <p:ph sz="quarter" idx="4294967295"/>
          </p:nvPr>
        </p:nvSpPr>
        <p:spPr>
          <a:xfrm>
            <a:off x="6356733" y="2507024"/>
            <a:ext cx="5835267" cy="3869332"/>
          </a:xfrm>
          <a:prstGeom prst="rect">
            <a:avLst/>
          </a:prstGeom>
        </p:spPr>
        <p:txBody>
          <a:bodyPr>
            <a:normAutofit fontScale="77500" lnSpcReduction="20000"/>
          </a:bodyPr>
          <a:lstStyle/>
          <a:p>
            <a:pPr algn="just">
              <a:buNone/>
            </a:pPr>
            <a:r>
              <a:rPr lang="tr-TR" sz="3200" b="1" i="1" dirty="0"/>
              <a:t>TANIM:  </a:t>
            </a:r>
          </a:p>
          <a:p>
            <a:pPr algn="just">
              <a:buNone/>
            </a:pPr>
            <a:r>
              <a:rPr lang="tr-TR" cap="none" dirty="0"/>
              <a:t>Vücut farkındalığı, genel koordinasyon bozukluğu veya gelişimsel koordinasyon bozukluğundan farklı olarak, açı hesaplama ve koordinasyon sağlamaktan ziyade vücudunun, organlarının ve gerektiği zamanlarda bunların nesneler üzerinde nasıl kullanılabileceğinin farkındalığı ile ilgilidir. </a:t>
            </a:r>
            <a:r>
              <a:rPr lang="tr-TR" sz="2100" b="1" cap="none" dirty="0"/>
              <a:t>DOKUNMA ALGISI</a:t>
            </a:r>
            <a:r>
              <a:rPr lang="tr-TR" sz="3200" b="1" cap="none" dirty="0"/>
              <a:t> </a:t>
            </a:r>
            <a:r>
              <a:rPr lang="tr-TR" cap="none" dirty="0"/>
              <a:t>önemli bir bileşenidir. Bu algı sayesinde vücut gerekli ayarlamaları yapabilmelidir. </a:t>
            </a:r>
          </a:p>
          <a:p>
            <a:pPr algn="just">
              <a:buNone/>
            </a:pPr>
            <a:r>
              <a:rPr lang="tr-TR" sz="3600" b="1" i="1" dirty="0"/>
              <a:t>“</a:t>
            </a:r>
            <a:r>
              <a:rPr lang="tr-TR" b="1" i="1" dirty="0"/>
              <a:t>Vücut farkındalığı kavramı kişinin toplam bilincinin bedensel ve emosyonel yönünün göstergesidir. Vücudun parçaları hakkıda bilgiler içerir ve pozisyon algısı, hareket duygusu (kinestetik duygu) ve hareketler için gerekli koşulları, zihinsel unsurları (bilişsel düşünce süreçlerini) de içermektedir. Aynı zamanda fiziksel kapasite ve egzersiz için bireyin duygusal öğelerini de kapsamaktadır. Vücut farkındalığı, vücut yönetimi, vücut deneyimi ve vücudun kullanımı için genel bir kavram olarak </a:t>
            </a:r>
            <a:r>
              <a:rPr lang="tr-TR" b="1" i="1" dirty="0" smtClean="0"/>
              <a:t>kullanılmaktadır </a:t>
            </a:r>
            <a:r>
              <a:rPr lang="tr-TR" sz="3400" b="1" i="1" dirty="0" smtClean="0"/>
              <a:t>“</a:t>
            </a:r>
          </a:p>
          <a:p>
            <a:pPr algn="just">
              <a:buNone/>
            </a:pPr>
            <a:r>
              <a:rPr lang="tr-TR" b="1" i="1" dirty="0"/>
              <a:t>	</a:t>
            </a:r>
            <a:r>
              <a:rPr lang="tr-TR" b="1" i="1" dirty="0" smtClean="0"/>
              <a:t>					(</a:t>
            </a:r>
            <a:r>
              <a:rPr lang="tr-TR" b="1" i="1" dirty="0"/>
              <a:t>ERDEN, A. &amp; ALTUĞ, F. &amp;  CAVLAK, U.)</a:t>
            </a:r>
          </a:p>
          <a:p>
            <a:endParaRPr lang="tr-TR" cap="none" dirty="0"/>
          </a:p>
        </p:txBody>
      </p:sp>
      <p:pic>
        <p:nvPicPr>
          <p:cNvPr id="7" name="8 Resim" descr="LOGO (1).png"/>
          <p:cNvPicPr>
            <a:picLocks noChangeAspect="1" noChangeArrowheads="1"/>
          </p:cNvPicPr>
          <p:nvPr/>
        </p:nvPicPr>
        <p:blipFill>
          <a:blip r:embed="rId2" cstate="print"/>
          <a:srcRect/>
          <a:stretch>
            <a:fillRect/>
          </a:stretch>
        </p:blipFill>
        <p:spPr bwMode="auto">
          <a:xfrm>
            <a:off x="251519" y="188640"/>
            <a:ext cx="1008113" cy="936104"/>
          </a:xfrm>
          <a:prstGeom prst="rect">
            <a:avLst/>
          </a:prstGeom>
          <a:noFill/>
          <a:ln w="9525">
            <a:noFill/>
            <a:miter lim="800000"/>
            <a:headEnd/>
            <a:tailEnd/>
          </a:ln>
        </p:spPr>
      </p:pic>
      <p:sp>
        <p:nvSpPr>
          <p:cNvPr id="8" name="Metin kutusu 7"/>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3045770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87817" y="-33051"/>
            <a:ext cx="4459324" cy="908605"/>
          </a:xfrm>
        </p:spPr>
        <p:txBody>
          <a:bodyPr>
            <a:normAutofit/>
          </a:bodyPr>
          <a:lstStyle/>
          <a:p>
            <a:pPr algn="ctr"/>
            <a:r>
              <a:rPr lang="tr-TR" sz="4000" b="1" cap="none" dirty="0" smtClean="0"/>
              <a:t>ALGILAR-5</a:t>
            </a:r>
            <a:endParaRPr lang="tr-TR" sz="4000" cap="none" dirty="0"/>
          </a:p>
        </p:txBody>
      </p:sp>
      <p:sp>
        <p:nvSpPr>
          <p:cNvPr id="4" name="İçerik Yer Tutucusu 3"/>
          <p:cNvSpPr>
            <a:spLocks noGrp="1"/>
          </p:cNvSpPr>
          <p:nvPr>
            <p:ph sz="half" idx="4294967295"/>
          </p:nvPr>
        </p:nvSpPr>
        <p:spPr>
          <a:xfrm>
            <a:off x="77118" y="187462"/>
            <a:ext cx="5709740" cy="6378591"/>
          </a:xfrm>
          <a:prstGeom prst="rect">
            <a:avLst/>
          </a:prstGeom>
        </p:spPr>
        <p:txBody>
          <a:bodyPr>
            <a:normAutofit fontScale="92500" lnSpcReduction="20000"/>
          </a:bodyPr>
          <a:lstStyle/>
          <a:p>
            <a:pPr algn="just"/>
            <a:r>
              <a:rPr lang="tr-TR" sz="2000" b="1" i="1" dirty="0" smtClean="0"/>
              <a:t>”</a:t>
            </a:r>
            <a:r>
              <a:rPr lang="tr-TR" sz="2000" b="1" i="1" dirty="0"/>
              <a:t>Sosyal Zeka”, Daniel GOLEMAN</a:t>
            </a:r>
            <a:endParaRPr lang="tr-TR" sz="2000" i="1" dirty="0"/>
          </a:p>
          <a:p>
            <a:pPr algn="just"/>
            <a:r>
              <a:rPr lang="tr-TR" sz="1200" b="1" i="1" dirty="0"/>
              <a:t>“</a:t>
            </a:r>
            <a:r>
              <a:rPr lang="tr-TR" sz="1200" i="1" dirty="0"/>
              <a:t>Eşzamanlılık, başka biriyle aramızdaki sözsüz dansta zarifçe süzülmemizi sağlar. Sosyal becerilerin temelidir ve diğer unsurların üstüne inşa edildiği altyapıyı oluşturur. Eşzamanlılıkta bir aksaklık, sosyal yeterliliği baltalayarak etkileşimleri raydan çıkarır.</a:t>
            </a:r>
            <a:endParaRPr lang="tr-TR" sz="1200" dirty="0"/>
          </a:p>
          <a:p>
            <a:pPr algn="just"/>
            <a:r>
              <a:rPr lang="tr-TR" sz="1200" i="1" dirty="0"/>
              <a:t>	…Uyum sağlamak, hem sözsüz ipuçlarını anında okumamızı, hem de onlara dayanarak pürüzsüz şekilde, düşünmeye gerek kalmadan harekete geçmemizi gerektirir. Eşzamanlılığın sözsüz işaretleri, tam doğru anda gülümsemek ya da onaylayarak başını sallamaktan, sadece bedenimizi diğer kişiye çevirmeye kadar uzanan, uyumlu bir biçimde düzenlenmiş etkileşimleri içerir. Eşzamanlı davranamayan birininse, sinirli bir şekilde kıpırdandığı, donup kaldığı ya da sözsüz düete ayak uydurmaktaki başarısızlığına aldırış etmediği görülebilir.</a:t>
            </a:r>
            <a:endParaRPr lang="tr-TR" sz="1200" dirty="0"/>
          </a:p>
          <a:p>
            <a:pPr algn="just"/>
            <a:r>
              <a:rPr lang="tr-TR" sz="1200" i="1" dirty="0"/>
              <a:t>	Taraflardan biri eşzamanlılığı bozduğunda, öteki-ahenk kurulduğunu hissettirmek şöyle dursun- huzursuz olur. Bu sosyal yetenekten yoksun kişilerde genellikle </a:t>
            </a:r>
            <a:r>
              <a:rPr lang="tr-TR" sz="1200" b="1" i="1" u="sng" dirty="0"/>
              <a:t>“disemi”</a:t>
            </a:r>
            <a:r>
              <a:rPr lang="tr-TR" sz="1200" i="1" dirty="0"/>
              <a:t> denilen bir bozukluk, yani pürüzsüz bir etkileşime yol gösteren sözsüz işaretleri okumakta ve dolayısıyla karşılık vermekte yetersizlik görülür. Bu incelikli sosyal sosyal yetersizliğin dış belirtileri gayet açıktır: Disemik kişiler “devre dışı” kalırlar; örneğin, bir sohbetin bittiğini ima eden işaretleri gözden kaçırırlar. Etkileştikleri kişileri rahatsız ederler, çünkü iki yönlü trafiğin akmasını sağlayan sözsüz işaretleri göremezler.</a:t>
            </a:r>
            <a:endParaRPr lang="tr-TR" sz="1200" dirty="0"/>
          </a:p>
          <a:p>
            <a:pPr algn="just"/>
            <a:r>
              <a:rPr lang="tr-TR" sz="1200" i="1" dirty="0"/>
              <a:t>	Disemi en yoğun olarak çocuklarda araştırılmıştır; bunun önemli bir nedeni, okulda sosyal bakımdan dışlanan birçok çocuğun bu yetersizlikten mustarip olmasıdır. BU sorunu yaşayan bir çocuk, örneğin kendisiyle konuşan insanların yüzüne bakmayabilir, biriyle konuşurken ona fazlasıyla yakın durabilir, duygusal haline uymayan yüz ifadeleri takınabilir ya da başkalarının hislerine kayıtsız ve duyarsız görünebilir. Bütün bunlar sadece “bir çocuk </a:t>
            </a:r>
            <a:r>
              <a:rPr lang="tr-TR" sz="1200" i="1" dirty="0" err="1"/>
              <a:t>olma”nın</a:t>
            </a:r>
            <a:r>
              <a:rPr lang="tr-TR" sz="1200" i="1" dirty="0"/>
              <a:t> işaretleri gibi gelebilir ama aynı yaştaki çocukların çoğu bu tür zorluklar çekmez.</a:t>
            </a:r>
            <a:endParaRPr lang="tr-TR" sz="1200" dirty="0"/>
          </a:p>
          <a:p>
            <a:r>
              <a:rPr lang="tr-TR" sz="1200" i="1" dirty="0"/>
              <a:t>	…</a:t>
            </a:r>
            <a:r>
              <a:rPr lang="tr-TR" sz="1200" b="1" i="1" u="sng" dirty="0"/>
              <a:t>Disemi öğrenme yetersizliğinden kaynaklandığı için, artık hem yetişkinlere hem de çocuklara bu becerileri öğretmeye yönelik telafi programları geliştirilmiştir.</a:t>
            </a:r>
            <a:r>
              <a:rPr lang="tr-TR" sz="1200" b="1" i="1" dirty="0"/>
              <a:t>”</a:t>
            </a:r>
            <a:r>
              <a:rPr lang="tr-TR" sz="1200" i="1" dirty="0"/>
              <a:t> (Daniel GOLEMAN, “Sosyal Zeka”, S.117-118, Çeviri, Osman Çetin DENİZTEKİN, (İstanbul, 2017</a:t>
            </a:r>
            <a:r>
              <a:rPr lang="tr-TR" sz="1200" i="1" dirty="0" smtClean="0"/>
              <a:t>))</a:t>
            </a:r>
          </a:p>
          <a:p>
            <a:pPr algn="just">
              <a:buFont typeface="Wingdings" pitchFamily="2" charset="2"/>
              <a:buChar char="ü"/>
            </a:pPr>
            <a:r>
              <a:rPr lang="tr-TR" sz="1200" dirty="0"/>
              <a:t>Bütün bunlar bize tıpkı okumada, yazmada, sözlü iletişimde ve matematik alanında nasıl algısal güçlükler belirleyiciyse, iletişimsel ve sosyal becerilerde de ALGISAL-İŞLEMSEL sorunların olduğunu gösterir. ÖÖG olan bireylerdeki okuma sorunlarını nasıl açıkça sıralanıyor ve tanımlanıyorsa, sosyal becerileri bozan bu disemik sorunları da tanımlayabilmeliyiz. Aksi takdirde bilinen görülen bu sorunlar çalışmalarımızda kör nokta olarak kalmaya devam edecektir.</a:t>
            </a:r>
          </a:p>
          <a:p>
            <a:pPr algn="just">
              <a:buFont typeface="Wingdings" pitchFamily="2" charset="2"/>
              <a:buChar char="ü"/>
            </a:pPr>
            <a:r>
              <a:rPr lang="tr-TR" sz="1200" dirty="0">
                <a:solidFill>
                  <a:srgbClr val="00B0F0"/>
                </a:solidFill>
              </a:rPr>
              <a:t>DSM-V tanı kriterlerinde, «çağrışımlar» ve «vücut farkındalığı» gibi kavramlarla birlikte «disemi» kavramının da en azından tarif ettiği güçlükleri belirtecek şekilde yer alması gerektiğini düşünmekteyim.</a:t>
            </a:r>
          </a:p>
          <a:p>
            <a:pPr algn="just"/>
            <a:r>
              <a:rPr lang="tr-TR" sz="1200" dirty="0">
                <a:solidFill>
                  <a:srgbClr val="00B0F0"/>
                </a:solidFill>
              </a:rPr>
              <a:t>ÖÖG olan bireylerle eşgüdümlü ve uyumlu iletişim pek çok kez sizin özel çabanızı gerektirir.</a:t>
            </a:r>
          </a:p>
          <a:p>
            <a:endParaRPr lang="tr-TR" sz="1200" dirty="0"/>
          </a:p>
          <a:p>
            <a:endParaRPr lang="tr-TR" sz="1200" b="1" dirty="0">
              <a:solidFill>
                <a:srgbClr val="00B0F0"/>
              </a:solidFill>
            </a:endParaRPr>
          </a:p>
          <a:p>
            <a:pPr algn="just"/>
            <a:endParaRPr lang="tr-TR" cap="none" dirty="0"/>
          </a:p>
        </p:txBody>
      </p:sp>
      <p:sp>
        <p:nvSpPr>
          <p:cNvPr id="5" name="Metin Yer Tutucusu 4"/>
          <p:cNvSpPr>
            <a:spLocks noGrp="1"/>
          </p:cNvSpPr>
          <p:nvPr>
            <p:ph type="body" sz="quarter" idx="3"/>
          </p:nvPr>
        </p:nvSpPr>
        <p:spPr>
          <a:xfrm>
            <a:off x="6841860" y="286613"/>
            <a:ext cx="4604280" cy="1309734"/>
          </a:xfrm>
        </p:spPr>
        <p:txBody>
          <a:bodyPr>
            <a:normAutofit/>
          </a:bodyPr>
          <a:lstStyle/>
          <a:p>
            <a:pPr algn="ctr"/>
            <a:r>
              <a:rPr lang="tr-TR" sz="2400" cap="none" dirty="0" smtClean="0"/>
              <a:t>ÖRNEK-4</a:t>
            </a:r>
          </a:p>
          <a:p>
            <a:pPr algn="ctr"/>
            <a:r>
              <a:rPr lang="tr-TR" sz="2400" b="1" cap="none" dirty="0" smtClean="0"/>
              <a:t>DİSEMİ &amp; BAĞLAM</a:t>
            </a:r>
            <a:endParaRPr lang="tr-TR" sz="2400" b="1" cap="none" dirty="0"/>
          </a:p>
        </p:txBody>
      </p:sp>
      <p:sp>
        <p:nvSpPr>
          <p:cNvPr id="6" name="İçerik Yer Tutucusu 5"/>
          <p:cNvSpPr>
            <a:spLocks noGrp="1"/>
          </p:cNvSpPr>
          <p:nvPr>
            <p:ph sz="quarter" idx="4294967295"/>
          </p:nvPr>
        </p:nvSpPr>
        <p:spPr>
          <a:xfrm>
            <a:off x="6236130" y="1509312"/>
            <a:ext cx="5815740" cy="4660134"/>
          </a:xfrm>
          <a:prstGeom prst="rect">
            <a:avLst/>
          </a:prstGeom>
        </p:spPr>
        <p:txBody>
          <a:bodyPr>
            <a:normAutofit/>
          </a:bodyPr>
          <a:lstStyle/>
          <a:p>
            <a:pPr marL="0" indent="0" algn="just">
              <a:buNone/>
            </a:pPr>
            <a:r>
              <a:rPr lang="tr-TR" sz="1200" b="1" i="1" dirty="0"/>
              <a:t> </a:t>
            </a:r>
            <a:r>
              <a:rPr lang="tr-TR" sz="1200" b="1" i="1" dirty="0" smtClean="0"/>
              <a:t>         </a:t>
            </a:r>
            <a:endParaRPr lang="tr-TR" sz="1600" b="1" dirty="0" smtClean="0"/>
          </a:p>
          <a:p>
            <a:pPr algn="just">
              <a:buFont typeface="Wingdings" pitchFamily="2" charset="2"/>
              <a:buChar char="ü"/>
            </a:pPr>
            <a:r>
              <a:rPr lang="tr-TR" sz="2300" b="1" dirty="0" smtClean="0">
                <a:effectLst>
                  <a:outerShdw blurRad="38100" dist="38100" dir="2700000" algn="tl">
                    <a:srgbClr val="000000">
                      <a:alpha val="43137"/>
                    </a:srgbClr>
                  </a:outerShdw>
                </a:effectLst>
              </a:rPr>
              <a:t>BAĞLAM: </a:t>
            </a:r>
          </a:p>
          <a:p>
            <a:pPr marL="0" indent="0" algn="just">
              <a:buNone/>
            </a:pPr>
            <a:r>
              <a:rPr lang="tr-TR" sz="2300" b="1" dirty="0" smtClean="0">
                <a:effectLst>
                  <a:outerShdw blurRad="38100" dist="38100" dir="2700000" algn="tl">
                    <a:srgbClr val="000000">
                      <a:alpha val="43137"/>
                    </a:srgbClr>
                  </a:outerShdw>
                </a:effectLst>
              </a:rPr>
              <a:t>      </a:t>
            </a:r>
            <a:r>
              <a:rPr lang="tr-TR" sz="1200" dirty="0" smtClean="0"/>
              <a:t>ÖÖG olan pek çok birey ”Jest-mimik-ses </a:t>
            </a:r>
            <a:r>
              <a:rPr lang="tr-TR" sz="1200" dirty="0"/>
              <a:t>tonu-beden duruşu-bakışlar-yüz ifadeleri ve içinde bulunulan ortam ve koşullara ve etkileşimin mahiyetine göre (psikolojik anlamına göre), yani bağlama göre yorumlanmasında (okunması, anlamlandırılması), eşzamanlılığı ve diğerleriyle uyumu sağlayan uygun tepkilerin geliştirilebilmesinde güçlük </a:t>
            </a:r>
            <a:r>
              <a:rPr lang="tr-TR" sz="1200" dirty="0" smtClean="0"/>
              <a:t>çekerler. Disemik sorunda birey, her davranışa bir anlam verebilir, ancak </a:t>
            </a:r>
            <a:r>
              <a:rPr lang="tr-TR" sz="1200" dirty="0" smtClean="0">
                <a:solidFill>
                  <a:srgbClr val="00B0F0"/>
                </a:solidFill>
              </a:rPr>
              <a:t>bu davranışların </a:t>
            </a:r>
            <a:r>
              <a:rPr lang="tr-TR" sz="1200" dirty="0" smtClean="0"/>
              <a:t>içinde bulunulan ortamın ve karşıdaki kişinin diğer işaretlerinin ve koşullarının bir bileşkesi olan </a:t>
            </a:r>
            <a:r>
              <a:rPr lang="tr-TR" sz="1200" dirty="0" smtClean="0">
                <a:solidFill>
                  <a:srgbClr val="00B0F0"/>
                </a:solidFill>
              </a:rPr>
              <a:t>bağlamına göre anlamlandırılması </a:t>
            </a:r>
            <a:r>
              <a:rPr lang="tr-TR" sz="1200" dirty="0" smtClean="0"/>
              <a:t>temel sosyal beceriyi oluşturmaktadır. </a:t>
            </a:r>
          </a:p>
          <a:p>
            <a:pPr marL="0" indent="0" algn="just">
              <a:buNone/>
            </a:pPr>
            <a:r>
              <a:rPr lang="tr-TR" sz="1200" dirty="0" smtClean="0"/>
              <a:t>         Örneğin, kendisine </a:t>
            </a:r>
            <a:r>
              <a:rPr lang="tr-TR" sz="1200" dirty="0" smtClean="0">
                <a:solidFill>
                  <a:srgbClr val="00B0F0"/>
                </a:solidFill>
              </a:rPr>
              <a:t>«aferin iyi yaptın» </a:t>
            </a:r>
            <a:r>
              <a:rPr lang="tr-TR" sz="1200" dirty="0" smtClean="0"/>
              <a:t>diyen birinin kendisiyle kinayeli mi konuştuğunu, gerçekten takdir mi ettiğini anlayabilmesi, bu kapsamda bir beceridir. Bu örnekte kişinin ses tonu, yüzündeki ifade ve diğer unsurlarla birlikte neyi kastettiğinin anlaşılabilmesi gerekmektedir.</a:t>
            </a:r>
          </a:p>
          <a:p>
            <a:pPr marL="0" indent="0" algn="just">
              <a:buNone/>
            </a:pPr>
            <a:r>
              <a:rPr lang="tr-TR" sz="1200" dirty="0"/>
              <a:t> </a:t>
            </a:r>
            <a:r>
              <a:rPr lang="tr-TR" sz="1200" dirty="0" smtClean="0"/>
              <a:t>         Bağlam, bir sözün ya da davranışın nelere, hangi değişkenlere (koşullara) bağlı olarak gerçekleştirildiğini yani ANLAM ve AMACINI ortaya koyan yönünü oluşturmaktadır. Bu kapsamda ÖÖG olan pek çok çocuk için, eğitim ortamlarında karmaşık iletişimsel unsurların aynı anda ve bir arada değerlendirilmesine engel teşkil eden ALGISAL GÜÇLÜKLERİN minimuma indirilebilmesi için bazı özel çalışmalara ihtiyaç vardır.</a:t>
            </a:r>
          </a:p>
          <a:p>
            <a:endParaRPr lang="tr-TR" cap="none" dirty="0"/>
          </a:p>
        </p:txBody>
      </p:sp>
      <p:sp>
        <p:nvSpPr>
          <p:cNvPr id="7" name="Metin kutusu 6"/>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362276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sz="quarter" idx="14"/>
          </p:nvPr>
        </p:nvSpPr>
        <p:spPr>
          <a:xfrm>
            <a:off x="2688116" y="1355075"/>
            <a:ext cx="9671585" cy="5425807"/>
          </a:xfrm>
        </p:spPr>
        <p:txBody>
          <a:bodyPr>
            <a:normAutofit fontScale="25000" lnSpcReduction="20000"/>
          </a:bodyPr>
          <a:lstStyle/>
          <a:p>
            <a:pPr algn="just">
              <a:buFont typeface="Wingdings" panose="05000000000000000000" pitchFamily="2" charset="2"/>
              <a:buChar char="Ø"/>
            </a:pPr>
            <a:r>
              <a:rPr lang="tr-TR" sz="3600" dirty="0" smtClean="0"/>
              <a:t>Doğum </a:t>
            </a:r>
            <a:r>
              <a:rPr lang="tr-TR" sz="3600" dirty="0"/>
              <a:t>gününe 3 kişi katılan ÖÖG olan bir çocuk: “Bir sürü arkadaşım geldi” </a:t>
            </a:r>
            <a:r>
              <a:rPr lang="tr-TR" sz="3600" dirty="0" smtClean="0"/>
              <a:t>diyebilir,</a:t>
            </a:r>
          </a:p>
          <a:p>
            <a:pPr algn="just">
              <a:buFont typeface="Wingdings" panose="05000000000000000000" pitchFamily="2" charset="2"/>
              <a:buChar char="Ø"/>
            </a:pPr>
            <a:r>
              <a:rPr lang="tr-TR" sz="3600" dirty="0" smtClean="0"/>
              <a:t>«(500 </a:t>
            </a:r>
            <a:r>
              <a:rPr lang="tr-TR" sz="3600" dirty="0"/>
              <a:t>kişilik bir </a:t>
            </a:r>
            <a:r>
              <a:rPr lang="tr-TR" sz="3600" dirty="0" smtClean="0"/>
              <a:t>okulda) Teneffüs </a:t>
            </a:r>
            <a:r>
              <a:rPr lang="tr-TR" sz="3600" dirty="0"/>
              <a:t>saatinde bahçedeki 15 kişi az mıdır çocuk mudur</a:t>
            </a:r>
            <a:r>
              <a:rPr lang="tr-TR" sz="3600" dirty="0" smtClean="0"/>
              <a:t>?» sorusuna «çok» diyebilir.</a:t>
            </a:r>
          </a:p>
          <a:p>
            <a:pPr algn="just">
              <a:buFont typeface="Wingdings" panose="05000000000000000000" pitchFamily="2" charset="2"/>
              <a:buChar char="Ø"/>
            </a:pPr>
            <a:r>
              <a:rPr lang="tr-TR" sz="3600" dirty="0" smtClean="0"/>
              <a:t>Kaç </a:t>
            </a:r>
            <a:r>
              <a:rPr lang="tr-TR" sz="3600" dirty="0"/>
              <a:t>nokta var? Anlık görebilme, benzerlik kurabilme ve ipuçlarını değerlendirebilme… 2’şer yatay /</a:t>
            </a:r>
            <a:r>
              <a:rPr lang="tr-TR" sz="3600" dirty="0" smtClean="0"/>
              <a:t>dikey/tek tek sayarak/doğrudan 4 köşe görerek hesaplama… gibi yolları algılayabilmekte güçlük.</a:t>
            </a:r>
          </a:p>
          <a:p>
            <a:pPr algn="just">
              <a:buFont typeface="Wingdings" panose="05000000000000000000" pitchFamily="2" charset="2"/>
              <a:buChar char="Ø"/>
            </a:pPr>
            <a:endParaRPr lang="tr-TR" sz="3600" dirty="0"/>
          </a:p>
          <a:p>
            <a:pPr algn="just">
              <a:buNone/>
            </a:pPr>
            <a:endParaRPr lang="tr-TR" sz="3600" dirty="0"/>
          </a:p>
          <a:p>
            <a:pPr algn="just">
              <a:buNone/>
            </a:pPr>
            <a:endParaRPr lang="tr-TR" sz="3600" dirty="0"/>
          </a:p>
          <a:p>
            <a:pPr algn="just">
              <a:buFont typeface="Wingdings" panose="05000000000000000000" pitchFamily="2" charset="2"/>
              <a:buChar char="Ø"/>
            </a:pPr>
            <a:r>
              <a:rPr lang="tr-TR" sz="3600" dirty="0"/>
              <a:t>1</a:t>
            </a:r>
            <a:r>
              <a:rPr lang="tr-TR" sz="3600" dirty="0" smtClean="0"/>
              <a:t>………………………………….</a:t>
            </a:r>
            <a:r>
              <a:rPr lang="tr-TR" sz="3600" dirty="0"/>
              <a:t>10 düzeneğinde 6 nerede </a:t>
            </a:r>
            <a:r>
              <a:rPr lang="tr-TR" sz="3600" dirty="0" smtClean="0"/>
              <a:t>olabilir?                                                                        KAYNAK:</a:t>
            </a:r>
            <a:r>
              <a:rPr lang="tr-TR" sz="3600" b="1" dirty="0"/>
              <a:t> </a:t>
            </a:r>
            <a:r>
              <a:rPr lang="tr-TR" sz="3600" b="1" dirty="0" err="1" smtClean="0"/>
              <a:t>Prof.Dr</a:t>
            </a:r>
            <a:r>
              <a:rPr lang="tr-TR" sz="3600" b="1" dirty="0"/>
              <a:t>. Sinan OLKUN / web sitesindeki bilgilerden </a:t>
            </a:r>
            <a:r>
              <a:rPr lang="tr-TR" sz="3600" b="1" dirty="0" smtClean="0"/>
              <a:t>yararlanılmıştır.</a:t>
            </a:r>
            <a:endParaRPr lang="tr-TR" sz="3600" b="1" dirty="0"/>
          </a:p>
          <a:p>
            <a:pPr marL="0" indent="0" algn="just">
              <a:buNone/>
            </a:pPr>
            <a:r>
              <a:rPr lang="tr-TR" sz="3600" b="1" dirty="0" smtClean="0"/>
              <a:t>                                                                                                                                                                                       </a:t>
            </a:r>
            <a:r>
              <a:rPr lang="tr-TR" sz="3600" b="1" dirty="0" err="1" smtClean="0"/>
              <a:t>Prof.Dr</a:t>
            </a:r>
            <a:r>
              <a:rPr lang="tr-TR" sz="3600" b="1" dirty="0"/>
              <a:t>. </a:t>
            </a:r>
            <a:r>
              <a:rPr lang="tr-TR" sz="3600" b="1" dirty="0" err="1"/>
              <a:t>Sare</a:t>
            </a:r>
            <a:r>
              <a:rPr lang="tr-TR" sz="3600" b="1" dirty="0"/>
              <a:t> </a:t>
            </a:r>
            <a:r>
              <a:rPr lang="tr-TR" sz="3600" b="1" dirty="0" err="1" smtClean="0"/>
              <a:t>ŞENGÜL’ün</a:t>
            </a:r>
            <a:r>
              <a:rPr lang="tr-TR" sz="3600" b="1" dirty="0" smtClean="0"/>
              <a:t> </a:t>
            </a:r>
            <a:r>
              <a:rPr lang="tr-TR" sz="3600" b="1" dirty="0"/>
              <a:t>/ APİSTEK web sitesindeki yazısından </a:t>
            </a:r>
            <a:r>
              <a:rPr lang="tr-TR" sz="3600" b="1" dirty="0" smtClean="0"/>
              <a:t>yararlanılmıştır</a:t>
            </a:r>
            <a:endParaRPr lang="tr-TR" sz="3600" dirty="0" smtClean="0"/>
          </a:p>
          <a:p>
            <a:pPr algn="just">
              <a:buFont typeface="Wingdings" panose="05000000000000000000" pitchFamily="2" charset="2"/>
              <a:buChar char="Ø"/>
            </a:pPr>
            <a:r>
              <a:rPr lang="tr-TR" sz="3600" dirty="0" smtClean="0"/>
              <a:t>Boy </a:t>
            </a:r>
            <a:r>
              <a:rPr lang="tr-TR" sz="3600" dirty="0"/>
              <a:t>ve kilo sıralamasında </a:t>
            </a:r>
            <a:r>
              <a:rPr lang="tr-TR" sz="3600" dirty="0" err="1"/>
              <a:t>x’in</a:t>
            </a:r>
            <a:r>
              <a:rPr lang="tr-TR" sz="3600" dirty="0"/>
              <a:t> </a:t>
            </a:r>
            <a:r>
              <a:rPr lang="tr-TR" sz="3600" dirty="0" smtClean="0"/>
              <a:t>kilosunu / boyunu </a:t>
            </a:r>
            <a:r>
              <a:rPr lang="tr-TR" sz="3600" dirty="0"/>
              <a:t>tahmin </a:t>
            </a:r>
            <a:r>
              <a:rPr lang="tr-TR" sz="3600" dirty="0" smtClean="0"/>
              <a:t>edebilme.</a:t>
            </a:r>
          </a:p>
          <a:p>
            <a:pPr algn="just">
              <a:buFont typeface="Wingdings" panose="05000000000000000000" pitchFamily="2" charset="2"/>
              <a:buChar char="Ø"/>
            </a:pPr>
            <a:r>
              <a:rPr lang="tr-TR" sz="3600" dirty="0" smtClean="0"/>
              <a:t>Göreceli </a:t>
            </a:r>
            <a:r>
              <a:rPr lang="tr-TR" sz="3600" dirty="0"/>
              <a:t>mesafe </a:t>
            </a:r>
            <a:r>
              <a:rPr lang="tr-TR" sz="3600" dirty="0" smtClean="0"/>
              <a:t>tahmini: X mesafe şu kadarsa, Y mesafe kaç olabilir?</a:t>
            </a:r>
          </a:p>
          <a:p>
            <a:pPr algn="just">
              <a:buFont typeface="Wingdings" panose="05000000000000000000" pitchFamily="2" charset="2"/>
              <a:buChar char="Ø"/>
            </a:pPr>
            <a:r>
              <a:rPr lang="tr-TR" sz="3600" dirty="0" err="1" smtClean="0"/>
              <a:t>Dikdörgenin</a:t>
            </a:r>
            <a:r>
              <a:rPr lang="tr-TR" sz="3600" dirty="0" smtClean="0"/>
              <a:t> </a:t>
            </a:r>
            <a:r>
              <a:rPr lang="tr-TR" sz="3600" dirty="0"/>
              <a:t>1/3’ünü boya</a:t>
            </a:r>
            <a:r>
              <a:rPr lang="tr-TR" sz="3600" dirty="0" smtClean="0"/>
              <a:t>:</a:t>
            </a:r>
            <a:endParaRPr lang="tr-TR" sz="3600" dirty="0"/>
          </a:p>
          <a:p>
            <a:pPr algn="just">
              <a:buFont typeface="Wingdings" panose="05000000000000000000" pitchFamily="2" charset="2"/>
              <a:buChar char="Ø"/>
            </a:pPr>
            <a:r>
              <a:rPr lang="tr-TR" sz="3600" dirty="0" smtClean="0"/>
              <a:t>1.sepette </a:t>
            </a:r>
            <a:r>
              <a:rPr lang="tr-TR" sz="3600" dirty="0"/>
              <a:t>3 elma var. II. Sepette de bunlardan daha büyük 3 elma var. </a:t>
            </a:r>
            <a:r>
              <a:rPr lang="tr-TR" sz="3600" dirty="0" smtClean="0"/>
              <a:t>1.sepetteki </a:t>
            </a:r>
            <a:r>
              <a:rPr lang="tr-TR" sz="3600" dirty="0"/>
              <a:t>elmalar 1 kg yapıyor. 2</a:t>
            </a:r>
            <a:r>
              <a:rPr lang="tr-TR" sz="3600" dirty="0" smtClean="0"/>
              <a:t>. </a:t>
            </a:r>
            <a:r>
              <a:rPr lang="tr-TR" sz="3600" dirty="0"/>
              <a:t>Sepetteki elmalar kaç kg </a:t>
            </a:r>
            <a:r>
              <a:rPr lang="tr-TR" sz="3600" dirty="0" smtClean="0"/>
              <a:t>olabilir?</a:t>
            </a:r>
          </a:p>
          <a:p>
            <a:pPr algn="just">
              <a:buFont typeface="Wingdings" panose="05000000000000000000" pitchFamily="2" charset="2"/>
              <a:buChar char="Ø"/>
            </a:pPr>
            <a:r>
              <a:rPr lang="tr-TR" sz="3600" dirty="0" smtClean="0"/>
              <a:t>I</a:t>
            </a:r>
            <a:r>
              <a:rPr lang="tr-TR" sz="3600" dirty="0"/>
              <a:t>. Sepette 15 elma var ve II. Sepette ise bunlardan daha küçük elmalar var ve terazide dengeli duruyorlar. 2</a:t>
            </a:r>
            <a:r>
              <a:rPr lang="tr-TR" sz="3600" dirty="0" smtClean="0"/>
              <a:t>.sepette </a:t>
            </a:r>
            <a:r>
              <a:rPr lang="tr-TR" sz="3600" dirty="0"/>
              <a:t>kaç elma </a:t>
            </a:r>
            <a:r>
              <a:rPr lang="tr-TR" sz="3600" dirty="0" smtClean="0"/>
              <a:t>olabilir?</a:t>
            </a:r>
          </a:p>
          <a:p>
            <a:pPr algn="just">
              <a:buFont typeface="Wingdings" panose="05000000000000000000" pitchFamily="2" charset="2"/>
              <a:buChar char="Ø"/>
            </a:pPr>
            <a:r>
              <a:rPr lang="tr-TR" sz="3600" dirty="0" smtClean="0"/>
              <a:t>Avucuna </a:t>
            </a:r>
            <a:r>
              <a:rPr lang="tr-TR" sz="3600" dirty="0"/>
              <a:t>kaç tane ceviz sığar? Babanın avucuna kaç tane ceviz </a:t>
            </a:r>
            <a:r>
              <a:rPr lang="tr-TR" sz="3600" dirty="0" smtClean="0"/>
              <a:t>sığa?</a:t>
            </a:r>
          </a:p>
          <a:p>
            <a:pPr algn="just">
              <a:buFont typeface="Wingdings" panose="05000000000000000000" pitchFamily="2" charset="2"/>
              <a:buChar char="Ø"/>
            </a:pPr>
            <a:r>
              <a:rPr lang="tr-TR" sz="3600" dirty="0" smtClean="0"/>
              <a:t>Gösterilen </a:t>
            </a:r>
            <a:r>
              <a:rPr lang="tr-TR" sz="3600" dirty="0"/>
              <a:t>bir uç kutusuna, 0,5-0,7-0,9 uçlardan kaçar tane </a:t>
            </a:r>
            <a:r>
              <a:rPr lang="tr-TR" sz="3600" dirty="0" smtClean="0"/>
              <a:t>sığabilir?</a:t>
            </a:r>
          </a:p>
          <a:p>
            <a:pPr algn="just">
              <a:buFont typeface="Wingdings" panose="05000000000000000000" pitchFamily="2" charset="2"/>
              <a:buChar char="Ø"/>
            </a:pPr>
            <a:r>
              <a:rPr lang="tr-TR" sz="3600" dirty="0" smtClean="0"/>
              <a:t>Çevirmeler ve Pratik Hesaplamalar: 15+4 işlemini </a:t>
            </a:r>
            <a:r>
              <a:rPr lang="tr-TR" sz="3600" dirty="0"/>
              <a:t>15+5’e çevirip sonuçtan 1 çıkarmak,</a:t>
            </a:r>
          </a:p>
          <a:p>
            <a:pPr algn="just">
              <a:buNone/>
            </a:pPr>
            <a:r>
              <a:rPr lang="tr-TR" sz="3600" dirty="0" smtClean="0"/>
              <a:t>9x12 </a:t>
            </a:r>
            <a:r>
              <a:rPr lang="tr-TR" sz="3600" dirty="0"/>
              <a:t>işlemini 10x12=120-12=108 şeklinde yapmak gibi</a:t>
            </a:r>
            <a:r>
              <a:rPr lang="tr-TR" sz="3600" dirty="0" smtClean="0"/>
              <a:t>..</a:t>
            </a:r>
          </a:p>
          <a:p>
            <a:pPr algn="just">
              <a:buFont typeface="Wingdings" panose="05000000000000000000" pitchFamily="2" charset="2"/>
              <a:buChar char="Ø"/>
            </a:pPr>
            <a:r>
              <a:rPr lang="tr-TR" sz="3600" dirty="0" smtClean="0"/>
              <a:t>İşlemlerin </a:t>
            </a:r>
            <a:r>
              <a:rPr lang="tr-TR" sz="3600" dirty="0"/>
              <a:t>Sayılar Üzerindeki Etkisini Anlayabilme </a:t>
            </a:r>
            <a:endParaRPr lang="tr-TR" sz="3600" dirty="0" smtClean="0"/>
          </a:p>
          <a:p>
            <a:pPr algn="just">
              <a:buNone/>
            </a:pPr>
            <a:r>
              <a:rPr lang="tr-TR" sz="3600" b="1" dirty="0" smtClean="0"/>
              <a:t> </a:t>
            </a:r>
            <a:r>
              <a:rPr lang="tr-TR" sz="3600" dirty="0"/>
              <a:t>3.91 X 0.95)…(</a:t>
            </a:r>
            <a:r>
              <a:rPr lang="tr-TR" sz="3600" dirty="0" smtClean="0"/>
              <a:t>Sonucun küçüldüğünü görebilme)</a:t>
            </a:r>
          </a:p>
          <a:p>
            <a:pPr algn="just">
              <a:buFont typeface="Wingdings" panose="05000000000000000000" pitchFamily="2" charset="2"/>
              <a:buChar char="Ø"/>
            </a:pPr>
            <a:r>
              <a:rPr lang="tr-TR" sz="3600" dirty="0" smtClean="0"/>
              <a:t>Eşdeğer </a:t>
            </a:r>
            <a:r>
              <a:rPr lang="tr-TR" sz="3600" dirty="0"/>
              <a:t>İfadeleri Anlama ve Kullanabilme</a:t>
            </a:r>
            <a:r>
              <a:rPr lang="tr-TR" sz="3600" dirty="0" smtClean="0"/>
              <a:t>,</a:t>
            </a:r>
          </a:p>
          <a:p>
            <a:pPr algn="just">
              <a:buNone/>
            </a:pPr>
            <a:r>
              <a:rPr lang="tr-TR" sz="3600" b="1" dirty="0" smtClean="0"/>
              <a:t> </a:t>
            </a:r>
            <a:r>
              <a:rPr lang="tr-TR" sz="3600" dirty="0" smtClean="0"/>
              <a:t>X </a:t>
            </a:r>
            <a:r>
              <a:rPr lang="tr-TR" sz="3600" dirty="0"/>
              <a:t>sayısının hangi sayı ile çarpımı 0.25 ile bölümüyle aynı sonucu verir? (Bütün </a:t>
            </a:r>
            <a:r>
              <a:rPr lang="tr-TR" sz="3600" dirty="0" smtClean="0"/>
              <a:t>sayıların</a:t>
            </a:r>
          </a:p>
          <a:p>
            <a:pPr algn="just">
              <a:buFont typeface="Wingdings" panose="05000000000000000000" pitchFamily="2" charset="2"/>
              <a:buChar char="Ø"/>
            </a:pPr>
            <a:r>
              <a:rPr lang="tr-TR" sz="3600" dirty="0" smtClean="0"/>
              <a:t>Zihinden </a:t>
            </a:r>
            <a:r>
              <a:rPr lang="tr-TR" sz="3600" dirty="0"/>
              <a:t>Hesaplama ve Hesaplamada </a:t>
            </a:r>
            <a:r>
              <a:rPr lang="tr-TR" sz="3600" dirty="0" smtClean="0"/>
              <a:t>Esneklik</a:t>
            </a:r>
          </a:p>
          <a:p>
            <a:pPr algn="just">
              <a:buNone/>
            </a:pPr>
            <a:r>
              <a:rPr lang="tr-TR" sz="3600" b="1" dirty="0" smtClean="0"/>
              <a:t> </a:t>
            </a:r>
            <a:r>
              <a:rPr lang="tr-TR" sz="3600" dirty="0"/>
              <a:t>638,5 X 0,254…(Tahmin; zihinden hesaplama: 600/4 ya da 600 x 0.25..gibi yaklaşık pratik </a:t>
            </a:r>
            <a:r>
              <a:rPr lang="tr-TR" sz="3600" dirty="0" smtClean="0"/>
              <a:t>işlemler)</a:t>
            </a:r>
          </a:p>
          <a:p>
            <a:pPr algn="just">
              <a:buFont typeface="Wingdings" panose="05000000000000000000" pitchFamily="2" charset="2"/>
              <a:buChar char="Ø"/>
            </a:pPr>
            <a:r>
              <a:rPr lang="tr-TR" sz="3600" dirty="0" smtClean="0"/>
              <a:t>Ölçüm </a:t>
            </a:r>
            <a:r>
              <a:rPr lang="tr-TR" sz="3600" dirty="0"/>
              <a:t>Referanslarını Kullanabilme</a:t>
            </a:r>
          </a:p>
          <a:p>
            <a:pPr algn="just">
              <a:buNone/>
            </a:pPr>
            <a:r>
              <a:rPr lang="tr-TR" sz="3600" b="1" dirty="0"/>
              <a:t>ÖR-9: </a:t>
            </a:r>
            <a:r>
              <a:rPr lang="tr-TR" sz="3600" dirty="0"/>
              <a:t>1,1/2,1/3,1/4 gibi sabit noktaları referans olarak alıp, kesirlerin ve ondalık sayıların sıralamasını tahmin edebilme ya da kendi boyunu/adımını bir futbol sahasının uzunluğunu tahmin etmekte kullanabilme)</a:t>
            </a:r>
            <a:endParaRPr lang="tr-TR" sz="3600" b="1" dirty="0"/>
          </a:p>
          <a:p>
            <a:pPr algn="just">
              <a:buFont typeface="Wingdings" panose="05000000000000000000" pitchFamily="2" charset="2"/>
              <a:buChar char="Ø"/>
            </a:pPr>
            <a:endParaRPr lang="tr-TR" sz="1800" dirty="0"/>
          </a:p>
          <a:p>
            <a:endParaRPr lang="tr-TR" cap="none" dirty="0"/>
          </a:p>
        </p:txBody>
      </p:sp>
      <p:sp>
        <p:nvSpPr>
          <p:cNvPr id="4" name="İçerik Yer Tutucusu 3"/>
          <p:cNvSpPr>
            <a:spLocks noGrp="1"/>
          </p:cNvSpPr>
          <p:nvPr>
            <p:ph sz="quarter" idx="13"/>
          </p:nvPr>
        </p:nvSpPr>
        <p:spPr>
          <a:xfrm>
            <a:off x="0" y="1707614"/>
            <a:ext cx="2688116" cy="4638102"/>
          </a:xfrm>
        </p:spPr>
        <p:txBody>
          <a:bodyPr/>
          <a:lstStyle/>
          <a:p>
            <a:pPr marL="0" indent="0" algn="ctr">
              <a:buNone/>
            </a:pPr>
            <a:r>
              <a:rPr lang="tr-TR" sz="1400" b="1" dirty="0" smtClean="0">
                <a:solidFill>
                  <a:schemeClr val="tx2"/>
                </a:solidFill>
                <a:effectLst>
                  <a:outerShdw blurRad="38100" dist="38100" dir="2700000" algn="tl">
                    <a:srgbClr val="000000">
                      <a:alpha val="43137"/>
                    </a:srgbClr>
                  </a:outerShdw>
                </a:effectLst>
              </a:rPr>
              <a:t>NEDİR?</a:t>
            </a:r>
          </a:p>
          <a:p>
            <a:pPr marL="0" indent="0" algn="just">
              <a:buNone/>
            </a:pPr>
            <a:r>
              <a:rPr lang="tr-TR" sz="1200" dirty="0" smtClean="0"/>
              <a:t>ÖÖG’nde </a:t>
            </a:r>
            <a:r>
              <a:rPr lang="tr-TR" sz="1200" dirty="0"/>
              <a:t>oldukça ayırt edici ve sayısal işlem yapmada belirleyicidir. </a:t>
            </a:r>
            <a:r>
              <a:rPr lang="tr-TR" sz="1200" dirty="0" smtClean="0"/>
              <a:t>Sayısal işlemlerin yapıldığı karanlık madde (fizik terimi) gibi düşünülebilir. Tüm sayısal işlemlerin temelindeki Üst Bilişsel Beceri olarak da değerlendirilebilir.</a:t>
            </a:r>
          </a:p>
          <a:p>
            <a:pPr marL="0" indent="0" algn="just">
              <a:buNone/>
            </a:pPr>
            <a:r>
              <a:rPr lang="tr-TR" sz="1200" dirty="0" smtClean="0"/>
              <a:t>Sayı Algısı DSM-</a:t>
            </a:r>
            <a:r>
              <a:rPr lang="tr-TR" sz="1200" dirty="0" err="1" smtClean="0"/>
              <a:t>V’te</a:t>
            </a:r>
            <a:r>
              <a:rPr lang="tr-TR" sz="1200" dirty="0" smtClean="0"/>
              <a:t> sayısal güçlük alanlarından bir tanesi olarak yer almıştır.</a:t>
            </a:r>
          </a:p>
          <a:p>
            <a:pPr marL="0" indent="0" algn="just">
              <a:buNone/>
            </a:pPr>
            <a:endParaRPr lang="tr-TR" sz="1200" dirty="0"/>
          </a:p>
          <a:p>
            <a:pPr marL="0" indent="0" algn="just">
              <a:buNone/>
            </a:pPr>
            <a:endParaRPr lang="tr-TR" sz="1400" b="1" dirty="0" smtClean="0">
              <a:effectLst>
                <a:outerShdw blurRad="38100" dist="38100" dir="2700000" algn="tl">
                  <a:srgbClr val="000000">
                    <a:alpha val="43137"/>
                  </a:srgbClr>
                </a:outerShdw>
              </a:effectLst>
            </a:endParaRPr>
          </a:p>
          <a:p>
            <a:pPr algn="just"/>
            <a:r>
              <a:rPr lang="tr-TR" sz="1200" b="1" dirty="0" smtClean="0">
                <a:effectLst>
                  <a:outerShdw blurRad="38100" dist="38100" dir="2700000" algn="tl">
                    <a:srgbClr val="000000">
                      <a:alpha val="43137"/>
                    </a:srgbClr>
                  </a:outerShdw>
                </a:effectLst>
              </a:rPr>
              <a:t>Algısal </a:t>
            </a:r>
            <a:r>
              <a:rPr lang="tr-TR" sz="1200" b="1" dirty="0">
                <a:effectLst>
                  <a:outerShdw blurRad="38100" dist="38100" dir="2700000" algn="tl">
                    <a:srgbClr val="000000">
                      <a:alpha val="43137"/>
                    </a:srgbClr>
                  </a:outerShdw>
                </a:effectLst>
              </a:rPr>
              <a:t>Tahmin </a:t>
            </a:r>
            <a:r>
              <a:rPr lang="tr-TR" sz="1200" b="1" dirty="0" smtClean="0">
                <a:effectLst>
                  <a:outerShdw blurRad="38100" dist="38100" dir="2700000" algn="tl">
                    <a:srgbClr val="000000">
                      <a:alpha val="43137"/>
                    </a:srgbClr>
                  </a:outerShdw>
                </a:effectLst>
              </a:rPr>
              <a:t>Becerileri</a:t>
            </a:r>
            <a:endParaRPr lang="tr-TR" sz="1200" b="1" dirty="0">
              <a:effectLst>
                <a:outerShdw blurRad="38100" dist="38100" dir="2700000" algn="tl">
                  <a:srgbClr val="000000">
                    <a:alpha val="43137"/>
                  </a:srgbClr>
                </a:outerShdw>
              </a:effectLst>
            </a:endParaRPr>
          </a:p>
          <a:p>
            <a:pPr algn="just"/>
            <a:r>
              <a:rPr lang="tr-TR" sz="1200" b="1" dirty="0" smtClean="0">
                <a:effectLst>
                  <a:outerShdw blurRad="38100" dist="38100" dir="2700000" algn="tl">
                    <a:srgbClr val="000000">
                      <a:alpha val="43137"/>
                    </a:srgbClr>
                  </a:outerShdw>
                </a:effectLst>
              </a:rPr>
              <a:t>Zihinden </a:t>
            </a:r>
            <a:r>
              <a:rPr lang="tr-TR" sz="1200" b="1" dirty="0">
                <a:effectLst>
                  <a:outerShdw blurRad="38100" dist="38100" dir="2700000" algn="tl">
                    <a:srgbClr val="000000">
                      <a:alpha val="43137"/>
                    </a:srgbClr>
                  </a:outerShdw>
                </a:effectLst>
              </a:rPr>
              <a:t>Yaklaşık </a:t>
            </a:r>
            <a:r>
              <a:rPr lang="tr-TR" sz="1200" b="1" dirty="0" smtClean="0">
                <a:effectLst>
                  <a:outerShdw blurRad="38100" dist="38100" dir="2700000" algn="tl">
                    <a:srgbClr val="000000">
                      <a:alpha val="43137"/>
                    </a:srgbClr>
                  </a:outerShdw>
                </a:effectLst>
              </a:rPr>
              <a:t>Hesaplama</a:t>
            </a:r>
          </a:p>
          <a:p>
            <a:pPr algn="just"/>
            <a:r>
              <a:rPr lang="tr-TR" sz="1200" b="1" dirty="0" smtClean="0">
                <a:effectLst>
                  <a:outerShdw blurRad="38100" dist="38100" dir="2700000" algn="tl">
                    <a:srgbClr val="000000">
                      <a:alpha val="43137"/>
                    </a:srgbClr>
                  </a:outerShdw>
                </a:effectLst>
              </a:rPr>
              <a:t>Bağlamsal </a:t>
            </a:r>
            <a:r>
              <a:rPr lang="tr-TR" sz="1200" b="1" dirty="0">
                <a:effectLst>
                  <a:outerShdw blurRad="38100" dist="38100" dir="2700000" algn="tl">
                    <a:srgbClr val="000000">
                      <a:alpha val="43137"/>
                    </a:srgbClr>
                  </a:outerShdw>
                </a:effectLst>
              </a:rPr>
              <a:t>Tahmin </a:t>
            </a:r>
            <a:r>
              <a:rPr lang="tr-TR" sz="1200" b="1" dirty="0" smtClean="0">
                <a:effectLst>
                  <a:outerShdw blurRad="38100" dist="38100" dir="2700000" algn="tl">
                    <a:srgbClr val="000000">
                      <a:alpha val="43137"/>
                    </a:srgbClr>
                  </a:outerShdw>
                </a:effectLst>
              </a:rPr>
              <a:t>Becerileri</a:t>
            </a:r>
          </a:p>
          <a:p>
            <a:pPr algn="just"/>
            <a:r>
              <a:rPr lang="tr-TR" sz="1200" b="1" dirty="0" smtClean="0">
                <a:effectLst>
                  <a:outerShdw blurRad="38100" dist="38100" dir="2700000" algn="tl">
                    <a:srgbClr val="000000">
                      <a:alpha val="43137"/>
                    </a:srgbClr>
                  </a:outerShdw>
                </a:effectLst>
              </a:rPr>
              <a:t>Şipşak Hesaplama</a:t>
            </a:r>
          </a:p>
          <a:p>
            <a:pPr algn="just"/>
            <a:r>
              <a:rPr lang="tr-TR" sz="1200" b="1" dirty="0" smtClean="0">
                <a:effectLst>
                  <a:outerShdw blurRad="38100" dist="38100" dir="2700000" algn="tl">
                    <a:srgbClr val="000000">
                      <a:alpha val="43137"/>
                    </a:srgbClr>
                  </a:outerShdw>
                </a:effectLst>
              </a:rPr>
              <a:t>Sayının </a:t>
            </a:r>
            <a:r>
              <a:rPr lang="tr-TR" sz="1200" b="1" dirty="0">
                <a:effectLst>
                  <a:outerShdw blurRad="38100" dist="38100" dir="2700000" algn="tl">
                    <a:srgbClr val="000000">
                      <a:alpha val="43137"/>
                    </a:srgbClr>
                  </a:outerShdw>
                </a:effectLst>
              </a:rPr>
              <a:t>Göreceli </a:t>
            </a:r>
            <a:r>
              <a:rPr lang="tr-TR" sz="1200" b="1" dirty="0" smtClean="0">
                <a:effectLst>
                  <a:outerShdw blurRad="38100" dist="38100" dir="2700000" algn="tl">
                    <a:srgbClr val="000000">
                      <a:alpha val="43137"/>
                    </a:srgbClr>
                  </a:outerShdw>
                </a:effectLst>
              </a:rPr>
              <a:t>Büyüklüğü</a:t>
            </a:r>
          </a:p>
          <a:p>
            <a:pPr marL="0" indent="0" algn="just">
              <a:buNone/>
            </a:pPr>
            <a:endParaRPr lang="tr-TR" sz="1400" b="1" dirty="0">
              <a:effectLst>
                <a:outerShdw blurRad="38100" dist="38100" dir="2700000" algn="tl">
                  <a:srgbClr val="000000">
                    <a:alpha val="43137"/>
                  </a:srgbClr>
                </a:outerShdw>
              </a:effectLst>
            </a:endParaRPr>
          </a:p>
          <a:p>
            <a:pPr marL="0" indent="0" algn="just">
              <a:buNone/>
            </a:pPr>
            <a:endParaRPr lang="tr-TR" sz="1400" b="1" dirty="0">
              <a:effectLst>
                <a:outerShdw blurRad="38100" dist="38100" dir="2700000" algn="tl">
                  <a:srgbClr val="000000">
                    <a:alpha val="43137"/>
                  </a:srgbClr>
                </a:outerShdw>
              </a:effectLst>
            </a:endParaRPr>
          </a:p>
          <a:p>
            <a:endParaRPr lang="tr-TR" cap="none" dirty="0"/>
          </a:p>
        </p:txBody>
      </p:sp>
      <p:sp>
        <p:nvSpPr>
          <p:cNvPr id="2" name="Unvan 1"/>
          <p:cNvSpPr>
            <a:spLocks noGrp="1"/>
          </p:cNvSpPr>
          <p:nvPr>
            <p:ph type="title"/>
          </p:nvPr>
        </p:nvSpPr>
        <p:spPr>
          <a:xfrm>
            <a:off x="3302000" y="35529"/>
            <a:ext cx="4702978" cy="809557"/>
          </a:xfrm>
        </p:spPr>
        <p:txBody>
          <a:bodyPr/>
          <a:lstStyle/>
          <a:p>
            <a:pPr algn="ctr"/>
            <a:r>
              <a:rPr lang="tr-TR" sz="4000" b="1" cap="none" dirty="0" smtClean="0">
                <a:effectLst>
                  <a:outerShdw blurRad="38100" dist="38100" dir="2700000" algn="tl">
                    <a:srgbClr val="000000">
                      <a:alpha val="43137"/>
                    </a:srgbClr>
                  </a:outerShdw>
                </a:effectLst>
              </a:rPr>
              <a:t>ALGILAR-6</a:t>
            </a:r>
            <a:endParaRPr lang="tr-TR" sz="4000" b="1" cap="none" dirty="0">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88137" y="3780640"/>
            <a:ext cx="2776253" cy="574675"/>
          </a:xfrm>
        </p:spPr>
        <p:txBody>
          <a:bodyPr>
            <a:normAutofit fontScale="55000" lnSpcReduction="20000"/>
          </a:bodyPr>
          <a:lstStyle/>
          <a:p>
            <a:pPr algn="ctr"/>
            <a:r>
              <a:rPr lang="tr-TR" sz="2400" b="1" cap="none" dirty="0" smtClean="0">
                <a:effectLst>
                  <a:outerShdw blurRad="38100" dist="38100" dir="2700000" algn="tl">
                    <a:srgbClr val="000000">
                      <a:alpha val="43137"/>
                    </a:srgbClr>
                  </a:outerShdw>
                </a:effectLst>
              </a:rPr>
              <a:t>SAYI HİSSİNİN </a:t>
            </a:r>
          </a:p>
          <a:p>
            <a:pPr algn="ctr"/>
            <a:r>
              <a:rPr lang="tr-TR" sz="2400" b="1" cap="none" dirty="0" smtClean="0">
                <a:effectLst>
                  <a:outerShdw blurRad="38100" dist="38100" dir="2700000" algn="tl">
                    <a:srgbClr val="000000">
                      <a:alpha val="43137"/>
                    </a:srgbClr>
                  </a:outerShdw>
                </a:effectLst>
              </a:rPr>
              <a:t>BİLEŞENLERİ</a:t>
            </a:r>
            <a:endParaRPr lang="tr-TR" sz="2400" b="1" cap="none" dirty="0">
              <a:effectLst>
                <a:outerShdw blurRad="38100" dist="38100" dir="2700000" algn="tl">
                  <a:srgbClr val="000000">
                    <a:alpha val="43137"/>
                  </a:srgbClr>
                </a:outerShdw>
              </a:effectLst>
            </a:endParaRPr>
          </a:p>
        </p:txBody>
      </p:sp>
      <p:sp>
        <p:nvSpPr>
          <p:cNvPr id="5" name="Metin Yer Tutucusu 4"/>
          <p:cNvSpPr>
            <a:spLocks noGrp="1"/>
          </p:cNvSpPr>
          <p:nvPr>
            <p:ph type="body" sz="quarter" idx="3"/>
          </p:nvPr>
        </p:nvSpPr>
        <p:spPr>
          <a:xfrm>
            <a:off x="7006728" y="203640"/>
            <a:ext cx="4978400" cy="1333884"/>
          </a:xfrm>
        </p:spPr>
        <p:txBody>
          <a:bodyPr>
            <a:normAutofit fontScale="47500" lnSpcReduction="20000"/>
          </a:bodyPr>
          <a:lstStyle/>
          <a:p>
            <a:endParaRPr lang="tr-TR" sz="1800" b="1" dirty="0" smtClean="0">
              <a:effectLst>
                <a:outerShdw blurRad="38100" dist="38100" dir="2700000" algn="tl">
                  <a:srgbClr val="000000">
                    <a:alpha val="43137"/>
                  </a:srgbClr>
                </a:outerShdw>
              </a:effectLst>
            </a:endParaRPr>
          </a:p>
          <a:p>
            <a:pPr algn="ctr"/>
            <a:r>
              <a:rPr lang="tr-TR" sz="4400" dirty="0" smtClean="0">
                <a:effectLst>
                  <a:outerShdw blurRad="38100" dist="38100" dir="2700000" algn="tl">
                    <a:srgbClr val="000000">
                      <a:alpha val="43137"/>
                    </a:srgbClr>
                  </a:outerShdw>
                </a:effectLst>
              </a:rPr>
              <a:t>ÖRNEK-5</a:t>
            </a:r>
          </a:p>
          <a:p>
            <a:pPr algn="ctr"/>
            <a:r>
              <a:rPr lang="tr-TR" sz="4400" dirty="0" smtClean="0">
                <a:effectLst>
                  <a:outerShdw blurRad="38100" dist="38100" dir="2700000" algn="tl">
                    <a:srgbClr val="000000">
                      <a:alpha val="43137"/>
                    </a:srgbClr>
                  </a:outerShdw>
                </a:effectLst>
              </a:rPr>
              <a:t>SAYI </a:t>
            </a:r>
            <a:r>
              <a:rPr lang="tr-TR" sz="4400" dirty="0">
                <a:effectLst>
                  <a:outerShdw blurRad="38100" dist="38100" dir="2700000" algn="tl">
                    <a:srgbClr val="000000">
                      <a:alpha val="43137"/>
                    </a:srgbClr>
                  </a:outerShdw>
                </a:effectLst>
              </a:rPr>
              <a:t>HİSSİ </a:t>
            </a:r>
            <a:br>
              <a:rPr lang="tr-TR" sz="4400" dirty="0">
                <a:effectLst>
                  <a:outerShdw blurRad="38100" dist="38100" dir="2700000" algn="tl">
                    <a:srgbClr val="000000">
                      <a:alpha val="43137"/>
                    </a:srgbClr>
                  </a:outerShdw>
                </a:effectLst>
              </a:rPr>
            </a:br>
            <a:r>
              <a:rPr lang="tr-TR" sz="4400" dirty="0">
                <a:effectLst>
                  <a:outerShdw blurRad="38100" dist="38100" dir="2700000" algn="tl">
                    <a:srgbClr val="000000">
                      <a:alpha val="43137"/>
                    </a:srgbClr>
                  </a:outerShdw>
                </a:effectLst>
              </a:rPr>
              <a:t>(SAYI ALGISI)</a:t>
            </a:r>
          </a:p>
          <a:p>
            <a:endParaRPr lang="tr-TR" cap="none" dirty="0"/>
          </a:p>
        </p:txBody>
      </p:sp>
      <p:sp>
        <p:nvSpPr>
          <p:cNvPr id="7" name="5 Oval"/>
          <p:cNvSpPr/>
          <p:nvPr/>
        </p:nvSpPr>
        <p:spPr>
          <a:xfrm>
            <a:off x="3741040" y="2113670"/>
            <a:ext cx="665708" cy="53791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dirty="0" smtClean="0">
                <a:solidFill>
                  <a:schemeClr val="tx1"/>
                </a:solidFill>
              </a:rPr>
              <a:t>*  *</a:t>
            </a:r>
          </a:p>
          <a:p>
            <a:pPr algn="ctr"/>
            <a:r>
              <a:rPr lang="tr-TR" dirty="0" smtClean="0">
                <a:solidFill>
                  <a:schemeClr val="tx1"/>
                </a:solidFill>
              </a:rPr>
              <a:t>*  *</a:t>
            </a:r>
            <a:endParaRPr lang="tr-TR" dirty="0">
              <a:solidFill>
                <a:schemeClr val="tx1"/>
              </a:solidFill>
            </a:endParaRPr>
          </a:p>
        </p:txBody>
      </p:sp>
      <p:sp>
        <p:nvSpPr>
          <p:cNvPr id="8" name="7 Dikdörtgen"/>
          <p:cNvSpPr/>
          <p:nvPr/>
        </p:nvSpPr>
        <p:spPr>
          <a:xfrm>
            <a:off x="4406748" y="3492137"/>
            <a:ext cx="373055" cy="233679"/>
          </a:xfrm>
          <a:prstGeom prst="rect">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pic>
        <p:nvPicPr>
          <p:cNvPr id="9" name="8 Resim" descr="LOGO (1).png"/>
          <p:cNvPicPr>
            <a:picLocks noChangeAspect="1" noChangeArrowheads="1"/>
          </p:cNvPicPr>
          <p:nvPr/>
        </p:nvPicPr>
        <p:blipFill>
          <a:blip r:embed="rId2" cstate="print"/>
          <a:srcRect/>
          <a:stretch>
            <a:fillRect/>
          </a:stretch>
        </p:blipFill>
        <p:spPr bwMode="auto">
          <a:xfrm>
            <a:off x="251519" y="188640"/>
            <a:ext cx="1008113" cy="936104"/>
          </a:xfrm>
          <a:prstGeom prst="rect">
            <a:avLst/>
          </a:prstGeom>
          <a:noFill/>
          <a:ln w="9525">
            <a:noFill/>
            <a:miter lim="800000"/>
            <a:headEnd/>
            <a:tailEnd/>
          </a:ln>
        </p:spPr>
      </p:pic>
    </p:spTree>
    <p:extLst>
      <p:ext uri="{BB962C8B-B14F-4D97-AF65-F5344CB8AC3E}">
        <p14:creationId xmlns:p14="http://schemas.microsoft.com/office/powerpoint/2010/main" val="256757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quarter" idx="13"/>
          </p:nvPr>
        </p:nvSpPr>
        <p:spPr>
          <a:xfrm>
            <a:off x="99152" y="2209800"/>
            <a:ext cx="11964318" cy="3505200"/>
          </a:xfrm>
          <a:solidFill>
            <a:schemeClr val="tx1"/>
          </a:solidFill>
        </p:spPr>
        <p:txBody>
          <a:bodyPr>
            <a:normAutofit/>
          </a:bodyPr>
          <a:lstStyle/>
          <a:p>
            <a:pPr algn="just"/>
            <a:r>
              <a:rPr lang="tr-TR" sz="1200" cap="none" dirty="0" smtClean="0">
                <a:solidFill>
                  <a:schemeClr val="bg1"/>
                </a:solidFill>
              </a:rPr>
              <a:t>Algısal güçlüklerin doğasının anlaşılarak, bunlara uygun yöntem-teknik ve sunuş biçimlerinin tercih edilmesi,</a:t>
            </a:r>
          </a:p>
          <a:p>
            <a:pPr algn="just"/>
            <a:r>
              <a:rPr lang="tr-TR" sz="1200" dirty="0" smtClean="0">
                <a:solidFill>
                  <a:schemeClr val="bg1"/>
                </a:solidFill>
              </a:rPr>
              <a:t>Öğretmenlerin, algısal sorunların dikkat sorunlarından ayırt etmelerine yardımcı olarak, yaklaşımlarını sorunun kaynağına göre değiştirebilmelerine katkı sağlamak,</a:t>
            </a:r>
            <a:endParaRPr lang="tr-TR" sz="1200" cap="none" dirty="0" smtClean="0">
              <a:solidFill>
                <a:schemeClr val="bg1"/>
              </a:solidFill>
            </a:endParaRPr>
          </a:p>
          <a:p>
            <a:pPr algn="just"/>
            <a:r>
              <a:rPr lang="tr-TR" sz="1200" dirty="0" smtClean="0">
                <a:solidFill>
                  <a:schemeClr val="bg1"/>
                </a:solidFill>
              </a:rPr>
              <a:t>Zaman algı sorunlarına dair bakış açısının gelişerek, sorunun daha geniş bir yelpazede ele alınması ve gerekli alt sorun alanlarıyla ilgili çalışmaların yapılması,</a:t>
            </a:r>
          </a:p>
          <a:p>
            <a:pPr algn="just"/>
            <a:r>
              <a:rPr lang="tr-TR" sz="1200" dirty="0" smtClean="0">
                <a:solidFill>
                  <a:schemeClr val="bg1"/>
                </a:solidFill>
              </a:rPr>
              <a:t>Fiziksel ve harekete dayalı becerilerin bileşenlerinin farkındalığı ve çocuğun ihtiyaç duyduğu farkındalığın</a:t>
            </a:r>
            <a:r>
              <a:rPr lang="tr-TR" sz="1200" dirty="0">
                <a:solidFill>
                  <a:schemeClr val="bg1"/>
                </a:solidFill>
              </a:rPr>
              <a:t> </a:t>
            </a:r>
            <a:r>
              <a:rPr lang="tr-TR" sz="1200" dirty="0" smtClean="0">
                <a:solidFill>
                  <a:schemeClr val="bg1"/>
                </a:solidFill>
              </a:rPr>
              <a:t>sağlanarak, ipuçların ve yardımların sunulması,</a:t>
            </a:r>
          </a:p>
          <a:p>
            <a:pPr algn="just"/>
            <a:r>
              <a:rPr lang="tr-TR" sz="1200" dirty="0" smtClean="0">
                <a:solidFill>
                  <a:schemeClr val="bg1"/>
                </a:solidFill>
              </a:rPr>
              <a:t>Sosyal becerilerin bileşenleriyle ilgili (örneğin disemik sorunlar ve çağrışımlar) analitik düşünülmesi ve sorunun kaynağına dair bilgilerin artırılması. </a:t>
            </a:r>
          </a:p>
          <a:p>
            <a:pPr algn="just"/>
            <a:r>
              <a:rPr lang="tr-TR" sz="1200" dirty="0" smtClean="0">
                <a:solidFill>
                  <a:schemeClr val="bg1"/>
                </a:solidFill>
              </a:rPr>
              <a:t>Sosyal-İletişimsel Beceriler kapsamında; eğitim çalışmalarında tiyatro, yüz yüze canlandırma, taklit, tonlama, jest-mimik-beden duruşları ve bağlama göre anlamları, bağlama göre davranışların analizi, özel koşullara göre davranışların anlamlandırılarak uygun tepkilerin neler olabileceğinin tartışılması, sosyal becerilere yönelik programların geliştirilmesi, öğrencinin yaşına ve anlayışına göre mizaçlar konusunda bilgilendirme, duygu ifadeleri ve bağlamlara göre anlamlandırılmaları gibi daha pek çok çalışmalara yer verilebilir.</a:t>
            </a:r>
          </a:p>
          <a:p>
            <a:pPr algn="just"/>
            <a:r>
              <a:rPr lang="tr-TR" sz="1200" dirty="0" smtClean="0">
                <a:solidFill>
                  <a:schemeClr val="bg1"/>
                </a:solidFill>
              </a:rPr>
              <a:t>ÖÖG yaşayan öğrencilerin yaşadıkları sosyal-ilişkisel zorlukların okullardaki yönetici, öğretmenler, anne babalar ve diğer öğrenciler tarafından daha iyi anlaşılmasını ve bu öğrencilere empatinin artırılmasını sağlayan çalışmalar yapmak,</a:t>
            </a:r>
          </a:p>
          <a:p>
            <a:pPr algn="just"/>
            <a:r>
              <a:rPr lang="tr-TR" sz="1200" dirty="0" smtClean="0">
                <a:solidFill>
                  <a:schemeClr val="bg1"/>
                </a:solidFill>
              </a:rPr>
              <a:t>Sayısal becerilerin temelinde yatan algı sorunlarının daha iyi anlaşılmasına ve bu temel becerilerin geliştirilmesine yönelik özel çalışmalar yapmak üzere öğretmenlerin bilgilendirilmesi.</a:t>
            </a:r>
          </a:p>
          <a:p>
            <a:pPr algn="just"/>
            <a:endParaRPr lang="tr-TR" sz="1200" dirty="0" smtClean="0">
              <a:solidFill>
                <a:schemeClr val="bg1"/>
              </a:solidFill>
            </a:endParaRPr>
          </a:p>
          <a:p>
            <a:pPr algn="just"/>
            <a:endParaRPr lang="tr-TR" sz="1200" cap="none" dirty="0" smtClean="0"/>
          </a:p>
          <a:p>
            <a:pPr algn="just"/>
            <a:endParaRPr lang="tr-TR" sz="1200" cap="none" dirty="0"/>
          </a:p>
        </p:txBody>
      </p:sp>
      <p:sp>
        <p:nvSpPr>
          <p:cNvPr id="2" name="Unvan 1"/>
          <p:cNvSpPr>
            <a:spLocks noGrp="1"/>
          </p:cNvSpPr>
          <p:nvPr>
            <p:ph type="title"/>
          </p:nvPr>
        </p:nvSpPr>
        <p:spPr>
          <a:xfrm>
            <a:off x="713648" y="131418"/>
            <a:ext cx="10566400" cy="1143000"/>
          </a:xfrm>
          <a:solidFill>
            <a:schemeClr val="tx1"/>
          </a:solidFill>
        </p:spPr>
        <p:txBody>
          <a:bodyPr/>
          <a:lstStyle/>
          <a:p>
            <a:pPr algn="ctr"/>
            <a:r>
              <a:rPr lang="tr-TR" cap="none" dirty="0" smtClean="0">
                <a:solidFill>
                  <a:schemeClr val="bg1"/>
                </a:solidFill>
              </a:rPr>
              <a:t>ALGISAL SORUNLARI</a:t>
            </a:r>
            <a:br>
              <a:rPr lang="tr-TR" cap="none" dirty="0" smtClean="0">
                <a:solidFill>
                  <a:schemeClr val="bg1"/>
                </a:solidFill>
              </a:rPr>
            </a:br>
            <a:r>
              <a:rPr lang="tr-TR" cap="none" dirty="0" smtClean="0">
                <a:solidFill>
                  <a:schemeClr val="bg1"/>
                </a:solidFill>
              </a:rPr>
              <a:t>Bizi Hangi Çalışmalara Yönlendiriyor?</a:t>
            </a:r>
            <a:endParaRPr lang="tr-TR" cap="none" dirty="0">
              <a:solidFill>
                <a:schemeClr val="bg1"/>
              </a:solidFill>
            </a:endParaRPr>
          </a:p>
        </p:txBody>
      </p:sp>
      <p:sp>
        <p:nvSpPr>
          <p:cNvPr id="5" name="Metin kutusu 4"/>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2958042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sz="quarter" idx="14"/>
          </p:nvPr>
        </p:nvSpPr>
        <p:spPr>
          <a:xfrm>
            <a:off x="6400800" y="1740665"/>
            <a:ext cx="5640636" cy="4869455"/>
          </a:xfrm>
        </p:spPr>
        <p:txBody>
          <a:bodyPr>
            <a:normAutofit fontScale="40000" lnSpcReduction="20000"/>
          </a:bodyPr>
          <a:lstStyle/>
          <a:p>
            <a:pPr algn="just">
              <a:buFont typeface="Wingdings" pitchFamily="2" charset="2"/>
              <a:buChar char="ü"/>
            </a:pPr>
            <a:r>
              <a:rPr lang="tr-TR" sz="2800" dirty="0"/>
              <a:t>Bir çocuğun bunu nasıl bir zihinsel süreç sonucunda gerçekleştirdiğini açıklayabilmemiz gerekiyor. Aksi halde </a:t>
            </a:r>
            <a:r>
              <a:rPr lang="tr-TR" sz="2800" dirty="0" smtClean="0"/>
              <a:t>gösterilecek </a:t>
            </a:r>
            <a:r>
              <a:rPr lang="tr-TR" sz="2800" b="1" dirty="0" smtClean="0"/>
              <a:t>yaklaşımlar</a:t>
            </a:r>
            <a:r>
              <a:rPr lang="tr-TR" sz="2800" dirty="0" smtClean="0"/>
              <a:t> </a:t>
            </a:r>
            <a:r>
              <a:rPr lang="tr-TR" sz="2800" dirty="0"/>
              <a:t>eksik, yarım ya da yanlış olacaktır</a:t>
            </a:r>
            <a:r>
              <a:rPr lang="tr-TR" sz="2800" dirty="0" smtClean="0"/>
              <a:t>.</a:t>
            </a:r>
            <a:r>
              <a:rPr lang="tr-TR" sz="2800" b="1" dirty="0"/>
              <a:t> Benzerlik Kurma/Eş Anlamlısını Aklına Getirme /İlişki Kurma gibi süreçler sonucunda aklına </a:t>
            </a:r>
            <a:r>
              <a:rPr lang="tr-TR" sz="2800" b="1" dirty="0" smtClean="0"/>
              <a:t>gelen sözcük, imge ya da olaylara kapıldıkları ve karşısındakine ya da olaya odağını yitirdikleri gözlenebilir.</a:t>
            </a:r>
            <a:r>
              <a:rPr lang="tr-TR" sz="2800" dirty="0" smtClean="0"/>
              <a:t> </a:t>
            </a:r>
            <a:endParaRPr lang="tr-TR" sz="2800" dirty="0"/>
          </a:p>
          <a:p>
            <a:pPr algn="just">
              <a:buFont typeface="Wingdings" pitchFamily="2" charset="2"/>
              <a:buChar char="Ø"/>
            </a:pPr>
            <a:r>
              <a:rPr lang="tr-TR" sz="3000" b="1" dirty="0" smtClean="0"/>
              <a:t>YARATICI </a:t>
            </a:r>
            <a:r>
              <a:rPr lang="tr-TR" sz="3000" b="1" dirty="0"/>
              <a:t>DÜŞÜNCENİN </a:t>
            </a:r>
            <a:r>
              <a:rPr lang="tr-TR" sz="3000" dirty="0"/>
              <a:t>bir boyutu olan hayal gücü ve çağrışım gücü gözetilmekle ve desteklenmekle birlikte, yapılan işin (okuma metninin, konuşulan konunun, sorulan sorunun ya da bir oyunun) odağından uzaklaşmamasına yönelik </a:t>
            </a:r>
            <a:r>
              <a:rPr lang="tr-TR" sz="3000" dirty="0" smtClean="0"/>
              <a:t>hatırlatıcı / uyarıcı/ ipucu içeren yardımlarımız olmalıdır.</a:t>
            </a:r>
          </a:p>
          <a:p>
            <a:pPr algn="just">
              <a:buFont typeface="Wingdings" pitchFamily="2" charset="2"/>
              <a:buChar char="Ø"/>
            </a:pPr>
            <a:r>
              <a:rPr lang="tr-TR" sz="3000" dirty="0" smtClean="0"/>
              <a:t>Bağlayıcı </a:t>
            </a:r>
            <a:r>
              <a:rPr lang="tr-TR" sz="3000" dirty="0"/>
              <a:t>noktalarda ipuçları, yardım süreçleri (uyarılar, dikkat çekme, yönlendirme, baştan başlatma, soruyu yenileme, konunun ne olduğunu söyleme, kavram tanımlama, farklı ifadelerle bağlamı yakalamasına yardımcı olma…</a:t>
            </a:r>
            <a:r>
              <a:rPr lang="tr-TR" sz="3000" dirty="0" err="1"/>
              <a:t>vs</a:t>
            </a:r>
            <a:r>
              <a:rPr lang="tr-TR" sz="3000" dirty="0"/>
              <a:t>) devreye konulurken, çocuğun anlatımları veya okumalarındaki ilişkiler fark edilmeli ve çocukla bu </a:t>
            </a:r>
            <a:r>
              <a:rPr lang="tr-TR" sz="3000" dirty="0" smtClean="0"/>
              <a:t>paylaşılabilir. </a:t>
            </a:r>
            <a:r>
              <a:rPr lang="tr-TR" sz="3000" b="1" i="1" dirty="0"/>
              <a:t>Böylece çocuk nasıl bir zihinsel süreç yaşadığının da farkına varmış olacaktır</a:t>
            </a:r>
            <a:r>
              <a:rPr lang="tr-TR" sz="3000" dirty="0"/>
              <a:t>. Hatalarına duyarlılık kazanarak otokontrolü daha kolay eline alabilecektir. </a:t>
            </a:r>
            <a:endParaRPr lang="tr-TR" sz="3000" dirty="0" smtClean="0"/>
          </a:p>
          <a:p>
            <a:pPr algn="just">
              <a:buFont typeface="Wingdings" pitchFamily="2" charset="2"/>
              <a:buChar char="Ø"/>
            </a:pPr>
            <a:r>
              <a:rPr lang="tr-TR" sz="3000" dirty="0" smtClean="0"/>
              <a:t>İçerik, anlam, amaç </a:t>
            </a:r>
            <a:r>
              <a:rPr lang="tr-TR" sz="3000" dirty="0"/>
              <a:t>ve </a:t>
            </a:r>
            <a:r>
              <a:rPr lang="tr-TR" sz="3000" b="1" dirty="0" smtClean="0"/>
              <a:t>empati (çocuğun </a:t>
            </a:r>
            <a:r>
              <a:rPr lang="tr-TR" sz="3000" b="1" dirty="0"/>
              <a:t>diğeriyle kurduğu </a:t>
            </a:r>
            <a:r>
              <a:rPr lang="tr-TR" sz="3000" b="1" dirty="0" smtClean="0"/>
              <a:t>empati-neyle </a:t>
            </a:r>
            <a:r>
              <a:rPr lang="tr-TR" sz="3000" b="1" dirty="0"/>
              <a:t>ilgileniyor, </a:t>
            </a:r>
            <a:r>
              <a:rPr lang="tr-TR" sz="3000" b="1" dirty="0" smtClean="0"/>
              <a:t>ne sordu, beklentisi ne yönde ve ne hissediyor, gibi</a:t>
            </a:r>
            <a:r>
              <a:rPr lang="tr-TR" sz="3000" b="1" dirty="0"/>
              <a:t>-</a:t>
            </a:r>
            <a:r>
              <a:rPr lang="tr-TR" sz="3000" b="1" dirty="0" smtClean="0"/>
              <a:t> </a:t>
            </a:r>
            <a:r>
              <a:rPr lang="tr-TR" sz="3000" b="1" dirty="0"/>
              <a:t>karşısındakinin beklentilerine duyarlılık gösterme ve ortak konuya olan bağlılığın sürdürülmesi </a:t>
            </a:r>
            <a:r>
              <a:rPr lang="tr-TR" sz="3000" b="1" dirty="0" smtClean="0"/>
              <a:t>gibi</a:t>
            </a:r>
            <a:r>
              <a:rPr lang="tr-TR" sz="3000" dirty="0" smtClean="0"/>
              <a:t> konularda farkındalık ve empati çalışmaları yapmak. </a:t>
            </a:r>
          </a:p>
          <a:p>
            <a:pPr algn="just">
              <a:buFont typeface="Wingdings" pitchFamily="2" charset="2"/>
              <a:buChar char="Ø"/>
            </a:pPr>
            <a:r>
              <a:rPr lang="tr-TR" sz="3000" dirty="0"/>
              <a:t>Ç</a:t>
            </a:r>
            <a:r>
              <a:rPr lang="tr-TR" sz="3000" dirty="0" smtClean="0"/>
              <a:t>ocuğun </a:t>
            </a:r>
            <a:r>
              <a:rPr lang="tr-TR" sz="3000" dirty="0"/>
              <a:t>kendi zihinsel süreçlerinin nasıl işlediğine/ilerlediğine dair </a:t>
            </a:r>
            <a:r>
              <a:rPr lang="tr-TR" sz="3000" dirty="0" smtClean="0"/>
              <a:t>dönütler vererek, farkındalık ve duyarlılık oluşturmaya çalışmak.</a:t>
            </a:r>
            <a:endParaRPr lang="tr-TR" sz="3000" dirty="0"/>
          </a:p>
          <a:p>
            <a:pPr algn="just">
              <a:buNone/>
            </a:pPr>
            <a:r>
              <a:rPr lang="tr-TR" sz="3000" dirty="0"/>
              <a:t>-Günümüz müdahale yöntemlerinde/süreçlerinde akademik konularla o kadar ilgiliyiz ki, maalesef </a:t>
            </a:r>
            <a:r>
              <a:rPr lang="tr-TR" sz="3000" b="1" dirty="0"/>
              <a:t>AKADEMİK SORUNLARIN DA PEK ÇOĞUNUN KAYNAĞI OLAN BU SORUNLARLIN ÇOK UZAĞINDAYIZ. </a:t>
            </a:r>
            <a:r>
              <a:rPr lang="tr-TR" sz="3000" dirty="0"/>
              <a:t>Bu da zaten çocukların neden akademik ilerlemelerinin istendik düzeyde olmadığını bize açıklıyor.</a:t>
            </a:r>
            <a:endParaRPr lang="tr-TR" sz="3000" b="1" dirty="0"/>
          </a:p>
          <a:p>
            <a:endParaRPr lang="tr-TR" cap="none" dirty="0"/>
          </a:p>
        </p:txBody>
      </p:sp>
      <p:sp>
        <p:nvSpPr>
          <p:cNvPr id="4" name="İçerik Yer Tutucusu 3"/>
          <p:cNvSpPr>
            <a:spLocks noGrp="1"/>
          </p:cNvSpPr>
          <p:nvPr>
            <p:ph sz="quarter" idx="13"/>
          </p:nvPr>
        </p:nvSpPr>
        <p:spPr>
          <a:xfrm>
            <a:off x="374573" y="914401"/>
            <a:ext cx="5416627" cy="5695720"/>
          </a:xfrm>
        </p:spPr>
        <p:txBody>
          <a:bodyPr>
            <a:normAutofit fontScale="92500" lnSpcReduction="20000"/>
          </a:bodyPr>
          <a:lstStyle/>
          <a:p>
            <a:pPr algn="just"/>
            <a:r>
              <a:rPr lang="tr-TR" sz="1200" dirty="0"/>
              <a:t>Bir konuda konuşurken, düşünürken, yazarken ya da okurken bazen bir kelime bizi bir anda konudan bağımsız başka bir nesneyi, konuyu, olayı düşünmeye iter. Bize onu hatırlatan kelime veya anlatım üzerinde düşünmek yerine hatırlanan durumu düşünmeye </a:t>
            </a:r>
            <a:r>
              <a:rPr lang="tr-TR" sz="1200" dirty="0" smtClean="0"/>
              <a:t>başlarız.</a:t>
            </a:r>
          </a:p>
          <a:p>
            <a:pPr algn="just"/>
            <a:r>
              <a:rPr lang="tr-TR" sz="1200" dirty="0" smtClean="0"/>
              <a:t>Çağrıştırmak</a:t>
            </a:r>
            <a:r>
              <a:rPr lang="tr-TR" sz="1200" dirty="0"/>
              <a:t>, kontrolün bizde olduğu bir etkidir. Benzerlikler ve ilişkili </a:t>
            </a:r>
            <a:r>
              <a:rPr lang="tr-TR" sz="1200" dirty="0" smtClean="0"/>
              <a:t>olma </a:t>
            </a:r>
            <a:r>
              <a:rPr lang="tr-TR" sz="1200" dirty="0"/>
              <a:t>durumu nedeniyle bir kelime bize </a:t>
            </a:r>
            <a:r>
              <a:rPr lang="tr-TR" sz="1200" dirty="0" smtClean="0"/>
              <a:t>başka </a:t>
            </a:r>
            <a:r>
              <a:rPr lang="tr-TR" sz="1200" dirty="0"/>
              <a:t>bir durumu </a:t>
            </a:r>
            <a:r>
              <a:rPr lang="tr-TR" sz="1200" dirty="0" smtClean="0"/>
              <a:t>çağrıştırabilir. Bu </a:t>
            </a:r>
            <a:r>
              <a:rPr lang="tr-TR" sz="1200" dirty="0"/>
              <a:t>normal bir zihinsel etkilenme iken, çağrıştırılan </a:t>
            </a:r>
            <a:r>
              <a:rPr lang="tr-TR" sz="1200" dirty="0" smtClean="0"/>
              <a:t>nesneye / olaya </a:t>
            </a:r>
            <a:r>
              <a:rPr lang="tr-TR" sz="1200" dirty="0"/>
              <a:t>kendimizi kaptırdığımızda yani dalıp gittiğimizde, esas konudan uzaklaşırız. Sorun da burada </a:t>
            </a:r>
            <a:r>
              <a:rPr lang="tr-TR" sz="1200" dirty="0" smtClean="0"/>
              <a:t>başlar…</a:t>
            </a:r>
          </a:p>
          <a:p>
            <a:pPr algn="just"/>
            <a:r>
              <a:rPr lang="tr-TR" sz="1200" dirty="0" smtClean="0"/>
              <a:t>ÖÖG </a:t>
            </a:r>
            <a:r>
              <a:rPr lang="tr-TR" sz="1200" dirty="0"/>
              <a:t>yaşayan çocuklar zihinlerinde olan çağrışımlara daha fazla yenik </a:t>
            </a:r>
            <a:r>
              <a:rPr lang="tr-TR" sz="1200" dirty="0" smtClean="0"/>
              <a:t>düşebilirler. </a:t>
            </a:r>
            <a:r>
              <a:rPr lang="tr-TR" sz="1200" b="1" dirty="0">
                <a:effectLst>
                  <a:outerShdw blurRad="38100" dist="38100" dir="2700000" algn="tl">
                    <a:srgbClr val="000000">
                      <a:alpha val="43137"/>
                    </a:srgbClr>
                  </a:outerShdw>
                </a:effectLst>
              </a:rPr>
              <a:t>HAYAL </a:t>
            </a:r>
            <a:r>
              <a:rPr lang="tr-TR" sz="1200" b="1" dirty="0" smtClean="0">
                <a:effectLst>
                  <a:outerShdw blurRad="38100" dist="38100" dir="2700000" algn="tl">
                    <a:srgbClr val="000000">
                      <a:alpha val="43137"/>
                    </a:srgbClr>
                  </a:outerShdw>
                </a:effectLst>
              </a:rPr>
              <a:t>GÜÇLERİ,</a:t>
            </a:r>
            <a:r>
              <a:rPr lang="tr-TR" sz="1200" dirty="0" smtClean="0">
                <a:effectLst>
                  <a:outerShdw blurRad="38100" dist="38100" dir="2700000" algn="tl">
                    <a:srgbClr val="000000">
                      <a:alpha val="43137"/>
                    </a:srgbClr>
                  </a:outerShdw>
                </a:effectLst>
              </a:rPr>
              <a:t> </a:t>
            </a:r>
            <a:r>
              <a:rPr lang="tr-TR" sz="1200" b="1" dirty="0">
                <a:effectLst>
                  <a:outerShdw blurRad="38100" dist="38100" dir="2700000" algn="tl">
                    <a:srgbClr val="000000">
                      <a:alpha val="43137"/>
                    </a:srgbClr>
                  </a:outerShdw>
                </a:effectLst>
              </a:rPr>
              <a:t>DÜŞÜNCE ORGANİZASYONLARI </a:t>
            </a:r>
            <a:r>
              <a:rPr lang="tr-TR" sz="1200" dirty="0"/>
              <a:t>ve </a:t>
            </a:r>
            <a:r>
              <a:rPr lang="tr-TR" sz="1200" b="1" dirty="0">
                <a:effectLst>
                  <a:outerShdw blurRad="38100" dist="38100" dir="2700000" algn="tl">
                    <a:srgbClr val="000000">
                      <a:alpha val="43137"/>
                    </a:srgbClr>
                  </a:outerShdw>
                </a:effectLst>
              </a:rPr>
              <a:t>KONTROLLERİ</a:t>
            </a:r>
            <a:r>
              <a:rPr lang="tr-TR" sz="1200" dirty="0"/>
              <a:t> zayıf olabildiğinden, konudan sapmalar, çağrışım yapılan noktalara kayarak iletişimi de o merkezli sürdürmeler daha sık </a:t>
            </a:r>
            <a:r>
              <a:rPr lang="tr-TR" sz="1200" dirty="0" smtClean="0"/>
              <a:t>görülmektedir.</a:t>
            </a:r>
          </a:p>
          <a:p>
            <a:pPr algn="just"/>
            <a:r>
              <a:rPr lang="tr-TR" sz="1200" dirty="0" smtClean="0"/>
              <a:t>Çağrışım süreci, dikkat </a:t>
            </a:r>
            <a:r>
              <a:rPr lang="tr-TR" sz="1200" dirty="0"/>
              <a:t>ve odaklanmayla da ilgili </a:t>
            </a:r>
            <a:r>
              <a:rPr lang="tr-TR" sz="1200" dirty="0" smtClean="0"/>
              <a:t>olan üst bilişsel bir süreçtir. Ancak </a:t>
            </a:r>
            <a:r>
              <a:rPr lang="tr-TR" sz="1200" dirty="0"/>
              <a:t>dışarıdan bakıldığında sorun sadece DE gibi görülebilir ve çoğu kez uzmanlarca da böyle </a:t>
            </a:r>
            <a:r>
              <a:rPr lang="tr-TR" sz="1200" dirty="0" smtClean="0"/>
              <a:t>yorumlanmaya müsait görünmektedir.</a:t>
            </a:r>
          </a:p>
          <a:p>
            <a:pPr marL="0" indent="0" algn="ctr">
              <a:buNone/>
            </a:pPr>
            <a:r>
              <a:rPr lang="tr-TR" sz="1800" b="1" dirty="0" smtClean="0">
                <a:solidFill>
                  <a:schemeClr val="tx2"/>
                </a:solidFill>
              </a:rPr>
              <a:t> ÖRNEKLER</a:t>
            </a:r>
          </a:p>
          <a:p>
            <a:pPr algn="just">
              <a:buFont typeface="Wingdings" panose="05000000000000000000" pitchFamily="2" charset="2"/>
              <a:buChar char="Ø"/>
            </a:pPr>
            <a:r>
              <a:rPr lang="tr-TR" sz="1200" dirty="0" smtClean="0"/>
              <a:t>”</a:t>
            </a:r>
            <a:r>
              <a:rPr lang="tr-TR" sz="1200" dirty="0"/>
              <a:t>Ağaç nedir?” sorusuna, “Ağaçta kuşlar yaşar. Kuşlar…” diye devam eden bir çocuğun soruya/konuya dikkatini devam ettirmesi ve yeteri kadar sürdürmesi </a:t>
            </a:r>
            <a:r>
              <a:rPr lang="tr-TR" sz="1200" dirty="0" smtClean="0"/>
              <a:t>beklenirken ağaçla </a:t>
            </a:r>
            <a:r>
              <a:rPr lang="tr-TR" sz="1200" dirty="0"/>
              <a:t>ilişkili olan başka bir konu merkezli açıklamalar yapmasının ve bunu sürdürmesinin, yalnızca dikkat eksenli değerlendirilemeyeceği açıktır. Kuşların anlatılması “ağaç” kelimesinin neden olduğu bir çağrışım sonucudur. Çocuğun ağaçla ilişkili anılarında kuşlar önemli bir yer tutuyor olabilir. Ancak çağrışımın etkisinde kaldığı da </a:t>
            </a:r>
            <a:r>
              <a:rPr lang="tr-TR" sz="1200" dirty="0" smtClean="0"/>
              <a:t>açıktır.</a:t>
            </a:r>
          </a:p>
          <a:p>
            <a:pPr algn="just">
              <a:buFont typeface="Wingdings" panose="05000000000000000000" pitchFamily="2" charset="2"/>
              <a:buChar char="Ø"/>
            </a:pPr>
            <a:r>
              <a:rPr lang="tr-TR" sz="1200" dirty="0"/>
              <a:t>“Ahmet çok kitap okuyormuş”, cümlesini “Ahmet fazla kitap okuyormuş” diye okuyabilir</a:t>
            </a:r>
            <a:r>
              <a:rPr lang="tr-TR" sz="1200" dirty="0" smtClean="0"/>
              <a:t>. </a:t>
            </a:r>
            <a:r>
              <a:rPr lang="tr-TR" sz="1200" dirty="0"/>
              <a:t>“Ayşe denize girmiş”, cümlesini “Ayşe suya girmiş” şeklinde okuyabilir. Bu da bir vakadan alınmış gerçek bir örnektir</a:t>
            </a:r>
            <a:r>
              <a:rPr lang="tr-TR" sz="1200" dirty="0" smtClean="0"/>
              <a:t>.</a:t>
            </a:r>
          </a:p>
          <a:p>
            <a:pPr algn="just">
              <a:buFont typeface="Wingdings" panose="05000000000000000000" pitchFamily="2" charset="2"/>
              <a:buChar char="Ø"/>
            </a:pPr>
            <a:r>
              <a:rPr lang="tr-TR" sz="1200" dirty="0" smtClean="0"/>
              <a:t>«Bugün ne yapacaksın» sorusuna, «dün amcamlara gittik» demesi de konu merkezinden ve bağlamdan saparak, diyaloğa çağrışımlar merkezinde ve farklı bir yönde ilerlemeye örnek olabilir.</a:t>
            </a:r>
          </a:p>
          <a:p>
            <a:pPr algn="just">
              <a:buFont typeface="Wingdings" panose="05000000000000000000" pitchFamily="2" charset="2"/>
              <a:buChar char="Ø"/>
            </a:pPr>
            <a:r>
              <a:rPr lang="tr-TR" sz="1200" dirty="0" smtClean="0"/>
              <a:t>Bir hikayedeki Benjamin adlı çocuğun arkadaşıyla, bahçede ipe asılı çamaşırlarla ilgili gözlemlerini (niceliksel özellikleri) anlattıkları diyalogda, çamaşırların hikayesini anlatmaya başlaması (Örneğin ipte babasının pantolonunu gördüğünde, ketçabın nasıl döküldüğünün hikayesini anlatmaya başlaması ve konu merkezinden uzaklaşması)</a:t>
            </a:r>
          </a:p>
          <a:p>
            <a:pPr algn="just">
              <a:buFont typeface="Wingdings" panose="05000000000000000000" pitchFamily="2" charset="2"/>
              <a:buChar char="Ø"/>
            </a:pPr>
            <a:endParaRPr lang="tr-TR" sz="1200" dirty="0" smtClean="0"/>
          </a:p>
          <a:p>
            <a:pPr algn="just">
              <a:buFont typeface="Wingdings" panose="05000000000000000000" pitchFamily="2" charset="2"/>
              <a:buChar char="Ø"/>
            </a:pPr>
            <a:endParaRPr lang="tr-TR" sz="1200" dirty="0"/>
          </a:p>
          <a:p>
            <a:pPr algn="just">
              <a:buFont typeface="Wingdings" panose="05000000000000000000" pitchFamily="2" charset="2"/>
              <a:buChar char="Ø"/>
            </a:pPr>
            <a:endParaRPr lang="tr-TR" sz="1200" b="1" dirty="0">
              <a:solidFill>
                <a:schemeClr val="tx2"/>
              </a:solidFill>
            </a:endParaRPr>
          </a:p>
          <a:p>
            <a:endParaRPr lang="tr-TR" cap="none" dirty="0"/>
          </a:p>
        </p:txBody>
      </p:sp>
      <p:sp>
        <p:nvSpPr>
          <p:cNvPr id="2" name="Unvan 1"/>
          <p:cNvSpPr>
            <a:spLocks noGrp="1"/>
          </p:cNvSpPr>
          <p:nvPr>
            <p:ph type="title"/>
          </p:nvPr>
        </p:nvSpPr>
        <p:spPr>
          <a:xfrm>
            <a:off x="3701668" y="120402"/>
            <a:ext cx="3832646" cy="793998"/>
          </a:xfrm>
        </p:spPr>
        <p:txBody>
          <a:bodyPr/>
          <a:lstStyle/>
          <a:p>
            <a:pPr algn="ctr"/>
            <a:r>
              <a:rPr lang="tr-TR" sz="4000" b="1" cap="none" dirty="0" smtClean="0">
                <a:effectLst>
                  <a:outerShdw blurRad="38100" dist="38100" dir="2700000" algn="tl">
                    <a:srgbClr val="000000">
                      <a:alpha val="43137"/>
                    </a:srgbClr>
                  </a:outerShdw>
                </a:effectLst>
              </a:rPr>
              <a:t>ÇAĞRIŞIMLAR</a:t>
            </a:r>
            <a:endParaRPr lang="tr-TR" sz="4000" cap="none" dirty="0">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782197" y="120402"/>
            <a:ext cx="3281802" cy="467261"/>
          </a:xfrm>
        </p:spPr>
        <p:txBody>
          <a:bodyPr>
            <a:normAutofit/>
          </a:bodyPr>
          <a:lstStyle/>
          <a:p>
            <a:pPr algn="ctr"/>
            <a:r>
              <a:rPr lang="tr-TR" sz="1800" b="1" dirty="0" smtClean="0"/>
              <a:t>NASIL BİR SORUN?</a:t>
            </a:r>
            <a:endParaRPr lang="tr-TR" sz="1800" b="1" cap="none" dirty="0"/>
          </a:p>
        </p:txBody>
      </p:sp>
      <p:sp>
        <p:nvSpPr>
          <p:cNvPr id="5" name="Metin Yer Tutucusu 4"/>
          <p:cNvSpPr>
            <a:spLocks noGrp="1"/>
          </p:cNvSpPr>
          <p:nvPr>
            <p:ph type="body" sz="quarter" idx="3"/>
          </p:nvPr>
        </p:nvSpPr>
        <p:spPr>
          <a:xfrm>
            <a:off x="6290631" y="987424"/>
            <a:ext cx="4978400" cy="574675"/>
          </a:xfrm>
          <a:solidFill>
            <a:schemeClr val="tx1"/>
          </a:solidFill>
        </p:spPr>
        <p:txBody>
          <a:bodyPr/>
          <a:lstStyle/>
          <a:p>
            <a:pPr algn="ctr"/>
            <a:r>
              <a:rPr lang="tr-TR" b="1" cap="none" dirty="0" smtClean="0">
                <a:solidFill>
                  <a:schemeClr val="bg1"/>
                </a:solidFill>
              </a:rPr>
              <a:t>NELER YAPILABİLİR?</a:t>
            </a:r>
            <a:endParaRPr lang="tr-TR" b="1" cap="none" dirty="0">
              <a:solidFill>
                <a:schemeClr val="bg1"/>
              </a:solidFill>
            </a:endParaRPr>
          </a:p>
        </p:txBody>
      </p:sp>
    </p:spTree>
    <p:extLst>
      <p:ext uri="{BB962C8B-B14F-4D97-AF65-F5344CB8AC3E}">
        <p14:creationId xmlns:p14="http://schemas.microsoft.com/office/powerpoint/2010/main" val="1586969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sz="quarter" idx="14"/>
          </p:nvPr>
        </p:nvSpPr>
        <p:spPr>
          <a:xfrm>
            <a:off x="6191478" y="2608311"/>
            <a:ext cx="5816907" cy="3505200"/>
          </a:xfrm>
        </p:spPr>
        <p:txBody>
          <a:bodyPr>
            <a:normAutofit/>
          </a:bodyPr>
          <a:lstStyle/>
          <a:p>
            <a:pPr algn="just"/>
            <a:r>
              <a:rPr lang="tr-TR" sz="1200" cap="none" dirty="0" smtClean="0"/>
              <a:t>En önemli ve öncelikli sorun daha çok öğrencinin yaşadığı bu süreçlerden haberdar olamayışı; gerekli kontrol ve düzeltmeleri yapmak için ihtiyaç duymuyor oluşu olabilir! Bu nedenle çocuğun bu başlıklardaki sorunlara dair yaşına uygun bir sunumla farkındalığının oluşturulması ve bu süreçte karşılaştığı zorlukları aşmada kendisine yardımcı olunacağının anlatılmasıdır.</a:t>
            </a:r>
          </a:p>
          <a:p>
            <a:pPr algn="just"/>
            <a:r>
              <a:rPr lang="tr-TR" sz="1200" dirty="0" smtClean="0"/>
              <a:t>İşbirliği sağlandığında çocuğun planlama, kontrol ve düzeltme süreçlerinde tatmin edici bir şekilde ilerleme kaydettiği gözlenebilecektir.</a:t>
            </a:r>
          </a:p>
          <a:p>
            <a:pPr algn="just"/>
            <a:r>
              <a:rPr lang="tr-TR" sz="1200" cap="none" dirty="0" smtClean="0"/>
              <a:t>Dikkat edildiğinde tüm sorun alanlarında </a:t>
            </a:r>
            <a:r>
              <a:rPr lang="tr-TR" sz="1200" cap="none" dirty="0" err="1" smtClean="0"/>
              <a:t>ÜBB’e</a:t>
            </a:r>
            <a:r>
              <a:rPr lang="tr-TR" sz="1200" cap="none" dirty="0" smtClean="0"/>
              <a:t> dikkat çeken ifadelere yer verilmiştir. ÖÖG olan çocuklarla çalışılırken, hangi beceri üzerinde çalışılırsa çalışılsın mutlaka Dikkat + Algı + ÜBB yönünden yaşadıkları güçlükler gözlemlenmeli ve göz önünde bulundurulmalıdır.</a:t>
            </a:r>
          </a:p>
        </p:txBody>
      </p:sp>
      <p:sp>
        <p:nvSpPr>
          <p:cNvPr id="4" name="İçerik Yer Tutucusu 3"/>
          <p:cNvSpPr>
            <a:spLocks noGrp="1"/>
          </p:cNvSpPr>
          <p:nvPr>
            <p:ph sz="quarter" idx="13"/>
          </p:nvPr>
        </p:nvSpPr>
        <p:spPr>
          <a:xfrm>
            <a:off x="0" y="1294711"/>
            <a:ext cx="5603913" cy="5789133"/>
          </a:xfrm>
        </p:spPr>
        <p:txBody>
          <a:bodyPr>
            <a:normAutofit fontScale="70000" lnSpcReduction="20000"/>
          </a:bodyPr>
          <a:lstStyle/>
          <a:p>
            <a:pPr algn="just"/>
            <a:r>
              <a:rPr lang="tr-TR" sz="1400" b="1" dirty="0" smtClean="0"/>
              <a:t>ÖÖG yaşayan çocukların ÜBB alanlarından bazılarında belirgin güçlükler yaşadıkları bilinmektedir. Bu beceriler, günlük yaşamdaki ve akademik ortamlardaki tüm becerilerin edinilmesi süreçlerinde doğrudan etkili birincil becerilerdir.</a:t>
            </a:r>
          </a:p>
          <a:p>
            <a:pPr algn="just"/>
            <a:r>
              <a:rPr lang="tr-TR" sz="1400" b="1" i="1" dirty="0" smtClean="0"/>
              <a:t>TANIM</a:t>
            </a:r>
            <a:r>
              <a:rPr lang="tr-TR" sz="1400" b="1" i="1" dirty="0"/>
              <a:t>: </a:t>
            </a:r>
            <a:endParaRPr lang="tr-TR" sz="1400" b="1" i="1" dirty="0" smtClean="0"/>
          </a:p>
          <a:p>
            <a:pPr algn="just"/>
            <a:r>
              <a:rPr lang="tr-TR" sz="1400" b="1" dirty="0" smtClean="0"/>
              <a:t>«</a:t>
            </a:r>
            <a:r>
              <a:rPr lang="tr-TR" sz="1400" dirty="0"/>
              <a:t>ÜBB bir işi başarıyla yerine getirmek için gereken becerilerin, stratejilerin ve kaynakların farkında olma ve özdenetim mekanizmalarını (örneğin; başarıya ilişkin tahmin yürütme, planlama, izleme, etkinliğin ve başarının değerlendirilmesi ve güçlüklerin üstesinden gelinmesi) kullanma becerisi olarak tanımlanmaktadır. Hem okuma güçlüğü olan hem de matematik güçlükleri olan öğrencilerin üst bilişsel becerileri kullanmakta yetersiz oldukları belirlenmiştir. Matematik güçlükleri olan öğrencilerin özellikle tahmin ve değerlendirme becerilerinde yetersiz oldukları, matematik problemlerini çözme başarılarını tahmin etmede ve problemleri çözme başarılarını değerlendirmede akranlarına göre daha başarısız oldukları, zor problemleri çözmek için uygun strateji kullanamadıkları görülmüştür.» </a:t>
            </a:r>
            <a:r>
              <a:rPr lang="tr-TR" sz="1400" i="1" dirty="0"/>
              <a:t>( «</a:t>
            </a:r>
            <a:r>
              <a:rPr lang="tr-TR" sz="1400" i="1" dirty="0" smtClean="0"/>
              <a:t>Ögrenme Güçlükleri», Baydık</a:t>
            </a:r>
            <a:r>
              <a:rPr lang="tr-TR" sz="1400" i="1" dirty="0"/>
              <a:t>, B.; Editör Yıldırım Doğru, S.S. (Ankara, </a:t>
            </a:r>
            <a:r>
              <a:rPr lang="tr-TR" sz="1400" i="1" dirty="0" smtClean="0"/>
              <a:t>2015) </a:t>
            </a:r>
          </a:p>
          <a:p>
            <a:pPr marL="0" indent="0" algn="just">
              <a:buNone/>
            </a:pPr>
            <a:r>
              <a:rPr lang="tr-TR" sz="1400" i="1" dirty="0" smtClean="0"/>
              <a:t>          </a:t>
            </a:r>
            <a:r>
              <a:rPr lang="tr-TR" sz="1800" b="1" dirty="0" smtClean="0">
                <a:solidFill>
                  <a:schemeClr val="tx2"/>
                </a:solidFill>
                <a:effectLst>
                  <a:outerShdw blurRad="38100" dist="38100" dir="2700000" algn="tl">
                    <a:srgbClr val="000000">
                      <a:alpha val="43137"/>
                    </a:srgbClr>
                  </a:outerShdw>
                </a:effectLst>
              </a:rPr>
              <a:t>TEMEL ÜST BİLİŞSEL BECERİLER</a:t>
            </a:r>
          </a:p>
          <a:p>
            <a:pPr algn="just"/>
            <a:r>
              <a:rPr lang="tr-TR" sz="1400" dirty="0" smtClean="0"/>
              <a:t>Organizasyon </a:t>
            </a:r>
            <a:r>
              <a:rPr lang="tr-TR" sz="1400" dirty="0"/>
              <a:t>(Günlük işlerin planlanması ve düzenlenmesi, basamaklara ayrılması ve zaman tahsisi; Eşyaların, araç-gereçlerin ilgili yerlere tahsisi(odanın, çantanın, masanın düzeninin sağlanması; yazının düzenlenmesi; kavramların, bilgilerin düzenlenmesi, gruplara ayrılması, kategorize edilmeleri…gibi işleri </a:t>
            </a:r>
            <a:r>
              <a:rPr lang="tr-TR" sz="1400" dirty="0" smtClean="0"/>
              <a:t>kapsar),</a:t>
            </a:r>
          </a:p>
          <a:p>
            <a:pPr algn="just"/>
            <a:r>
              <a:rPr lang="tr-TR" sz="1400" dirty="0" smtClean="0"/>
              <a:t>Planlama,</a:t>
            </a:r>
          </a:p>
          <a:p>
            <a:pPr algn="just"/>
            <a:r>
              <a:rPr lang="tr-TR" sz="1400" dirty="0" smtClean="0"/>
              <a:t>Kendi </a:t>
            </a:r>
            <a:r>
              <a:rPr lang="tr-TR" sz="1400" dirty="0"/>
              <a:t>ve yaptığı işleri yönetme (kontrol ve </a:t>
            </a:r>
            <a:r>
              <a:rPr lang="tr-TR" sz="1400" dirty="0" smtClean="0"/>
              <a:t>denetim),</a:t>
            </a:r>
          </a:p>
          <a:p>
            <a:pPr algn="just"/>
            <a:r>
              <a:rPr lang="tr-TR" sz="1400" dirty="0" smtClean="0"/>
              <a:t>İpuçlarını </a:t>
            </a:r>
            <a:r>
              <a:rPr lang="tr-TR" sz="1400" dirty="0"/>
              <a:t>ve uyarıları değerlendirmede ve gerekli düzeltmeleri </a:t>
            </a:r>
            <a:r>
              <a:rPr lang="tr-TR" sz="1400" dirty="0" smtClean="0"/>
              <a:t>yapma,</a:t>
            </a:r>
          </a:p>
          <a:p>
            <a:pPr algn="just"/>
            <a:r>
              <a:rPr lang="tr-TR" sz="1400" dirty="0" smtClean="0"/>
              <a:t>Hataları </a:t>
            </a:r>
            <a:r>
              <a:rPr lang="tr-TR" sz="1400" dirty="0"/>
              <a:t>fark </a:t>
            </a:r>
            <a:r>
              <a:rPr lang="tr-TR" sz="1400" dirty="0" smtClean="0"/>
              <a:t>etme ve düzeltme eyleminde bulunma</a:t>
            </a:r>
            <a:endParaRPr lang="tr-TR" sz="1400" dirty="0"/>
          </a:p>
          <a:p>
            <a:pPr marL="0" indent="0" algn="just">
              <a:buNone/>
            </a:pPr>
            <a:r>
              <a:rPr lang="tr-TR" sz="1400" dirty="0"/>
              <a:t> </a:t>
            </a:r>
            <a:r>
              <a:rPr lang="tr-TR" sz="1400" dirty="0" smtClean="0"/>
              <a:t>        Gibi</a:t>
            </a:r>
            <a:r>
              <a:rPr lang="tr-TR" sz="1400" dirty="0"/>
              <a:t>, kişinin kendine ve yaptığı işe </a:t>
            </a:r>
            <a:r>
              <a:rPr lang="tr-TR" sz="1400" b="1" dirty="0" smtClean="0">
                <a:effectLst>
                  <a:outerShdw blurRad="38100" dist="38100" dir="2700000" algn="tl">
                    <a:srgbClr val="000000">
                      <a:alpha val="43137"/>
                    </a:srgbClr>
                  </a:outerShdw>
                </a:effectLst>
              </a:rPr>
              <a:t>dışarıdan </a:t>
            </a:r>
            <a:r>
              <a:rPr lang="tr-TR" sz="1400" b="1" dirty="0">
                <a:effectLst>
                  <a:outerShdw blurRad="38100" dist="38100" dir="2700000" algn="tl">
                    <a:srgbClr val="000000">
                      <a:alpha val="43137"/>
                    </a:srgbClr>
                  </a:outerShdw>
                </a:effectLst>
              </a:rPr>
              <a:t>bakabilmesi ve değerlendirerek kontrolü eline almasıyla ilgili bilişsel süreçlerdir. </a:t>
            </a:r>
          </a:p>
          <a:p>
            <a:pPr marL="0" indent="0" algn="just">
              <a:buNone/>
            </a:pPr>
            <a:r>
              <a:rPr lang="tr-TR" sz="1400" dirty="0" smtClean="0"/>
              <a:t>         Belirli </a:t>
            </a:r>
            <a:r>
              <a:rPr lang="tr-TR" sz="1400" dirty="0"/>
              <a:t>bir beceriden ziyade her işi, beceriyi ve davranışı kapsayan ÜST sistem olarak ifade edilebilir</a:t>
            </a:r>
            <a:r>
              <a:rPr lang="tr-TR" sz="1400" dirty="0" smtClean="0"/>
              <a:t>.</a:t>
            </a:r>
          </a:p>
          <a:p>
            <a:pPr marL="0" indent="0" algn="just">
              <a:buNone/>
            </a:pPr>
            <a:r>
              <a:rPr lang="tr-TR" sz="1400" dirty="0" smtClean="0"/>
              <a:t>         Üst Bilişsel Beceriler DİKKAT ve ALGILAMA SÜREÇLERİNİN DE İÇİNDE OLDUĞU BİLİŞSEL YAPIYI İFADE EDER. Bir örümcek ağı gibi tüm zihin alanını kapsayan, ancak merkezi henüz belirlenemeyen bir yapıdan bahsedilmektedir.</a:t>
            </a:r>
          </a:p>
          <a:p>
            <a:pPr marL="0" indent="0" algn="just">
              <a:buNone/>
            </a:pPr>
            <a:r>
              <a:rPr lang="tr-TR" sz="1400" dirty="0"/>
              <a:t> </a:t>
            </a:r>
            <a:r>
              <a:rPr lang="tr-TR" sz="1400" dirty="0" smtClean="0"/>
              <a:t>       DE’nde </a:t>
            </a:r>
            <a:r>
              <a:rPr lang="tr-TR" sz="1400" dirty="0"/>
              <a:t>bozulan 6 yönetimsel </a:t>
            </a:r>
            <a:r>
              <a:rPr lang="tr-TR" sz="1400" dirty="0" smtClean="0"/>
              <a:t>işlem (Planlama, Odaklanma, Canlılığın Düzenlenmesi, Hayal Kırıklıklarıyla Baş etme, Çalışma Belleğinin Kullanılması ve Takip ve Kendini Düzeltme Eylemi) </a:t>
            </a:r>
            <a:r>
              <a:rPr lang="tr-TR" sz="1400" dirty="0"/>
              <a:t>de ÜST BİLİŞ </a:t>
            </a:r>
            <a:r>
              <a:rPr lang="tr-TR" sz="1400" dirty="0" smtClean="0"/>
              <a:t>alanındadır. </a:t>
            </a:r>
            <a:r>
              <a:rPr lang="tr-TR" sz="1400" dirty="0"/>
              <a:t>ÖÖG güçlüğünün temeli olan ALGISAL SÜREÇLER </a:t>
            </a:r>
            <a:r>
              <a:rPr lang="tr-TR" sz="1400" dirty="0" smtClean="0"/>
              <a:t>de bu alan içinde değerlendirilmektedir.</a:t>
            </a:r>
            <a:endParaRPr lang="tr-TR" sz="1400" dirty="0"/>
          </a:p>
          <a:p>
            <a:pPr algn="just"/>
            <a:endParaRPr lang="tr-TR" sz="1400" b="1" i="1" dirty="0"/>
          </a:p>
          <a:p>
            <a:pPr algn="just"/>
            <a:endParaRPr lang="tr-TR" cap="none" dirty="0"/>
          </a:p>
        </p:txBody>
      </p:sp>
      <p:sp>
        <p:nvSpPr>
          <p:cNvPr id="2" name="Unvan 1"/>
          <p:cNvSpPr>
            <a:spLocks noGrp="1"/>
          </p:cNvSpPr>
          <p:nvPr>
            <p:ph type="title"/>
          </p:nvPr>
        </p:nvSpPr>
        <p:spPr>
          <a:xfrm>
            <a:off x="812800" y="198304"/>
            <a:ext cx="10566400" cy="1219334"/>
          </a:xfrm>
        </p:spPr>
        <p:txBody>
          <a:bodyPr/>
          <a:lstStyle/>
          <a:p>
            <a:pPr algn="ctr"/>
            <a:r>
              <a:rPr lang="tr-TR" sz="4000" b="1" cap="none" dirty="0" smtClean="0">
                <a:effectLst>
                  <a:outerShdw blurRad="38100" dist="38100" dir="2700000" algn="tl">
                    <a:srgbClr val="000000">
                      <a:alpha val="43137"/>
                    </a:srgbClr>
                  </a:outerShdw>
                </a:effectLst>
              </a:rPr>
              <a:t>ÜST BİLİŞSEL BECERİLER</a:t>
            </a:r>
            <a:br>
              <a:rPr lang="tr-TR" sz="4000" b="1" cap="none" dirty="0" smtClean="0">
                <a:effectLst>
                  <a:outerShdw blurRad="38100" dist="38100" dir="2700000" algn="tl">
                    <a:srgbClr val="000000">
                      <a:alpha val="43137"/>
                    </a:srgbClr>
                  </a:outerShdw>
                </a:effectLst>
              </a:rPr>
            </a:br>
            <a:r>
              <a:rPr lang="tr-TR" sz="4000" b="1" cap="none" dirty="0" smtClean="0">
                <a:effectLst>
                  <a:outerShdw blurRad="38100" dist="38100" dir="2700000" algn="tl">
                    <a:srgbClr val="000000">
                      <a:alpha val="43137"/>
                    </a:srgbClr>
                  </a:outerShdw>
                </a:effectLst>
              </a:rPr>
              <a:t>(ÜBB)</a:t>
            </a:r>
            <a:endParaRPr lang="tr-TR" sz="4000" b="1" cap="none" dirty="0">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812800" y="706878"/>
            <a:ext cx="2062602" cy="574675"/>
          </a:xfrm>
        </p:spPr>
        <p:txBody>
          <a:bodyPr>
            <a:normAutofit/>
          </a:bodyPr>
          <a:lstStyle/>
          <a:p>
            <a:pPr algn="ctr"/>
            <a:r>
              <a:rPr lang="tr-TR" sz="2800" b="1" cap="none" dirty="0" smtClean="0">
                <a:effectLst>
                  <a:outerShdw blurRad="38100" dist="38100" dir="2700000" algn="tl">
                    <a:srgbClr val="000000">
                      <a:alpha val="43137"/>
                    </a:srgbClr>
                  </a:outerShdw>
                </a:effectLst>
              </a:rPr>
              <a:t>NEDİR?</a:t>
            </a:r>
            <a:endParaRPr lang="tr-TR" sz="2800" b="1" cap="none" dirty="0">
              <a:effectLst>
                <a:outerShdw blurRad="38100" dist="38100" dir="2700000" algn="tl">
                  <a:srgbClr val="000000">
                    <a:alpha val="43137"/>
                  </a:srgbClr>
                </a:outerShdw>
              </a:effectLst>
            </a:endParaRPr>
          </a:p>
        </p:txBody>
      </p:sp>
      <p:sp>
        <p:nvSpPr>
          <p:cNvPr id="5" name="Metin Yer Tutucusu 4"/>
          <p:cNvSpPr>
            <a:spLocks noGrp="1"/>
          </p:cNvSpPr>
          <p:nvPr>
            <p:ph type="body" sz="quarter" idx="3"/>
          </p:nvPr>
        </p:nvSpPr>
        <p:spPr>
          <a:xfrm>
            <a:off x="6610731" y="1875622"/>
            <a:ext cx="4978400" cy="574675"/>
          </a:xfrm>
        </p:spPr>
        <p:txBody>
          <a:bodyPr>
            <a:normAutofit/>
          </a:bodyPr>
          <a:lstStyle/>
          <a:p>
            <a:pPr algn="ctr"/>
            <a:r>
              <a:rPr lang="tr-TR" sz="2800" b="1" cap="none" dirty="0" smtClean="0">
                <a:effectLst>
                  <a:outerShdw blurRad="38100" dist="38100" dir="2700000" algn="tl">
                    <a:srgbClr val="000000">
                      <a:alpha val="43137"/>
                    </a:srgbClr>
                  </a:outerShdw>
                </a:effectLst>
              </a:rPr>
              <a:t>NELER YAPILABİLİR?</a:t>
            </a:r>
            <a:endParaRPr lang="tr-TR" sz="2800" b="1"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1651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sz="quarter" idx="14"/>
          </p:nvPr>
        </p:nvSpPr>
        <p:spPr>
          <a:xfrm>
            <a:off x="5388864" y="2209800"/>
            <a:ext cx="6571488" cy="3995928"/>
          </a:xfrm>
          <a:solidFill>
            <a:schemeClr val="tx1"/>
          </a:solidFill>
        </p:spPr>
        <p:txBody>
          <a:bodyPr>
            <a:normAutofit fontScale="85000" lnSpcReduction="20000"/>
          </a:bodyPr>
          <a:lstStyle/>
          <a:p>
            <a:pPr algn="just">
              <a:buFont typeface="Wingdings" panose="05000000000000000000" pitchFamily="2" charset="2"/>
              <a:buChar char="Ø"/>
            </a:pPr>
            <a:r>
              <a:rPr lang="tr-TR" sz="1800" b="1" dirty="0" smtClean="0">
                <a:solidFill>
                  <a:schemeClr val="bg1"/>
                </a:solidFill>
              </a:rPr>
              <a:t>Yavaş </a:t>
            </a:r>
            <a:r>
              <a:rPr lang="tr-TR" sz="1800" b="1" dirty="0">
                <a:solidFill>
                  <a:schemeClr val="bg1"/>
                </a:solidFill>
              </a:rPr>
              <a:t>okumaya teşvik edilmelidir. </a:t>
            </a:r>
            <a:endParaRPr lang="tr-TR" sz="1800" b="1" dirty="0" smtClean="0">
              <a:solidFill>
                <a:schemeClr val="bg1"/>
              </a:solidFill>
            </a:endParaRPr>
          </a:p>
          <a:p>
            <a:pPr algn="just">
              <a:buFont typeface="Wingdings" panose="05000000000000000000" pitchFamily="2" charset="2"/>
              <a:buChar char="Ø"/>
            </a:pPr>
            <a:r>
              <a:rPr lang="tr-TR" sz="1800" b="1" dirty="0" smtClean="0">
                <a:solidFill>
                  <a:schemeClr val="bg1"/>
                </a:solidFill>
              </a:rPr>
              <a:t>Kontrollü </a:t>
            </a:r>
            <a:r>
              <a:rPr lang="tr-TR" sz="1800" b="1" dirty="0">
                <a:solidFill>
                  <a:schemeClr val="bg1"/>
                </a:solidFill>
              </a:rPr>
              <a:t>okumaya teşvik edilmelidir (özellikle yeni ve uzun kelimelerde</a:t>
            </a:r>
            <a:r>
              <a:rPr lang="tr-TR" sz="1800" b="1" dirty="0" smtClean="0">
                <a:solidFill>
                  <a:schemeClr val="bg1"/>
                </a:solidFill>
              </a:rPr>
              <a:t>).</a:t>
            </a:r>
          </a:p>
          <a:p>
            <a:pPr algn="just">
              <a:buFont typeface="Wingdings" panose="05000000000000000000" pitchFamily="2" charset="2"/>
              <a:buChar char="Ø"/>
            </a:pPr>
            <a:r>
              <a:rPr lang="tr-TR" sz="1800" b="1" dirty="0" smtClean="0">
                <a:solidFill>
                  <a:schemeClr val="bg1"/>
                </a:solidFill>
              </a:rPr>
              <a:t>Doğru </a:t>
            </a:r>
            <a:r>
              <a:rPr lang="tr-TR" sz="1800" b="1" dirty="0">
                <a:solidFill>
                  <a:schemeClr val="bg1"/>
                </a:solidFill>
              </a:rPr>
              <a:t>okuma esas amaç olarak çocukla paylaşılmalı ve bunun nedeni çocuğa iyi </a:t>
            </a:r>
            <a:r>
              <a:rPr lang="tr-TR" sz="1800" b="1" dirty="0" smtClean="0">
                <a:solidFill>
                  <a:schemeClr val="bg1"/>
                </a:solidFill>
              </a:rPr>
              <a:t>anlatılmalıdır.</a:t>
            </a:r>
          </a:p>
          <a:p>
            <a:pPr algn="just">
              <a:buFont typeface="Wingdings" panose="05000000000000000000" pitchFamily="2" charset="2"/>
              <a:buChar char="Ø"/>
            </a:pPr>
            <a:r>
              <a:rPr lang="tr-TR" sz="1800" b="1" dirty="0" smtClean="0">
                <a:solidFill>
                  <a:schemeClr val="bg1"/>
                </a:solidFill>
              </a:rPr>
              <a:t>Model </a:t>
            </a:r>
            <a:r>
              <a:rPr lang="tr-TR" sz="1800" b="1" dirty="0">
                <a:solidFill>
                  <a:schemeClr val="bg1"/>
                </a:solidFill>
              </a:rPr>
              <a:t>olunarak çocuğa ritim konusunda yardımcı </a:t>
            </a:r>
            <a:r>
              <a:rPr lang="tr-TR" sz="1800" b="1" dirty="0" smtClean="0">
                <a:solidFill>
                  <a:schemeClr val="bg1"/>
                </a:solidFill>
              </a:rPr>
              <a:t>olunmalıdır.</a:t>
            </a:r>
          </a:p>
          <a:p>
            <a:pPr algn="just">
              <a:buFont typeface="Wingdings" panose="05000000000000000000" pitchFamily="2" charset="2"/>
              <a:buChar char="Ø"/>
            </a:pPr>
            <a:r>
              <a:rPr lang="tr-TR" sz="1800" b="1" dirty="0" smtClean="0">
                <a:solidFill>
                  <a:schemeClr val="bg1"/>
                </a:solidFill>
              </a:rPr>
              <a:t>Kaygısı </a:t>
            </a:r>
            <a:r>
              <a:rPr lang="tr-TR" sz="1800" b="1" dirty="0">
                <a:solidFill>
                  <a:schemeClr val="bg1"/>
                </a:solidFill>
              </a:rPr>
              <a:t>azaltılmaya ve sakinleştirilmeye </a:t>
            </a:r>
            <a:r>
              <a:rPr lang="tr-TR" sz="1800" b="1" dirty="0" smtClean="0">
                <a:solidFill>
                  <a:schemeClr val="bg1"/>
                </a:solidFill>
              </a:rPr>
              <a:t>çalışılmalıdır.</a:t>
            </a:r>
          </a:p>
          <a:p>
            <a:pPr algn="just">
              <a:buFont typeface="Wingdings" panose="05000000000000000000" pitchFamily="2" charset="2"/>
              <a:buChar char="Ø"/>
            </a:pPr>
            <a:r>
              <a:rPr lang="tr-TR" sz="1800" b="1" dirty="0" smtClean="0">
                <a:solidFill>
                  <a:schemeClr val="bg1"/>
                </a:solidFill>
              </a:rPr>
              <a:t>AMACIN </a:t>
            </a:r>
            <a:r>
              <a:rPr lang="tr-TR" sz="1800" b="1" dirty="0">
                <a:solidFill>
                  <a:schemeClr val="bg1"/>
                </a:solidFill>
              </a:rPr>
              <a:t>hataları bulması ve düzeltmesi olduğu konusunda çocukla anlaşılmalı, bu konuda kendisine bazı ipucu ve uyarılar verileceği konusunda </a:t>
            </a:r>
            <a:r>
              <a:rPr lang="tr-TR" sz="1800" b="1" dirty="0" smtClean="0">
                <a:solidFill>
                  <a:schemeClr val="bg1"/>
                </a:solidFill>
              </a:rPr>
              <a:t>anlaşılmalıdır.</a:t>
            </a:r>
          </a:p>
          <a:p>
            <a:pPr algn="just">
              <a:buFont typeface="Wingdings" panose="05000000000000000000" pitchFamily="2" charset="2"/>
              <a:buChar char="Ø"/>
            </a:pPr>
            <a:r>
              <a:rPr lang="tr-TR" sz="1800" b="1" dirty="0" smtClean="0">
                <a:solidFill>
                  <a:schemeClr val="bg1"/>
                </a:solidFill>
              </a:rPr>
              <a:t>Eş </a:t>
            </a:r>
            <a:r>
              <a:rPr lang="tr-TR" sz="1800" b="1" dirty="0">
                <a:solidFill>
                  <a:schemeClr val="bg1"/>
                </a:solidFill>
              </a:rPr>
              <a:t>zamanlı okuma çalışmalarıyla modellemesi </a:t>
            </a:r>
            <a:r>
              <a:rPr lang="tr-TR" sz="1800" b="1" dirty="0" smtClean="0">
                <a:solidFill>
                  <a:schemeClr val="bg1"/>
                </a:solidFill>
              </a:rPr>
              <a:t>kolaylaştırılmalıdır.</a:t>
            </a:r>
          </a:p>
          <a:p>
            <a:pPr algn="just">
              <a:buFont typeface="Wingdings" panose="05000000000000000000" pitchFamily="2" charset="2"/>
              <a:buChar char="Ø"/>
            </a:pPr>
            <a:r>
              <a:rPr lang="tr-TR" sz="1800" b="1" dirty="0" smtClean="0">
                <a:solidFill>
                  <a:schemeClr val="bg1"/>
                </a:solidFill>
              </a:rPr>
              <a:t>Psikolojik </a:t>
            </a:r>
            <a:r>
              <a:rPr lang="tr-TR" sz="1800" b="1" dirty="0">
                <a:solidFill>
                  <a:schemeClr val="bg1"/>
                </a:solidFill>
              </a:rPr>
              <a:t>atmosferin bütünüyle çocuğun rahat edeceği ve çocuğun işbirliğini sağlayıcı olabilmesine dikkat </a:t>
            </a:r>
            <a:r>
              <a:rPr lang="tr-TR" sz="1800" b="1" dirty="0" smtClean="0">
                <a:solidFill>
                  <a:schemeClr val="bg1"/>
                </a:solidFill>
              </a:rPr>
              <a:t>edilmelidir</a:t>
            </a:r>
            <a:endParaRPr lang="tr-TR" sz="1800" b="1" dirty="0">
              <a:solidFill>
                <a:schemeClr val="bg1"/>
              </a:solidFill>
            </a:endParaRPr>
          </a:p>
          <a:p>
            <a:pPr algn="just">
              <a:buFont typeface="Wingdings" panose="05000000000000000000" pitchFamily="2" charset="2"/>
              <a:buChar char="Ø"/>
            </a:pPr>
            <a:r>
              <a:rPr lang="tr-TR" sz="1800" b="1" dirty="0" smtClean="0">
                <a:solidFill>
                  <a:schemeClr val="bg1"/>
                </a:solidFill>
              </a:rPr>
              <a:t>YAZMA </a:t>
            </a:r>
            <a:r>
              <a:rPr lang="tr-TR" sz="1800" b="1" dirty="0">
                <a:solidFill>
                  <a:schemeClr val="bg1"/>
                </a:solidFill>
              </a:rPr>
              <a:t>ÇALIŞMALARINDA da durum benzerlik gösterir ve çocuğun öncelikle doğru yazması teşvik edilmeli, bire bir çalışma ortamı ve sınıf içi ortam buna göre düzenlenmelidir.</a:t>
            </a:r>
          </a:p>
          <a:p>
            <a:endParaRPr lang="tr-TR" cap="none" dirty="0"/>
          </a:p>
        </p:txBody>
      </p:sp>
      <p:sp>
        <p:nvSpPr>
          <p:cNvPr id="4" name="İçerik Yer Tutucusu 3"/>
          <p:cNvSpPr>
            <a:spLocks noGrp="1"/>
          </p:cNvSpPr>
          <p:nvPr>
            <p:ph sz="quarter" idx="13"/>
          </p:nvPr>
        </p:nvSpPr>
        <p:spPr>
          <a:xfrm>
            <a:off x="114454" y="1887537"/>
            <a:ext cx="4978400" cy="5104349"/>
          </a:xfrm>
        </p:spPr>
        <p:txBody>
          <a:bodyPr>
            <a:normAutofit fontScale="62500" lnSpcReduction="20000"/>
          </a:bodyPr>
          <a:lstStyle/>
          <a:p>
            <a:pPr algn="just">
              <a:buFont typeface="Wingdings" pitchFamily="2" charset="2"/>
              <a:buChar char="ü"/>
            </a:pPr>
            <a:r>
              <a:rPr lang="tr-TR" sz="2200" dirty="0"/>
              <a:t>Çok çaba harcayarak veya yavaş bir şekilde </a:t>
            </a:r>
            <a:r>
              <a:rPr lang="tr-TR" sz="2200" b="1" i="1" dirty="0"/>
              <a:t>DOĞRU</a:t>
            </a:r>
            <a:r>
              <a:rPr lang="tr-TR" sz="2200" dirty="0"/>
              <a:t> okuma yapılabiliyorsa sorun zaten ÖÖG değildir. ÖÖG’nde sorun hızlı okumadan dolayı yapılan hatalarla ilgili değil, algısal güçlükler nedeniyle yapılan </a:t>
            </a:r>
            <a:r>
              <a:rPr lang="tr-TR" sz="2200" b="1" i="1" dirty="0"/>
              <a:t>inatçı/dirençli </a:t>
            </a:r>
            <a:r>
              <a:rPr lang="tr-TR" sz="2200" dirty="0"/>
              <a:t>hatalardır. Bu nokta en </a:t>
            </a:r>
            <a:r>
              <a:rPr lang="tr-TR" sz="2200" b="1" i="1" dirty="0"/>
              <a:t>AYIRT EDİCİ UNSURDUR.</a:t>
            </a:r>
          </a:p>
          <a:p>
            <a:pPr algn="just">
              <a:buFont typeface="Wingdings" pitchFamily="2" charset="2"/>
              <a:buChar char="ü"/>
            </a:pPr>
            <a:r>
              <a:rPr lang="tr-TR" sz="3200" b="1" dirty="0" smtClean="0"/>
              <a:t>ÖRNEK: </a:t>
            </a:r>
            <a:r>
              <a:rPr lang="tr-TR" sz="1800" dirty="0" smtClean="0"/>
              <a:t>İçinden (sessiz) </a:t>
            </a:r>
            <a:r>
              <a:rPr lang="tr-TR" sz="1800" dirty="0"/>
              <a:t>doğru okuyan çocuk</a:t>
            </a:r>
            <a:r>
              <a:rPr lang="tr-TR" sz="1800" dirty="0" smtClean="0"/>
              <a:t>..(Gerçek bir vakadır ve içinden okuduğunda doğru okuyup okuyamadığı ölçülebilir bir beceridir) </a:t>
            </a:r>
            <a:endParaRPr lang="tr-TR" sz="1800" dirty="0"/>
          </a:p>
          <a:p>
            <a:pPr marL="0" indent="0" algn="just">
              <a:buNone/>
            </a:pPr>
            <a:r>
              <a:rPr lang="tr-TR" sz="1800" dirty="0" smtClean="0"/>
              <a:t>          Yavaş </a:t>
            </a:r>
            <a:r>
              <a:rPr lang="tr-TR" sz="1800" dirty="0"/>
              <a:t>okuduğunda yaptığı okuma hatalarının %90 oranında </a:t>
            </a:r>
            <a:r>
              <a:rPr lang="tr-TR" sz="1800" dirty="0" smtClean="0"/>
              <a:t>azalan bir çocuğun ekstrem bir örnekliğidir. ÖÖG </a:t>
            </a:r>
            <a:r>
              <a:rPr lang="tr-TR" sz="1800" dirty="0"/>
              <a:t>tanısı almaktan uzak olan bu çocuğun DE ile ilişkili bazı </a:t>
            </a:r>
            <a:r>
              <a:rPr lang="tr-TR" sz="1800" dirty="0" smtClean="0"/>
              <a:t>ÜBB’ lerde </a:t>
            </a:r>
            <a:r>
              <a:rPr lang="tr-TR" sz="1800" dirty="0"/>
              <a:t>sorunları vardı. Daha çok otokontrol, özdenetim, hızlı okuma </a:t>
            </a:r>
            <a:r>
              <a:rPr lang="tr-TR" sz="1800" dirty="0" smtClean="0"/>
              <a:t>kaygısı (</a:t>
            </a:r>
            <a:r>
              <a:rPr lang="tr-TR" sz="1800" dirty="0"/>
              <a:t>amacı), başarısızlık kaygısı (ilkokul 1 ve 2. sınıflardaki hızlı okuma yarışmalarında gelişmiş) gibi sorunları </a:t>
            </a:r>
            <a:r>
              <a:rPr lang="tr-TR" sz="1800" dirty="0" smtClean="0"/>
              <a:t>vardı… </a:t>
            </a:r>
            <a:r>
              <a:rPr lang="tr-TR" sz="1800" dirty="0"/>
              <a:t>Bu durumlar sorunun doğasına hakim </a:t>
            </a:r>
            <a:r>
              <a:rPr lang="tr-TR" sz="1800" cap="small" dirty="0" smtClean="0"/>
              <a:t>iyi gözlemciler </a:t>
            </a:r>
            <a:r>
              <a:rPr lang="tr-TR" sz="1800" dirty="0" smtClean="0"/>
              <a:t>tarafından </a:t>
            </a:r>
            <a:r>
              <a:rPr lang="tr-TR" sz="1800" dirty="0"/>
              <a:t>kolaylıkla ayırt edilebilecektir</a:t>
            </a:r>
            <a:r>
              <a:rPr lang="tr-TR" sz="1800" dirty="0" smtClean="0"/>
              <a:t>. </a:t>
            </a:r>
          </a:p>
          <a:p>
            <a:pPr algn="just"/>
            <a:r>
              <a:rPr lang="tr-TR" sz="1800" dirty="0"/>
              <a:t>Hızlı okuma baskısı tüm çocuklar için bir sorun oluşturuyorken ÖÖG olan çocuklar için ek bir STRES ve BASKI unsuru oluşturarak, performans kayıplarına neden olmaktadır.</a:t>
            </a:r>
          </a:p>
          <a:p>
            <a:pPr algn="just"/>
            <a:r>
              <a:rPr lang="tr-TR" sz="1800" dirty="0"/>
              <a:t>Yalnızca anlık performansı değil, başarısızlık duygusu yaratarak çalışmayı </a:t>
            </a:r>
            <a:r>
              <a:rPr lang="tr-TR" sz="1800" dirty="0" smtClean="0"/>
              <a:t>bırakmaya / pes </a:t>
            </a:r>
            <a:r>
              <a:rPr lang="tr-TR" sz="1800" dirty="0"/>
              <a:t>etmeye kadar varan sorunlara yol </a:t>
            </a:r>
            <a:r>
              <a:rPr lang="tr-TR" sz="1800" dirty="0" smtClean="0"/>
              <a:t>açabilmektedir. </a:t>
            </a:r>
            <a:r>
              <a:rPr lang="tr-TR" sz="1800" dirty="0"/>
              <a:t>Pek çok ÖÖG yaşayan </a:t>
            </a:r>
            <a:r>
              <a:rPr lang="tr-TR" sz="1800" dirty="0" smtClean="0"/>
              <a:t>çocuk (</a:t>
            </a:r>
            <a:r>
              <a:rPr lang="tr-TR" sz="1800" dirty="0"/>
              <a:t>bu sorunu yaşamayan diğer pek çok çocuk gibi) hız baskısı nedeniyle doğru okumaya </a:t>
            </a:r>
            <a:r>
              <a:rPr lang="tr-TR" sz="1800" dirty="0" smtClean="0"/>
              <a:t>geçmekte daha da zorlanmaktadır.</a:t>
            </a:r>
            <a:endParaRPr lang="tr-TR" sz="1800" dirty="0"/>
          </a:p>
          <a:p>
            <a:pPr algn="just"/>
            <a:r>
              <a:rPr lang="tr-TR" sz="1800" dirty="0"/>
              <a:t>Yavaş okumak bir kusur değildir. Okuma çalışmalarının ilk başlarında okurken zorlanma ve çok çaba harcama görülebilir, ancak bu sorunlar hızlı okuma teşvikleri (aslında zorlamaları) ile çok daha artmakta  ve daha uzun süreler görülmektedir.</a:t>
            </a:r>
          </a:p>
          <a:p>
            <a:pPr marL="0" indent="0" algn="just">
              <a:buNone/>
            </a:pPr>
            <a:endParaRPr lang="tr-TR" cap="none" dirty="0"/>
          </a:p>
        </p:txBody>
      </p:sp>
      <p:sp>
        <p:nvSpPr>
          <p:cNvPr id="2" name="Unvan 1"/>
          <p:cNvSpPr>
            <a:spLocks noGrp="1"/>
          </p:cNvSpPr>
          <p:nvPr>
            <p:ph type="title"/>
          </p:nvPr>
        </p:nvSpPr>
        <p:spPr/>
        <p:txBody>
          <a:bodyPr/>
          <a:lstStyle/>
          <a:p>
            <a:pPr algn="ctr"/>
            <a:r>
              <a:rPr lang="tr-TR" sz="4000" b="1" cap="none" dirty="0" smtClean="0">
                <a:effectLst>
                  <a:outerShdw blurRad="38100" dist="38100" dir="2700000" algn="tl">
                    <a:srgbClr val="000000">
                      <a:alpha val="43137"/>
                    </a:srgbClr>
                  </a:outerShdw>
                </a:effectLst>
              </a:rPr>
              <a:t>HIZLI OKUMA!</a:t>
            </a:r>
            <a:endParaRPr lang="tr-TR" sz="4000" b="1" cap="none" dirty="0">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506777" y="1312862"/>
            <a:ext cx="3753080" cy="574675"/>
          </a:xfrm>
        </p:spPr>
        <p:txBody>
          <a:bodyPr>
            <a:normAutofit/>
          </a:bodyPr>
          <a:lstStyle/>
          <a:p>
            <a:pPr algn="ctr"/>
            <a:r>
              <a:rPr lang="tr-TR" sz="2800" b="1" cap="none" dirty="0" smtClean="0"/>
              <a:t>SORUN NEDİR?</a:t>
            </a:r>
            <a:endParaRPr lang="tr-TR" sz="2800" b="1" cap="none" dirty="0"/>
          </a:p>
        </p:txBody>
      </p:sp>
      <p:sp>
        <p:nvSpPr>
          <p:cNvPr id="5" name="Metin Yer Tutucusu 4"/>
          <p:cNvSpPr>
            <a:spLocks noGrp="1"/>
          </p:cNvSpPr>
          <p:nvPr>
            <p:ph type="body" sz="quarter" idx="3"/>
          </p:nvPr>
        </p:nvSpPr>
        <p:spPr>
          <a:solidFill>
            <a:schemeClr val="tx1"/>
          </a:solidFill>
        </p:spPr>
        <p:txBody>
          <a:bodyPr>
            <a:normAutofit/>
          </a:bodyPr>
          <a:lstStyle/>
          <a:p>
            <a:pPr algn="ctr"/>
            <a:r>
              <a:rPr lang="tr-TR" sz="2800" b="1" cap="none" dirty="0" smtClean="0">
                <a:solidFill>
                  <a:schemeClr val="bg1"/>
                </a:solidFill>
                <a:effectLst>
                  <a:outerShdw blurRad="38100" dist="38100" dir="2700000" algn="tl">
                    <a:srgbClr val="000000">
                      <a:alpha val="43137"/>
                    </a:srgbClr>
                  </a:outerShdw>
                </a:effectLst>
              </a:rPr>
              <a:t>NELER YAPILABİLİR?</a:t>
            </a:r>
            <a:endParaRPr lang="tr-TR" sz="2800" b="1" cap="none" dirty="0">
              <a:solidFill>
                <a:schemeClr val="bg1"/>
              </a:solidFill>
              <a:effectLst>
                <a:outerShdw blurRad="38100" dist="38100" dir="2700000" algn="tl">
                  <a:srgbClr val="000000">
                    <a:alpha val="43137"/>
                  </a:srgbClr>
                </a:outerShdw>
              </a:effectLst>
            </a:endParaRPr>
          </a:p>
        </p:txBody>
      </p:sp>
      <p:sp>
        <p:nvSpPr>
          <p:cNvPr id="7" name="Metin kutusu 6"/>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52905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quarter" idx="13"/>
          </p:nvPr>
        </p:nvSpPr>
        <p:spPr>
          <a:xfrm>
            <a:off x="603479" y="1945395"/>
            <a:ext cx="11008299" cy="3505200"/>
          </a:xfrm>
          <a:solidFill>
            <a:schemeClr val="tx1"/>
          </a:solidFill>
        </p:spPr>
        <p:txBody>
          <a:bodyPr/>
          <a:lstStyle/>
          <a:p>
            <a:pPr algn="ctr"/>
            <a:r>
              <a:rPr lang="tr-TR" sz="2800" b="1" dirty="0" smtClean="0">
                <a:solidFill>
                  <a:schemeClr val="bg1"/>
                </a:solidFill>
                <a:effectLst>
                  <a:outerShdw blurRad="38100" dist="38100" dir="2700000" algn="tl">
                    <a:srgbClr val="000000">
                      <a:alpha val="43137"/>
                    </a:srgbClr>
                  </a:outerShdw>
                </a:effectLst>
              </a:rPr>
              <a:t>NEDEN BU KAVRAMLARDAN BAHSETTİK?</a:t>
            </a:r>
          </a:p>
          <a:p>
            <a:pPr marL="0" indent="0" algn="just">
              <a:buNone/>
            </a:pPr>
            <a:r>
              <a:rPr lang="tr-TR" sz="1800" dirty="0" smtClean="0">
                <a:solidFill>
                  <a:schemeClr val="bg1"/>
                </a:solidFill>
              </a:rPr>
              <a:t>	ÖÖG olan çocukların eğitimlerinde akademik </a:t>
            </a:r>
            <a:r>
              <a:rPr lang="tr-TR" sz="1800" dirty="0">
                <a:solidFill>
                  <a:schemeClr val="bg1"/>
                </a:solidFill>
              </a:rPr>
              <a:t>konularla o kadar ilgiliyiz ki, maalesef </a:t>
            </a:r>
            <a:r>
              <a:rPr lang="tr-TR" sz="1800" b="1" cap="small" dirty="0">
                <a:solidFill>
                  <a:schemeClr val="bg1"/>
                </a:solidFill>
                <a:effectLst>
                  <a:outerShdw blurRad="38100" dist="38100" dir="2700000" algn="tl">
                    <a:srgbClr val="000000">
                      <a:alpha val="43137"/>
                    </a:srgbClr>
                  </a:outerShdw>
                </a:effectLst>
              </a:rPr>
              <a:t>AKADEMİK </a:t>
            </a:r>
            <a:r>
              <a:rPr lang="tr-TR" sz="1800" b="1" cap="small" dirty="0" smtClean="0">
                <a:solidFill>
                  <a:schemeClr val="bg1"/>
                </a:solidFill>
                <a:effectLst>
                  <a:outerShdw blurRad="38100" dist="38100" dir="2700000" algn="tl">
                    <a:srgbClr val="000000">
                      <a:alpha val="43137"/>
                    </a:srgbClr>
                  </a:outerShdw>
                </a:effectLst>
              </a:rPr>
              <a:t>GÜÇLÜKLERİN PEK ÇOĞUNUN DA </a:t>
            </a:r>
            <a:r>
              <a:rPr lang="tr-TR" sz="1800" b="1" cap="small" dirty="0">
                <a:solidFill>
                  <a:schemeClr val="bg1"/>
                </a:solidFill>
                <a:effectLst>
                  <a:outerShdw blurRad="38100" dist="38100" dir="2700000" algn="tl">
                    <a:srgbClr val="000000">
                      <a:alpha val="43137"/>
                    </a:srgbClr>
                  </a:outerShdw>
                </a:effectLst>
              </a:rPr>
              <a:t>KAYNAĞI OLAN BU </a:t>
            </a:r>
            <a:r>
              <a:rPr lang="tr-TR" sz="1800" b="1" cap="small" dirty="0" smtClean="0">
                <a:solidFill>
                  <a:schemeClr val="bg1"/>
                </a:solidFill>
                <a:effectLst>
                  <a:outerShdw blurRad="38100" dist="38100" dir="2700000" algn="tl">
                    <a:srgbClr val="000000">
                      <a:alpha val="43137"/>
                    </a:srgbClr>
                  </a:outerShdw>
                </a:effectLst>
              </a:rPr>
              <a:t>SORUNLARI GÖZ ARDI EDEBİLİYORUZ.</a:t>
            </a:r>
            <a:r>
              <a:rPr lang="tr-TR" sz="1800" b="1" dirty="0">
                <a:solidFill>
                  <a:schemeClr val="bg1"/>
                </a:solidFill>
                <a:effectLst>
                  <a:outerShdw blurRad="38100" dist="38100" dir="2700000" algn="tl">
                    <a:srgbClr val="000000">
                      <a:alpha val="43137"/>
                    </a:srgbClr>
                  </a:outerShdw>
                </a:effectLst>
              </a:rPr>
              <a:t> </a:t>
            </a:r>
            <a:r>
              <a:rPr lang="tr-TR" sz="1800" dirty="0" smtClean="0">
                <a:solidFill>
                  <a:schemeClr val="bg1"/>
                </a:solidFill>
              </a:rPr>
              <a:t>Bu durum da </a:t>
            </a:r>
            <a:r>
              <a:rPr lang="tr-TR" sz="1800" dirty="0">
                <a:solidFill>
                  <a:schemeClr val="bg1"/>
                </a:solidFill>
              </a:rPr>
              <a:t>zaten çocukların neden akademik ilerlemelerinin istendik düzeyde olmadığını bize </a:t>
            </a:r>
            <a:r>
              <a:rPr lang="tr-TR" sz="1800" dirty="0" smtClean="0">
                <a:solidFill>
                  <a:schemeClr val="bg1"/>
                </a:solidFill>
              </a:rPr>
              <a:t>açıklıyor…</a:t>
            </a:r>
            <a:endParaRPr lang="tr-TR" sz="1800" b="1" dirty="0">
              <a:solidFill>
                <a:schemeClr val="bg1"/>
              </a:solidFill>
            </a:endParaRPr>
          </a:p>
          <a:p>
            <a:endParaRPr lang="tr-TR" cap="none" dirty="0"/>
          </a:p>
        </p:txBody>
      </p:sp>
      <p:sp>
        <p:nvSpPr>
          <p:cNvPr id="3" name="Metin kutusu 2"/>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1836495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sz="quarter" idx="14"/>
          </p:nvPr>
        </p:nvSpPr>
        <p:spPr>
          <a:xfrm>
            <a:off x="0" y="119063"/>
            <a:ext cx="12192000" cy="2547937"/>
          </a:xfrm>
        </p:spPr>
        <p:txBody>
          <a:bodyPr>
            <a:normAutofit/>
          </a:bodyPr>
          <a:lstStyle/>
          <a:p>
            <a:r>
              <a:rPr lang="tr-TR" sz="1200" b="1" dirty="0" smtClean="0">
                <a:effectLst>
                  <a:glow rad="38100">
                    <a:schemeClr val="bg1">
                      <a:lumMod val="50000"/>
                      <a:lumOff val="50000"/>
                      <a:alpha val="20000"/>
                    </a:schemeClr>
                  </a:glow>
                </a:effectLst>
              </a:rPr>
              <a:t>Bu </a:t>
            </a:r>
            <a:r>
              <a:rPr lang="tr-TR" sz="1200" b="1" dirty="0">
                <a:effectLst>
                  <a:glow rad="38100">
                    <a:schemeClr val="bg1">
                      <a:lumMod val="50000"/>
                      <a:lumOff val="50000"/>
                      <a:alpha val="20000"/>
                    </a:schemeClr>
                  </a:glow>
                </a:effectLst>
              </a:rPr>
              <a:t>sunuda paylaşılan bilgiler, kişisel bilgi ve tecrübelerle sınırlıdır. </a:t>
            </a:r>
            <a:endParaRPr lang="tr-TR" sz="1200" b="1" dirty="0" smtClean="0">
              <a:effectLst>
                <a:glow rad="38100">
                  <a:schemeClr val="bg1">
                    <a:lumMod val="50000"/>
                    <a:lumOff val="50000"/>
                    <a:alpha val="20000"/>
                  </a:schemeClr>
                </a:glow>
              </a:effectLst>
            </a:endParaRPr>
          </a:p>
          <a:p>
            <a:r>
              <a:rPr lang="tr-TR" sz="1200" b="1" dirty="0" smtClean="0">
                <a:effectLst>
                  <a:glow rad="38100">
                    <a:schemeClr val="bg1">
                      <a:lumMod val="50000"/>
                      <a:lumOff val="50000"/>
                      <a:alpha val="20000"/>
                    </a:schemeClr>
                  </a:glow>
                </a:effectLst>
              </a:rPr>
              <a:t>Sununun amacı </a:t>
            </a:r>
            <a:r>
              <a:rPr lang="tr-TR" sz="1200" b="1" dirty="0">
                <a:effectLst>
                  <a:glow rad="38100">
                    <a:schemeClr val="bg1">
                      <a:lumMod val="50000"/>
                      <a:lumOff val="50000"/>
                      <a:alpha val="20000"/>
                    </a:schemeClr>
                  </a:glow>
                </a:effectLst>
              </a:rPr>
              <a:t>Özgül Öğrenme Güçlüğünün (ÖÖG) nasıl bir sorun olduğunun anlaşılmasına yardımcı olmak ve güçlük alanlarıyla ilgili hangi beceriler üzerinde çalışılması gerektiği konusunda sizleri bilgilendirmektir</a:t>
            </a:r>
            <a:r>
              <a:rPr lang="tr-TR" sz="1200" b="1" dirty="0" smtClean="0">
                <a:effectLst>
                  <a:glow rad="38100">
                    <a:schemeClr val="bg1">
                      <a:lumMod val="50000"/>
                      <a:lumOff val="50000"/>
                      <a:alpha val="20000"/>
                    </a:schemeClr>
                  </a:glow>
                </a:effectLst>
              </a:rPr>
              <a:t>. </a:t>
            </a:r>
          </a:p>
          <a:p>
            <a:r>
              <a:rPr lang="tr-TR" sz="1200" b="1" dirty="0" smtClean="0">
                <a:effectLst>
                  <a:glow rad="38100">
                    <a:schemeClr val="bg1">
                      <a:lumMod val="50000"/>
                      <a:lumOff val="50000"/>
                      <a:alpha val="20000"/>
                    </a:schemeClr>
                  </a:glow>
                </a:effectLst>
              </a:rPr>
              <a:t>Sıklıkla üzerinde durulan okuma ve yazma alanlarındaki güçlükler yerine, bunlardan daha kritik önemi olduğu değerlendirilen farklı kavramlar ele alınmıştır (Bu kavramların çoğu ÖÖG kapsamına alınması kişisel olarak önerilen kavramlardır). </a:t>
            </a:r>
          </a:p>
          <a:p>
            <a:r>
              <a:rPr lang="tr-TR" sz="1200" b="1" dirty="0" smtClean="0">
                <a:effectLst>
                  <a:glow rad="38100">
                    <a:schemeClr val="bg1">
                      <a:lumMod val="50000"/>
                      <a:lumOff val="50000"/>
                      <a:alpha val="20000"/>
                    </a:schemeClr>
                  </a:glow>
                </a:effectLst>
              </a:rPr>
              <a:t>Hazırlayan</a:t>
            </a:r>
            <a:r>
              <a:rPr lang="tr-TR" sz="1200" b="1" dirty="0">
                <a:effectLst>
                  <a:glow rad="38100">
                    <a:schemeClr val="bg1">
                      <a:lumMod val="50000"/>
                      <a:lumOff val="50000"/>
                      <a:alpha val="20000"/>
                    </a:schemeClr>
                  </a:glow>
                </a:effectLst>
              </a:rPr>
              <a:t>: Çankaya RAM Psikolojik Danışman Tahsin ÇİFTCİ </a:t>
            </a:r>
          </a:p>
          <a:p>
            <a:endParaRPr lang="tr-TR" sz="1200" b="1" dirty="0">
              <a:effectLst>
                <a:glow rad="38100">
                  <a:schemeClr val="bg1">
                    <a:lumMod val="50000"/>
                    <a:lumOff val="50000"/>
                    <a:alpha val="20000"/>
                  </a:schemeClr>
                </a:glow>
              </a:effectLst>
            </a:endParaRPr>
          </a:p>
        </p:txBody>
      </p:sp>
      <p:sp>
        <p:nvSpPr>
          <p:cNvPr id="4" name="İçerik Yer Tutucusu 3"/>
          <p:cNvSpPr>
            <a:spLocks noGrp="1"/>
          </p:cNvSpPr>
          <p:nvPr>
            <p:ph sz="quarter" idx="13"/>
          </p:nvPr>
        </p:nvSpPr>
        <p:spPr>
          <a:xfrm>
            <a:off x="2377339" y="3876731"/>
            <a:ext cx="7491469" cy="2547937"/>
          </a:xfrm>
        </p:spPr>
        <p:txBody>
          <a:bodyPr>
            <a:normAutofit fontScale="92500" lnSpcReduction="20000"/>
          </a:bodyPr>
          <a:lstStyle/>
          <a:p>
            <a:pPr marL="0" indent="0" algn="just">
              <a:buNone/>
            </a:pPr>
            <a:r>
              <a:rPr lang="tr-TR" sz="1400" b="1" cap="none" dirty="0" smtClean="0">
                <a:solidFill>
                  <a:schemeClr val="tx1"/>
                </a:solidFill>
                <a:effectLst>
                  <a:glow rad="38100">
                    <a:schemeClr val="bg1">
                      <a:lumMod val="50000"/>
                      <a:lumOff val="50000"/>
                      <a:alpha val="20000"/>
                    </a:schemeClr>
                  </a:glow>
                </a:effectLst>
                <a:latin typeface="Arial Narrow" panose="020B0606020202030204" pitchFamily="34" charset="0"/>
              </a:rPr>
              <a:t>ÖÖG;</a:t>
            </a:r>
          </a:p>
          <a:p>
            <a:pPr algn="just"/>
            <a:r>
              <a:rPr lang="tr-TR" sz="1400" b="1" cap="none" dirty="0">
                <a:solidFill>
                  <a:schemeClr val="tx1"/>
                </a:solidFill>
                <a:effectLst>
                  <a:glow rad="38100">
                    <a:schemeClr val="bg1">
                      <a:lumMod val="50000"/>
                      <a:lumOff val="50000"/>
                      <a:alpha val="20000"/>
                    </a:schemeClr>
                  </a:glow>
                </a:effectLst>
                <a:latin typeface="Arial Narrow" panose="020B0606020202030204" pitchFamily="34" charset="0"/>
              </a:rPr>
              <a:t>A</a:t>
            </a:r>
            <a:r>
              <a:rPr lang="tr-TR" sz="1400" b="1" cap="none" dirty="0" smtClean="0">
                <a:solidFill>
                  <a:schemeClr val="tx1"/>
                </a:solidFill>
                <a:effectLst>
                  <a:glow rad="38100">
                    <a:schemeClr val="bg1">
                      <a:lumMod val="50000"/>
                      <a:lumOff val="50000"/>
                      <a:alpha val="20000"/>
                    </a:schemeClr>
                  </a:glow>
                </a:effectLst>
                <a:latin typeface="Arial Narrow" panose="020B0606020202030204" pitchFamily="34" charset="0"/>
              </a:rPr>
              <a:t>lgılama ve bilgiyi işleme </a:t>
            </a:r>
            <a:r>
              <a:rPr lang="tr-TR" sz="1400" b="1" cap="none" dirty="0">
                <a:solidFill>
                  <a:schemeClr val="tx1"/>
                </a:solidFill>
                <a:effectLst>
                  <a:glow rad="38100">
                    <a:schemeClr val="bg1">
                      <a:lumMod val="50000"/>
                      <a:lumOff val="50000"/>
                      <a:alpha val="20000"/>
                    </a:schemeClr>
                  </a:glow>
                </a:effectLst>
                <a:latin typeface="Arial Narrow" panose="020B0606020202030204" pitchFamily="34" charset="0"/>
              </a:rPr>
              <a:t>süreçlerindeki farklılıklardan </a:t>
            </a:r>
            <a:r>
              <a:rPr lang="tr-TR" sz="1400" b="1" cap="none" dirty="0" smtClean="0">
                <a:solidFill>
                  <a:schemeClr val="tx1"/>
                </a:solidFill>
                <a:effectLst>
                  <a:glow rad="38100">
                    <a:schemeClr val="bg1">
                      <a:lumMod val="50000"/>
                      <a:lumOff val="50000"/>
                      <a:alpha val="20000"/>
                    </a:schemeClr>
                  </a:glow>
                </a:effectLst>
                <a:latin typeface="Arial Narrow" panose="020B0606020202030204" pitchFamily="34" charset="0"/>
              </a:rPr>
              <a:t>kaynaklanan; </a:t>
            </a:r>
          </a:p>
          <a:p>
            <a:pPr lvl="1" algn="just"/>
            <a:r>
              <a:rPr lang="tr-TR" sz="1200" b="1" cap="none" dirty="0" smtClean="0">
                <a:solidFill>
                  <a:schemeClr val="tx1"/>
                </a:solidFill>
                <a:effectLst>
                  <a:glow rad="38100">
                    <a:schemeClr val="bg1">
                      <a:lumMod val="50000"/>
                      <a:lumOff val="50000"/>
                      <a:alpha val="20000"/>
                    </a:schemeClr>
                  </a:glow>
                </a:effectLst>
                <a:latin typeface="Arial Narrow" panose="020B0606020202030204" pitchFamily="34" charset="0"/>
              </a:rPr>
              <a:t>akademik, </a:t>
            </a:r>
          </a:p>
          <a:p>
            <a:pPr lvl="1" algn="just"/>
            <a:r>
              <a:rPr lang="tr-TR" sz="1200" b="1" cap="none" dirty="0" smtClean="0">
                <a:solidFill>
                  <a:schemeClr val="tx1"/>
                </a:solidFill>
                <a:effectLst>
                  <a:glow rad="38100">
                    <a:schemeClr val="bg1">
                      <a:lumMod val="50000"/>
                      <a:lumOff val="50000"/>
                      <a:alpha val="20000"/>
                    </a:schemeClr>
                  </a:glow>
                </a:effectLst>
                <a:latin typeface="Arial Narrow" panose="020B0606020202030204" pitchFamily="34" charset="0"/>
              </a:rPr>
              <a:t>sosyal, </a:t>
            </a:r>
          </a:p>
          <a:p>
            <a:pPr lvl="1" algn="just"/>
            <a:r>
              <a:rPr lang="tr-TR" sz="1200" b="1" cap="none" dirty="0" smtClean="0">
                <a:solidFill>
                  <a:schemeClr val="tx1"/>
                </a:solidFill>
                <a:effectLst>
                  <a:glow rad="38100">
                    <a:schemeClr val="bg1">
                      <a:lumMod val="50000"/>
                      <a:lumOff val="50000"/>
                      <a:alpha val="20000"/>
                    </a:schemeClr>
                  </a:glow>
                </a:effectLst>
                <a:latin typeface="Arial Narrow" panose="020B0606020202030204" pitchFamily="34" charset="0"/>
              </a:rPr>
              <a:t>iletişimsel, </a:t>
            </a:r>
          </a:p>
          <a:p>
            <a:pPr lvl="1" algn="just"/>
            <a:r>
              <a:rPr lang="tr-TR" sz="1200" b="1" cap="none" dirty="0" smtClean="0">
                <a:solidFill>
                  <a:schemeClr val="tx1"/>
                </a:solidFill>
                <a:effectLst>
                  <a:glow rad="38100">
                    <a:schemeClr val="bg1">
                      <a:lumMod val="50000"/>
                      <a:lumOff val="50000"/>
                      <a:alpha val="20000"/>
                    </a:schemeClr>
                  </a:glow>
                </a:effectLst>
                <a:latin typeface="Arial Narrow" panose="020B0606020202030204" pitchFamily="34" charset="0"/>
              </a:rPr>
              <a:t>günlük yaşam ve kinestetik alanların birinde veya daha fazlasında kendini gösterebilen</a:t>
            </a:r>
          </a:p>
          <a:p>
            <a:pPr algn="just"/>
            <a:r>
              <a:rPr lang="tr-TR" sz="1400" b="1" cap="none" dirty="0" smtClean="0">
                <a:solidFill>
                  <a:schemeClr val="tx1"/>
                </a:solidFill>
                <a:effectLst>
                  <a:glow rad="38100">
                    <a:schemeClr val="bg1">
                      <a:lumMod val="50000"/>
                      <a:lumOff val="50000"/>
                      <a:alpha val="20000"/>
                    </a:schemeClr>
                  </a:glow>
                </a:effectLst>
                <a:latin typeface="Arial Narrow" panose="020B0606020202030204" pitchFamily="34" charset="0"/>
              </a:rPr>
              <a:t>Zihnin </a:t>
            </a:r>
            <a:r>
              <a:rPr lang="tr-TR" sz="1400" b="1" cap="none" dirty="0">
                <a:solidFill>
                  <a:schemeClr val="tx1"/>
                </a:solidFill>
                <a:effectLst>
                  <a:glow rad="38100">
                    <a:schemeClr val="bg1">
                      <a:lumMod val="50000"/>
                      <a:lumOff val="50000"/>
                      <a:alpha val="20000"/>
                    </a:schemeClr>
                  </a:glow>
                </a:effectLst>
                <a:latin typeface="Arial Narrow" panose="020B0606020202030204" pitchFamily="34" charset="0"/>
              </a:rPr>
              <a:t>farklı üst bilişsel </a:t>
            </a:r>
            <a:r>
              <a:rPr lang="tr-TR" sz="1400" b="1" cap="none" dirty="0" smtClean="0">
                <a:solidFill>
                  <a:schemeClr val="tx1"/>
                </a:solidFill>
                <a:effectLst>
                  <a:glow rad="38100">
                    <a:schemeClr val="bg1">
                      <a:lumMod val="50000"/>
                      <a:lumOff val="50000"/>
                      <a:alpha val="20000"/>
                    </a:schemeClr>
                  </a:glow>
                </a:effectLst>
                <a:latin typeface="Arial Narrow" panose="020B0606020202030204" pitchFamily="34" charset="0"/>
              </a:rPr>
              <a:t>yapılarının işleyişinde aksaklıklara yol açan</a:t>
            </a:r>
          </a:p>
          <a:p>
            <a:pPr algn="just"/>
            <a:r>
              <a:rPr lang="tr-TR" sz="1400" b="1" cap="none" dirty="0">
                <a:solidFill>
                  <a:schemeClr val="tx1"/>
                </a:solidFill>
                <a:effectLst>
                  <a:glow rad="38100">
                    <a:schemeClr val="bg1">
                      <a:lumMod val="50000"/>
                      <a:lumOff val="50000"/>
                      <a:alpha val="20000"/>
                    </a:schemeClr>
                  </a:glow>
                </a:effectLst>
                <a:latin typeface="Arial Narrow" panose="020B0606020202030204" pitchFamily="34" charset="0"/>
              </a:rPr>
              <a:t>Ç</a:t>
            </a:r>
            <a:r>
              <a:rPr lang="tr-TR" sz="1400" b="1" cap="none" dirty="0" smtClean="0">
                <a:solidFill>
                  <a:schemeClr val="tx1"/>
                </a:solidFill>
                <a:effectLst>
                  <a:glow rad="38100">
                    <a:schemeClr val="bg1">
                      <a:lumMod val="50000"/>
                      <a:lumOff val="50000"/>
                      <a:alpha val="20000"/>
                    </a:schemeClr>
                  </a:glow>
                </a:effectLst>
                <a:latin typeface="Arial Narrow" panose="020B0606020202030204" pitchFamily="34" charset="0"/>
              </a:rPr>
              <a:t>oğu </a:t>
            </a:r>
            <a:r>
              <a:rPr lang="tr-TR" sz="1400" b="1" cap="none" dirty="0">
                <a:solidFill>
                  <a:schemeClr val="tx1"/>
                </a:solidFill>
                <a:effectLst>
                  <a:glow rad="38100">
                    <a:schemeClr val="bg1">
                      <a:lumMod val="50000"/>
                      <a:lumOff val="50000"/>
                      <a:alpha val="20000"/>
                    </a:schemeClr>
                  </a:glow>
                </a:effectLst>
                <a:latin typeface="Arial Narrow" panose="020B0606020202030204" pitchFamily="34" charset="0"/>
              </a:rPr>
              <a:t>kez klasik öğretim </a:t>
            </a:r>
            <a:r>
              <a:rPr lang="tr-TR" sz="1400" b="1" cap="none" dirty="0" smtClean="0">
                <a:solidFill>
                  <a:schemeClr val="tx1"/>
                </a:solidFill>
                <a:effectLst>
                  <a:glow rad="38100">
                    <a:schemeClr val="bg1">
                      <a:lumMod val="50000"/>
                      <a:lumOff val="50000"/>
                      <a:alpha val="20000"/>
                    </a:schemeClr>
                  </a:glow>
                </a:effectLst>
                <a:latin typeface="Arial Narrow" panose="020B0606020202030204" pitchFamily="34" charset="0"/>
              </a:rPr>
              <a:t>yaklaşımlarına dirençli olan /  zorlanmanın görüldüğü</a:t>
            </a:r>
          </a:p>
          <a:p>
            <a:pPr algn="just"/>
            <a:r>
              <a:rPr lang="tr-TR" sz="1400" b="1" cap="none" dirty="0" smtClean="0">
                <a:solidFill>
                  <a:schemeClr val="tx1"/>
                </a:solidFill>
                <a:effectLst>
                  <a:glow rad="38100">
                    <a:schemeClr val="bg1">
                      <a:lumMod val="50000"/>
                      <a:lumOff val="50000"/>
                      <a:alpha val="20000"/>
                    </a:schemeClr>
                  </a:glow>
                </a:effectLst>
                <a:latin typeface="Arial Narrow" panose="020B0606020202030204" pitchFamily="34" charset="0"/>
              </a:rPr>
              <a:t>Yaşanan güçlüğün </a:t>
            </a:r>
            <a:r>
              <a:rPr lang="tr-TR" sz="1400" b="1" cap="none" dirty="0">
                <a:solidFill>
                  <a:schemeClr val="tx1"/>
                </a:solidFill>
                <a:effectLst>
                  <a:glow rad="38100">
                    <a:schemeClr val="bg1">
                      <a:lumMod val="50000"/>
                      <a:lumOff val="50000"/>
                      <a:alpha val="20000"/>
                    </a:schemeClr>
                  </a:glow>
                </a:effectLst>
                <a:latin typeface="Arial Narrow" panose="020B0606020202030204" pitchFamily="34" charset="0"/>
              </a:rPr>
              <a:t>başka herhangi bir tanı grubuyla/nedenle </a:t>
            </a:r>
            <a:r>
              <a:rPr lang="tr-TR" sz="1400" b="1" cap="none" dirty="0" smtClean="0">
                <a:solidFill>
                  <a:schemeClr val="tx1"/>
                </a:solidFill>
                <a:effectLst>
                  <a:glow rad="38100">
                    <a:schemeClr val="bg1">
                      <a:lumMod val="50000"/>
                      <a:lumOff val="50000"/>
                      <a:alpha val="20000"/>
                    </a:schemeClr>
                  </a:glow>
                </a:effectLst>
                <a:latin typeface="Arial Narrow" panose="020B0606020202030204" pitchFamily="34" charset="0"/>
              </a:rPr>
              <a:t>açıklanamayacağı </a:t>
            </a:r>
            <a:r>
              <a:rPr lang="tr-TR" sz="1400" b="1" cap="none" dirty="0">
                <a:solidFill>
                  <a:schemeClr val="tx1"/>
                </a:solidFill>
                <a:effectLst>
                  <a:glow rad="38100">
                    <a:schemeClr val="bg1">
                      <a:lumMod val="50000"/>
                      <a:lumOff val="50000"/>
                      <a:alpha val="20000"/>
                    </a:schemeClr>
                  </a:glow>
                </a:effectLst>
                <a:latin typeface="Arial Narrow" panose="020B0606020202030204" pitchFamily="34" charset="0"/>
              </a:rPr>
              <a:t>durumdur.</a:t>
            </a:r>
          </a:p>
          <a:p>
            <a:endParaRPr lang="tr-TR" sz="1400" cap="none" dirty="0"/>
          </a:p>
        </p:txBody>
      </p:sp>
      <p:sp>
        <p:nvSpPr>
          <p:cNvPr id="2" name="Unvan 1"/>
          <p:cNvSpPr>
            <a:spLocks noGrp="1"/>
          </p:cNvSpPr>
          <p:nvPr>
            <p:ph type="title"/>
          </p:nvPr>
        </p:nvSpPr>
        <p:spPr>
          <a:xfrm>
            <a:off x="1141411" y="1459131"/>
            <a:ext cx="9905998" cy="1693527"/>
          </a:xfrm>
        </p:spPr>
        <p:txBody>
          <a:bodyPr/>
          <a:lstStyle/>
          <a:p>
            <a:pPr algn="ctr"/>
            <a:r>
              <a:rPr lang="tr-TR" b="1" cap="none" dirty="0" smtClean="0"/>
              <a:t>Sorun Alanları Temelinde</a:t>
            </a:r>
            <a:br>
              <a:rPr lang="tr-TR" b="1" cap="none" dirty="0" smtClean="0"/>
            </a:br>
            <a:r>
              <a:rPr lang="tr-TR" b="1" cap="none" dirty="0" smtClean="0"/>
              <a:t>Özgül Öğrenme Güçlüğü</a:t>
            </a:r>
            <a:br>
              <a:rPr lang="tr-TR" b="1" cap="none" dirty="0" smtClean="0"/>
            </a:br>
            <a:r>
              <a:rPr lang="tr-TR" b="1" cap="none" dirty="0" smtClean="0"/>
              <a:t>(ÖÖG)’nün DOĞASI</a:t>
            </a:r>
            <a:endParaRPr lang="tr-TR" b="1" cap="none" dirty="0"/>
          </a:p>
        </p:txBody>
      </p:sp>
      <p:sp>
        <p:nvSpPr>
          <p:cNvPr id="3" name="Metin Yer Tutucusu 2"/>
          <p:cNvSpPr>
            <a:spLocks noGrp="1"/>
          </p:cNvSpPr>
          <p:nvPr>
            <p:ph type="body" idx="1"/>
          </p:nvPr>
        </p:nvSpPr>
        <p:spPr>
          <a:xfrm>
            <a:off x="3799945" y="3161840"/>
            <a:ext cx="4588931" cy="576262"/>
          </a:xfrm>
        </p:spPr>
        <p:txBody>
          <a:bodyPr/>
          <a:lstStyle/>
          <a:p>
            <a:pPr algn="ctr"/>
            <a:r>
              <a:rPr lang="tr-TR" cap="none" dirty="0" smtClean="0">
                <a:solidFill>
                  <a:srgbClr val="00B0F0"/>
                </a:solidFill>
              </a:rPr>
              <a:t>Kişisel Bir Tanım:</a:t>
            </a:r>
            <a:endParaRPr lang="tr-TR" cap="none" dirty="0">
              <a:solidFill>
                <a:srgbClr val="00B0F0"/>
              </a:solidFill>
            </a:endParaRPr>
          </a:p>
        </p:txBody>
      </p:sp>
      <p:sp>
        <p:nvSpPr>
          <p:cNvPr id="7" name="Metin kutusu 6"/>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2952848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0 Resim" descr="ÇANKAYA RAM LOGO.png"/>
          <p:cNvPicPr>
            <a:picLocks noGrp="1"/>
          </p:cNvPicPr>
          <p:nvPr>
            <p:ph idx="4294967295"/>
          </p:nvPr>
        </p:nvPicPr>
        <p:blipFill>
          <a:blip r:embed="rId2" cstate="print"/>
          <a:stretch>
            <a:fillRect/>
          </a:stretch>
        </p:blipFill>
        <p:spPr>
          <a:xfrm>
            <a:off x="4079776" y="620688"/>
            <a:ext cx="3816424" cy="3816424"/>
          </a:xfrm>
          <a:prstGeom prst="rect">
            <a:avLst/>
          </a:prstGeom>
        </p:spPr>
      </p:pic>
      <p:sp>
        <p:nvSpPr>
          <p:cNvPr id="4097" name="Rectangle 1"/>
          <p:cNvSpPr>
            <a:spLocks noChangeArrowheads="1"/>
          </p:cNvSpPr>
          <p:nvPr/>
        </p:nvSpPr>
        <p:spPr bwMode="auto">
          <a:xfrm>
            <a:off x="2999657" y="4725145"/>
            <a:ext cx="6053959"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fontAlgn="base">
              <a:spcBef>
                <a:spcPct val="0"/>
              </a:spcBef>
              <a:spcAft>
                <a:spcPct val="0"/>
              </a:spcAft>
            </a:pPr>
            <a:r>
              <a:rPr lang="tr-TR" sz="1600" dirty="0">
                <a:solidFill>
                  <a:srgbClr val="002060"/>
                </a:solidFill>
                <a:latin typeface="Arial Black" pitchFamily="34" charset="0"/>
                <a:ea typeface="Calibri" pitchFamily="34" charset="0"/>
                <a:cs typeface="Times New Roman" pitchFamily="18" charset="0"/>
              </a:rPr>
              <a:t>              </a:t>
            </a:r>
            <a:r>
              <a:rPr lang="tr-TR" sz="1600" b="1" dirty="0">
                <a:latin typeface="Arial Black" pitchFamily="34" charset="0"/>
                <a:ea typeface="Calibri" pitchFamily="34" charset="0"/>
                <a:cs typeface="Times New Roman" pitchFamily="18" charset="0"/>
              </a:rPr>
              <a:t>www.</a:t>
            </a:r>
            <a:r>
              <a:rPr lang="tr-TR" sz="1600" b="1" dirty="0" err="1">
                <a:latin typeface="Arial Black" pitchFamily="34" charset="0"/>
                <a:ea typeface="Calibri" pitchFamily="34" charset="0"/>
                <a:cs typeface="Times New Roman" pitchFamily="18" charset="0"/>
              </a:rPr>
              <a:t>cankayaram</a:t>
            </a:r>
            <a:r>
              <a:rPr lang="tr-TR" sz="1600" b="1" dirty="0">
                <a:latin typeface="Arial Black" pitchFamily="34" charset="0"/>
                <a:ea typeface="Calibri" pitchFamily="34" charset="0"/>
                <a:cs typeface="Times New Roman" pitchFamily="18" charset="0"/>
              </a:rPr>
              <a:t>.</a:t>
            </a:r>
            <a:r>
              <a:rPr lang="tr-TR" sz="1600" b="1" dirty="0" err="1">
                <a:latin typeface="Arial Black" pitchFamily="34" charset="0"/>
                <a:ea typeface="Calibri" pitchFamily="34" charset="0"/>
                <a:cs typeface="Times New Roman" pitchFamily="18" charset="0"/>
              </a:rPr>
              <a:t>meb</a:t>
            </a:r>
            <a:r>
              <a:rPr lang="tr-TR" sz="1600" b="1" dirty="0">
                <a:latin typeface="Arial Black" pitchFamily="34" charset="0"/>
                <a:ea typeface="Calibri" pitchFamily="34" charset="0"/>
                <a:cs typeface="Times New Roman" pitchFamily="18" charset="0"/>
              </a:rPr>
              <a:t>.k12.tr</a:t>
            </a:r>
            <a:endParaRPr lang="tr-TR" sz="1600" b="1" dirty="0">
              <a:latin typeface="Arial" pitchFamily="34" charset="0"/>
              <a:cs typeface="Arial" pitchFamily="34" charset="0"/>
            </a:endParaRPr>
          </a:p>
          <a:p>
            <a:pPr indent="449263" fontAlgn="base">
              <a:spcBef>
                <a:spcPct val="0"/>
              </a:spcBef>
              <a:spcAft>
                <a:spcPct val="0"/>
              </a:spcAft>
            </a:pPr>
            <a:endParaRPr lang="tr-TR" sz="1600" b="1" dirty="0">
              <a:latin typeface="Arial Black" pitchFamily="34" charset="0"/>
              <a:ea typeface="Calibri" pitchFamily="34" charset="0"/>
              <a:cs typeface="Times New Roman" pitchFamily="18" charset="0"/>
            </a:endParaRPr>
          </a:p>
          <a:p>
            <a:pPr indent="449263" fontAlgn="base">
              <a:spcBef>
                <a:spcPct val="0"/>
              </a:spcBef>
              <a:spcAft>
                <a:spcPct val="0"/>
              </a:spcAft>
            </a:pPr>
            <a:r>
              <a:rPr lang="tr-TR" sz="1600" b="1" dirty="0">
                <a:latin typeface="Arial Black" pitchFamily="34" charset="0"/>
                <a:ea typeface="Calibri" pitchFamily="34" charset="0"/>
                <a:cs typeface="Times New Roman" pitchFamily="18" charset="0"/>
              </a:rPr>
              <a:t>         Tel 		: 0312 466 67 76</a:t>
            </a:r>
            <a:endParaRPr lang="tr-TR" sz="1600" b="1" dirty="0">
              <a:latin typeface="Arial" pitchFamily="34" charset="0"/>
              <a:cs typeface="Arial" pitchFamily="34" charset="0"/>
            </a:endParaRPr>
          </a:p>
          <a:p>
            <a:pPr indent="449263" eaLnBrk="0" fontAlgn="base" hangingPunct="0">
              <a:spcBef>
                <a:spcPct val="0"/>
              </a:spcBef>
              <a:spcAft>
                <a:spcPct val="0"/>
              </a:spcAft>
            </a:pPr>
            <a:r>
              <a:rPr lang="tr-TR" sz="1600" b="1" dirty="0">
                <a:latin typeface="Arial Black" pitchFamily="34" charset="0"/>
                <a:ea typeface="Calibri" pitchFamily="34" charset="0"/>
                <a:cs typeface="Times New Roman" pitchFamily="18" charset="0"/>
              </a:rPr>
              <a:t>         </a:t>
            </a:r>
            <a:r>
              <a:rPr lang="tr-TR" sz="1600" b="1" dirty="0" err="1">
                <a:latin typeface="Arial Black" pitchFamily="34" charset="0"/>
                <a:ea typeface="Calibri" pitchFamily="34" charset="0"/>
                <a:cs typeface="Times New Roman" pitchFamily="18" charset="0"/>
              </a:rPr>
              <a:t>İnstagram</a:t>
            </a:r>
            <a:r>
              <a:rPr lang="tr-TR" sz="1600" b="1" dirty="0">
                <a:latin typeface="Arial Black" pitchFamily="34" charset="0"/>
                <a:ea typeface="Calibri" pitchFamily="34" charset="0"/>
                <a:cs typeface="Times New Roman" pitchFamily="18" charset="0"/>
              </a:rPr>
              <a:t>        : @</a:t>
            </a:r>
            <a:r>
              <a:rPr lang="tr-TR" sz="1600" b="1" dirty="0" err="1">
                <a:latin typeface="Arial Black" pitchFamily="34" charset="0"/>
                <a:ea typeface="Calibri" pitchFamily="34" charset="0"/>
                <a:cs typeface="Times New Roman" pitchFamily="18" charset="0"/>
              </a:rPr>
              <a:t>cankayaram</a:t>
            </a:r>
            <a:endParaRPr lang="tr-TR" sz="1600" b="1" dirty="0">
              <a:latin typeface="Arial" pitchFamily="34" charset="0"/>
              <a:cs typeface="Arial" pitchFamily="34" charset="0"/>
            </a:endParaRPr>
          </a:p>
          <a:p>
            <a:pPr indent="449263" eaLnBrk="0" fontAlgn="base" hangingPunct="0">
              <a:spcBef>
                <a:spcPct val="0"/>
              </a:spcBef>
              <a:spcAft>
                <a:spcPct val="0"/>
              </a:spcAft>
            </a:pPr>
            <a:r>
              <a:rPr lang="tr-TR" sz="1600" b="1" dirty="0">
                <a:latin typeface="Arial Black" pitchFamily="34" charset="0"/>
                <a:ea typeface="Calibri" pitchFamily="34" charset="0"/>
                <a:cs typeface="Times New Roman" pitchFamily="18" charset="0"/>
              </a:rPr>
              <a:t>         </a:t>
            </a:r>
            <a:r>
              <a:rPr lang="tr-TR" sz="1600" b="1" dirty="0" err="1">
                <a:latin typeface="Arial Black" pitchFamily="34" charset="0"/>
                <a:ea typeface="Calibri" pitchFamily="34" charset="0"/>
                <a:cs typeface="Times New Roman" pitchFamily="18" charset="0"/>
              </a:rPr>
              <a:t>Twitter</a:t>
            </a:r>
            <a:r>
              <a:rPr lang="tr-TR" sz="1600" b="1" dirty="0">
                <a:latin typeface="Arial Black" pitchFamily="34" charset="0"/>
                <a:ea typeface="Calibri" pitchFamily="34" charset="0"/>
                <a:cs typeface="Times New Roman" pitchFamily="18" charset="0"/>
              </a:rPr>
              <a:t>	: @</a:t>
            </a:r>
            <a:r>
              <a:rPr lang="tr-TR" sz="1600" b="1" dirty="0" err="1">
                <a:latin typeface="Arial Black" pitchFamily="34" charset="0"/>
                <a:ea typeface="Calibri" pitchFamily="34" charset="0"/>
                <a:cs typeface="Times New Roman" pitchFamily="18" charset="0"/>
              </a:rPr>
              <a:t>cankayaram</a:t>
            </a:r>
            <a:endParaRPr lang="tr-TR" sz="1600" b="1" dirty="0">
              <a:latin typeface="Arial" pitchFamily="34" charset="0"/>
              <a:cs typeface="Arial" pitchFamily="34" charset="0"/>
            </a:endParaRPr>
          </a:p>
        </p:txBody>
      </p:sp>
    </p:spTree>
    <p:extLst>
      <p:ext uri="{BB962C8B-B14F-4D97-AF65-F5344CB8AC3E}">
        <p14:creationId xmlns:p14="http://schemas.microsoft.com/office/powerpoint/2010/main" val="400318170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sz="quarter" idx="14"/>
          </p:nvPr>
        </p:nvSpPr>
        <p:spPr>
          <a:xfrm>
            <a:off x="5401267" y="3138286"/>
            <a:ext cx="4876801" cy="2547937"/>
          </a:xfrm>
        </p:spPr>
        <p:txBody>
          <a:bodyPr>
            <a:normAutofit/>
          </a:bodyPr>
          <a:lstStyle/>
          <a:p>
            <a:pPr marL="0" indent="0" algn="just">
              <a:buNone/>
            </a:pPr>
            <a:r>
              <a:rPr lang="tr-TR" sz="1400" cap="none" dirty="0" smtClean="0"/>
              <a:t>Bu sunuda özellikli ve kritik olduğunu düşündüğümüz bazı kavramlar üzerinden ÖÖG olan bireylerin ne gibi sorunlar yaşadıklarını ortaya koyarken, aynı zamanda okullarımızda PDR hizmetleri kapsamında bu çocuklar için neler yapabileceğimize dair öneriler sunmaya çalışacağız. </a:t>
            </a:r>
            <a:r>
              <a:rPr lang="tr-TR" sz="1400" cap="none" dirty="0"/>
              <a:t>K</a:t>
            </a:r>
            <a:r>
              <a:rPr lang="tr-TR" sz="1400" cap="none" dirty="0" smtClean="0"/>
              <a:t>avramlara dair bilgilerin eğitim yaklaşım ve uygulamaları üzerinde köklü değişikliklere neden olabileceği değerlendirilmektedir.</a:t>
            </a:r>
            <a:endParaRPr lang="tr-TR" sz="1400" cap="none" dirty="0">
              <a:solidFill>
                <a:srgbClr val="FF0000"/>
              </a:solidFill>
            </a:endParaRPr>
          </a:p>
        </p:txBody>
      </p:sp>
      <p:sp>
        <p:nvSpPr>
          <p:cNvPr id="4" name="İçerik Yer Tutucusu 3"/>
          <p:cNvSpPr>
            <a:spLocks noGrp="1"/>
          </p:cNvSpPr>
          <p:nvPr>
            <p:ph sz="quarter" idx="13"/>
          </p:nvPr>
        </p:nvSpPr>
        <p:spPr>
          <a:xfrm>
            <a:off x="524467" y="1883885"/>
            <a:ext cx="4876800" cy="4803353"/>
          </a:xfrm>
        </p:spPr>
        <p:txBody>
          <a:bodyPr>
            <a:normAutofit fontScale="77500" lnSpcReduction="20000"/>
          </a:bodyPr>
          <a:lstStyle/>
          <a:p>
            <a:pPr lvl="4"/>
            <a:r>
              <a:rPr lang="tr-TR" b="1" i="1" dirty="0">
                <a:solidFill>
                  <a:schemeClr val="tx1"/>
                </a:solidFill>
              </a:rPr>
              <a:t>ÖZGÜL</a:t>
            </a:r>
          </a:p>
          <a:p>
            <a:pPr lvl="4"/>
            <a:endParaRPr lang="tr-TR" b="1" i="1" dirty="0">
              <a:solidFill>
                <a:schemeClr val="tx1"/>
              </a:solidFill>
            </a:endParaRPr>
          </a:p>
          <a:p>
            <a:pPr lvl="4"/>
            <a:r>
              <a:rPr lang="tr-TR" b="1" i="1" dirty="0" smtClean="0">
                <a:solidFill>
                  <a:schemeClr val="tx1"/>
                </a:solidFill>
              </a:rPr>
              <a:t>ALGILAR</a:t>
            </a:r>
            <a:endParaRPr lang="tr-TR" b="1" i="1" dirty="0">
              <a:solidFill>
                <a:schemeClr val="tx1"/>
              </a:solidFill>
            </a:endParaRPr>
          </a:p>
          <a:p>
            <a:pPr marL="1280160" lvl="4" indent="0">
              <a:buNone/>
            </a:pPr>
            <a:endParaRPr lang="tr-TR" b="1" i="1" dirty="0">
              <a:solidFill>
                <a:schemeClr val="tx1"/>
              </a:solidFill>
            </a:endParaRPr>
          </a:p>
          <a:p>
            <a:pPr lvl="4"/>
            <a:r>
              <a:rPr lang="tr-TR" b="1" i="1" dirty="0">
                <a:solidFill>
                  <a:schemeClr val="tx1"/>
                </a:solidFill>
              </a:rPr>
              <a:t>DİSEMİ VE BAĞLAM</a:t>
            </a:r>
          </a:p>
          <a:p>
            <a:pPr marL="1280160" lvl="4" indent="0">
              <a:buNone/>
            </a:pPr>
            <a:endParaRPr lang="tr-TR" b="1" i="1" dirty="0">
              <a:solidFill>
                <a:schemeClr val="tx1"/>
              </a:solidFill>
            </a:endParaRPr>
          </a:p>
          <a:p>
            <a:pPr lvl="4"/>
            <a:r>
              <a:rPr lang="tr-TR" b="1" i="1" dirty="0">
                <a:solidFill>
                  <a:schemeClr val="tx1"/>
                </a:solidFill>
              </a:rPr>
              <a:t>ÇAĞRIŞIM</a:t>
            </a:r>
          </a:p>
          <a:p>
            <a:pPr marL="1280160" lvl="4" indent="0">
              <a:buNone/>
            </a:pPr>
            <a:endParaRPr lang="tr-TR" b="1" i="1" dirty="0">
              <a:solidFill>
                <a:schemeClr val="tx1"/>
              </a:solidFill>
            </a:endParaRPr>
          </a:p>
          <a:p>
            <a:pPr lvl="4"/>
            <a:r>
              <a:rPr lang="tr-TR" b="1" i="1" dirty="0">
                <a:solidFill>
                  <a:schemeClr val="tx1"/>
                </a:solidFill>
              </a:rPr>
              <a:t>VÜCUT FARKINDALIĞI</a:t>
            </a:r>
          </a:p>
          <a:p>
            <a:pPr marL="1280160" lvl="4" indent="0">
              <a:buNone/>
            </a:pPr>
            <a:endParaRPr lang="tr-TR" b="1" i="1" dirty="0">
              <a:solidFill>
                <a:schemeClr val="tx1"/>
              </a:solidFill>
            </a:endParaRPr>
          </a:p>
          <a:p>
            <a:pPr lvl="4"/>
            <a:r>
              <a:rPr lang="tr-TR" b="1" i="1" dirty="0">
                <a:solidFill>
                  <a:schemeClr val="tx1"/>
                </a:solidFill>
              </a:rPr>
              <a:t>DİKKAT </a:t>
            </a:r>
            <a:r>
              <a:rPr lang="tr-TR" b="1" i="1" dirty="0" smtClean="0">
                <a:solidFill>
                  <a:schemeClr val="tx1"/>
                </a:solidFill>
              </a:rPr>
              <a:t>EKSİKLİĞİ</a:t>
            </a:r>
          </a:p>
          <a:p>
            <a:pPr marL="1828800" lvl="4" indent="0">
              <a:buNone/>
            </a:pPr>
            <a:endParaRPr lang="tr-TR" b="1" i="1" dirty="0" smtClean="0">
              <a:solidFill>
                <a:schemeClr val="tx1"/>
              </a:solidFill>
            </a:endParaRPr>
          </a:p>
          <a:p>
            <a:pPr lvl="4"/>
            <a:r>
              <a:rPr lang="tr-TR" b="1" i="1" dirty="0">
                <a:solidFill>
                  <a:schemeClr val="tx1"/>
                </a:solidFill>
              </a:rPr>
              <a:t>SAYI </a:t>
            </a:r>
            <a:r>
              <a:rPr lang="tr-TR" b="1" i="1" dirty="0" smtClean="0">
                <a:solidFill>
                  <a:schemeClr val="tx1"/>
                </a:solidFill>
              </a:rPr>
              <a:t>HİSSİ</a:t>
            </a:r>
          </a:p>
          <a:p>
            <a:pPr marL="1828800" lvl="4" indent="0">
              <a:buNone/>
            </a:pPr>
            <a:endParaRPr lang="tr-TR" b="1" i="1" dirty="0">
              <a:solidFill>
                <a:schemeClr val="tx1"/>
              </a:solidFill>
            </a:endParaRPr>
          </a:p>
          <a:p>
            <a:pPr lvl="4"/>
            <a:r>
              <a:rPr lang="tr-TR" b="1" i="1" dirty="0" smtClean="0">
                <a:solidFill>
                  <a:schemeClr val="tx1"/>
                </a:solidFill>
              </a:rPr>
              <a:t>ÜST BİLİŞSEL BECERİLER</a:t>
            </a:r>
          </a:p>
          <a:p>
            <a:pPr marL="1828800" lvl="4" indent="0">
              <a:buNone/>
            </a:pPr>
            <a:endParaRPr lang="tr-TR" b="1" i="1" dirty="0" smtClean="0">
              <a:solidFill>
                <a:schemeClr val="tx1"/>
              </a:solidFill>
            </a:endParaRPr>
          </a:p>
          <a:p>
            <a:pPr lvl="4"/>
            <a:r>
              <a:rPr lang="tr-TR" b="1" i="1" dirty="0" smtClean="0">
                <a:solidFill>
                  <a:schemeClr val="tx1"/>
                </a:solidFill>
              </a:rPr>
              <a:t>HIZLI OKUMA</a:t>
            </a:r>
          </a:p>
          <a:p>
            <a:pPr marL="1280160" lvl="4" indent="0">
              <a:buNone/>
            </a:pPr>
            <a:endParaRPr lang="tr-TR" b="1" i="1" dirty="0">
              <a:solidFill>
                <a:schemeClr val="tx1"/>
              </a:solidFill>
            </a:endParaRPr>
          </a:p>
          <a:p>
            <a:endParaRPr lang="tr-TR" cap="none" dirty="0"/>
          </a:p>
        </p:txBody>
      </p:sp>
      <p:sp>
        <p:nvSpPr>
          <p:cNvPr id="2" name="Unvan 1"/>
          <p:cNvSpPr>
            <a:spLocks noGrp="1"/>
          </p:cNvSpPr>
          <p:nvPr>
            <p:ph type="title"/>
          </p:nvPr>
        </p:nvSpPr>
        <p:spPr>
          <a:xfrm>
            <a:off x="1141412" y="232272"/>
            <a:ext cx="9905998" cy="1905000"/>
          </a:xfrm>
        </p:spPr>
        <p:txBody>
          <a:bodyPr/>
          <a:lstStyle/>
          <a:p>
            <a:pPr algn="ctr"/>
            <a:r>
              <a:rPr lang="tr-TR" cap="none" dirty="0" smtClean="0"/>
              <a:t>Sorun  Alanlarını Tanımlayan</a:t>
            </a:r>
            <a:br>
              <a:rPr lang="tr-TR" cap="none" dirty="0" smtClean="0"/>
            </a:br>
            <a:r>
              <a:rPr lang="tr-TR" cap="none" dirty="0" smtClean="0"/>
              <a:t>SPESİFİK KAVRAMLAR</a:t>
            </a:r>
            <a:endParaRPr lang="tr-TR" cap="none" dirty="0"/>
          </a:p>
        </p:txBody>
      </p:sp>
      <p:pic>
        <p:nvPicPr>
          <p:cNvPr id="5" name="8 Resim" descr="LOGO (1).png"/>
          <p:cNvPicPr>
            <a:picLocks noChangeAspect="1" noChangeArrowheads="1"/>
          </p:cNvPicPr>
          <p:nvPr/>
        </p:nvPicPr>
        <p:blipFill>
          <a:blip r:embed="rId2" cstate="print"/>
          <a:srcRect/>
          <a:stretch>
            <a:fillRect/>
          </a:stretch>
        </p:blipFill>
        <p:spPr bwMode="auto">
          <a:xfrm>
            <a:off x="251519" y="188640"/>
            <a:ext cx="1008113" cy="936104"/>
          </a:xfrm>
          <a:prstGeom prst="rect">
            <a:avLst/>
          </a:prstGeom>
          <a:noFill/>
          <a:ln w="9525">
            <a:noFill/>
            <a:miter lim="800000"/>
            <a:headEnd/>
            <a:tailEnd/>
          </a:ln>
        </p:spPr>
      </p:pic>
      <p:sp>
        <p:nvSpPr>
          <p:cNvPr id="7" name="Metin kutusu 6"/>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2448253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sz="quarter" idx="14"/>
          </p:nvPr>
        </p:nvSpPr>
        <p:spPr>
          <a:xfrm>
            <a:off x="5341069" y="2743028"/>
            <a:ext cx="5525246" cy="2547937"/>
          </a:xfrm>
        </p:spPr>
        <p:txBody>
          <a:bodyPr>
            <a:normAutofit/>
          </a:bodyPr>
          <a:lstStyle/>
          <a:p>
            <a:pPr algn="just"/>
            <a:r>
              <a:rPr lang="tr-TR" sz="1200" cap="none" dirty="0" smtClean="0"/>
              <a:t>ÖÖG içinde pek çok sorun alanı olan bir güçlüktür. Bu sorun alanları ve</a:t>
            </a:r>
            <a:r>
              <a:rPr lang="tr-TR" sz="1200" dirty="0" smtClean="0"/>
              <a:t> bunlara</a:t>
            </a:r>
            <a:r>
              <a:rPr lang="tr-TR" sz="1200" cap="none" dirty="0" smtClean="0"/>
              <a:t> ait çok sayıda alt sorun alanlarıyla birlikte, her bir ÖÖG olan bireyde farklı kombinasyonlarda görülmektedir. </a:t>
            </a:r>
            <a:r>
              <a:rPr lang="tr-TR" sz="1200" cap="none" dirty="0"/>
              <a:t>H</a:t>
            </a:r>
            <a:r>
              <a:rPr lang="tr-TR" sz="1200" cap="none" dirty="0" smtClean="0"/>
              <a:t>er bir ÖÖG olan birey KENDİNE HAS (ÖZGÜ) bir biçimde bu güçlüğü yaşamaktadır. </a:t>
            </a:r>
          </a:p>
          <a:p>
            <a:pPr algn="just"/>
            <a:r>
              <a:rPr lang="tr-TR" sz="1200" cap="none" dirty="0" smtClean="0"/>
              <a:t>Her türlü engel, her türlü zorlayıcı durum ve koşullar «Öğrenme Güçlüğü’ne» neden olabilmektedir. </a:t>
            </a:r>
            <a:r>
              <a:rPr lang="tr-TR" sz="1200" dirty="0" smtClean="0"/>
              <a:t>Öğrenme güçlüğü kavramı, </a:t>
            </a:r>
            <a:r>
              <a:rPr lang="tr-TR" sz="1200" cap="none" dirty="0" smtClean="0"/>
              <a:t>ÖÖG’deki özel durumu açıklamaya yetmeyeceği gibi karışıklıklara da neden olmaktadır.</a:t>
            </a:r>
          </a:p>
          <a:p>
            <a:pPr algn="just"/>
            <a:r>
              <a:rPr lang="tr-TR" sz="1200" cap="none" dirty="0" smtClean="0"/>
              <a:t>ÖÖG de güçlüğün nedeni temel olarak </a:t>
            </a:r>
            <a:r>
              <a:rPr lang="tr-TR" sz="1200" cap="none" dirty="0" smtClean="0">
                <a:solidFill>
                  <a:srgbClr val="00B0F0"/>
                </a:solidFill>
              </a:rPr>
              <a:t>ALGILAMA VE İŞLEM SÜREÇLERİNDEKİ FARKLILIKLARDAN</a:t>
            </a:r>
            <a:r>
              <a:rPr lang="tr-TR" sz="1200" cap="none" dirty="0" smtClean="0"/>
              <a:t> kaynaklanmaktadır. Bu nedenle burada bahsedilen öğrenme güçlüğü </a:t>
            </a:r>
            <a:r>
              <a:rPr lang="tr-TR" sz="1200" cap="none" dirty="0" smtClean="0">
                <a:solidFill>
                  <a:srgbClr val="00B0F0"/>
                </a:solidFill>
              </a:rPr>
              <a:t>«ÖZGÜL </a:t>
            </a:r>
            <a:r>
              <a:rPr lang="tr-TR" sz="1200" cap="none" dirty="0">
                <a:solidFill>
                  <a:srgbClr val="00B0F0"/>
                </a:solidFill>
              </a:rPr>
              <a:t>(</a:t>
            </a:r>
            <a:r>
              <a:rPr lang="tr-TR" sz="1200" cap="none" dirty="0" smtClean="0">
                <a:solidFill>
                  <a:srgbClr val="00B0F0"/>
                </a:solidFill>
              </a:rPr>
              <a:t>Kendine has özellikler taşıyan) Öğrenme Güçlüğü» </a:t>
            </a:r>
            <a:r>
              <a:rPr lang="tr-TR" sz="1200" cap="none" dirty="0" smtClean="0"/>
              <a:t>olarak  ifade edilmektedir.</a:t>
            </a:r>
            <a:endParaRPr lang="tr-TR" sz="1200" cap="none" dirty="0"/>
          </a:p>
        </p:txBody>
      </p:sp>
      <p:sp>
        <p:nvSpPr>
          <p:cNvPr id="4" name="İçerik Yer Tutucusu 3"/>
          <p:cNvSpPr>
            <a:spLocks noGrp="1"/>
          </p:cNvSpPr>
          <p:nvPr>
            <p:ph sz="quarter" idx="13"/>
          </p:nvPr>
        </p:nvSpPr>
        <p:spPr>
          <a:xfrm>
            <a:off x="307410" y="3091635"/>
            <a:ext cx="5033659" cy="2547937"/>
          </a:xfrm>
        </p:spPr>
        <p:txBody>
          <a:bodyPr>
            <a:normAutofit/>
          </a:bodyPr>
          <a:lstStyle/>
          <a:p>
            <a:r>
              <a:rPr lang="tr-TR" cap="none" dirty="0" smtClean="0"/>
              <a:t>Heterojenlik</a:t>
            </a:r>
          </a:p>
          <a:p>
            <a:r>
              <a:rPr lang="tr-TR" cap="none" dirty="0" smtClean="0"/>
              <a:t>Standart Testler</a:t>
            </a:r>
          </a:p>
          <a:p>
            <a:r>
              <a:rPr lang="tr-TR" cap="none" dirty="0" smtClean="0"/>
              <a:t>Algılar</a:t>
            </a:r>
          </a:p>
          <a:p>
            <a:r>
              <a:rPr lang="tr-TR" cap="none" dirty="0" smtClean="0"/>
              <a:t>Başka Tanı Kriterleri(Disemi/ Çağrışımlar/ Vücut Farkındalığı ve Dokunsal Algı)</a:t>
            </a:r>
            <a:endParaRPr lang="tr-TR" cap="none" dirty="0"/>
          </a:p>
        </p:txBody>
      </p:sp>
      <p:sp>
        <p:nvSpPr>
          <p:cNvPr id="2" name="Unvan 1"/>
          <p:cNvSpPr>
            <a:spLocks noGrp="1"/>
          </p:cNvSpPr>
          <p:nvPr>
            <p:ph type="title"/>
          </p:nvPr>
        </p:nvSpPr>
        <p:spPr>
          <a:xfrm>
            <a:off x="612092" y="785819"/>
            <a:ext cx="9905998" cy="945831"/>
          </a:xfrm>
        </p:spPr>
        <p:txBody>
          <a:bodyPr/>
          <a:lstStyle/>
          <a:p>
            <a:pPr algn="ctr"/>
            <a:r>
              <a:rPr lang="tr-TR" sz="4000" cap="none" dirty="0" smtClean="0"/>
              <a:t>ÖZGÜL</a:t>
            </a:r>
            <a:endParaRPr lang="tr-TR" sz="4000" cap="none" dirty="0"/>
          </a:p>
        </p:txBody>
      </p:sp>
      <p:sp>
        <p:nvSpPr>
          <p:cNvPr id="3" name="Metin Yer Tutucusu 2"/>
          <p:cNvSpPr>
            <a:spLocks noGrp="1"/>
          </p:cNvSpPr>
          <p:nvPr>
            <p:ph type="body" idx="1"/>
          </p:nvPr>
        </p:nvSpPr>
        <p:spPr>
          <a:xfrm>
            <a:off x="612092" y="2378869"/>
            <a:ext cx="4588931" cy="576262"/>
          </a:xfrm>
        </p:spPr>
        <p:txBody>
          <a:bodyPr/>
          <a:lstStyle/>
          <a:p>
            <a:r>
              <a:rPr lang="tr-TR" sz="2000" cap="none" dirty="0" smtClean="0"/>
              <a:t>ALT KAVRAMLAR</a:t>
            </a:r>
            <a:endParaRPr lang="tr-TR" sz="2000" cap="none" dirty="0"/>
          </a:p>
        </p:txBody>
      </p:sp>
      <p:sp>
        <p:nvSpPr>
          <p:cNvPr id="5" name="Metin Yer Tutucusu 4"/>
          <p:cNvSpPr>
            <a:spLocks noGrp="1"/>
          </p:cNvSpPr>
          <p:nvPr>
            <p:ph type="body" sz="quarter" idx="3"/>
          </p:nvPr>
        </p:nvSpPr>
        <p:spPr>
          <a:xfrm>
            <a:off x="6685501" y="2111997"/>
            <a:ext cx="4604280" cy="576262"/>
          </a:xfrm>
        </p:spPr>
        <p:txBody>
          <a:bodyPr/>
          <a:lstStyle/>
          <a:p>
            <a:r>
              <a:rPr lang="tr-TR" cap="none" dirty="0" smtClean="0"/>
              <a:t>Neden ÖZGÜL?</a:t>
            </a:r>
            <a:endParaRPr lang="tr-TR" cap="none" dirty="0"/>
          </a:p>
        </p:txBody>
      </p:sp>
      <p:pic>
        <p:nvPicPr>
          <p:cNvPr id="7" name="8 Resim" descr="LOGO (1).png"/>
          <p:cNvPicPr>
            <a:picLocks noChangeAspect="1" noChangeArrowheads="1"/>
          </p:cNvPicPr>
          <p:nvPr/>
        </p:nvPicPr>
        <p:blipFill>
          <a:blip r:embed="rId2" cstate="print"/>
          <a:srcRect/>
          <a:stretch>
            <a:fillRect/>
          </a:stretch>
        </p:blipFill>
        <p:spPr bwMode="auto">
          <a:xfrm>
            <a:off x="251519" y="188640"/>
            <a:ext cx="1008113" cy="936104"/>
          </a:xfrm>
          <a:prstGeom prst="rect">
            <a:avLst/>
          </a:prstGeom>
          <a:noFill/>
          <a:ln w="9525">
            <a:noFill/>
            <a:miter lim="800000"/>
            <a:headEnd/>
            <a:tailEnd/>
          </a:ln>
        </p:spPr>
      </p:pic>
      <p:sp>
        <p:nvSpPr>
          <p:cNvPr id="8" name="Metin kutusu 7"/>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2354913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quarter" idx="13"/>
          </p:nvPr>
        </p:nvSpPr>
        <p:spPr>
          <a:xfrm>
            <a:off x="1143000" y="1788144"/>
            <a:ext cx="10134599" cy="4241493"/>
          </a:xfrm>
        </p:spPr>
        <p:txBody>
          <a:bodyPr>
            <a:normAutofit fontScale="92500" lnSpcReduction="20000"/>
          </a:bodyPr>
          <a:lstStyle/>
          <a:p>
            <a:pPr algn="just"/>
            <a:r>
              <a:rPr lang="tr-TR" sz="1400" dirty="0" smtClean="0"/>
              <a:t>ÖÖG’ndeki h</a:t>
            </a:r>
            <a:r>
              <a:rPr lang="tr-TR" sz="1400" cap="none" dirty="0" smtClean="0"/>
              <a:t>eterojen </a:t>
            </a:r>
            <a:r>
              <a:rPr lang="tr-TR" sz="1400" cap="none" dirty="0"/>
              <a:t>durum nedeniyle tanılamada </a:t>
            </a:r>
            <a:r>
              <a:rPr lang="tr-TR" sz="1400" cap="none" dirty="0" smtClean="0"/>
              <a:t>ÖÖG için geliştirilmiş bir standart </a:t>
            </a:r>
            <a:r>
              <a:rPr lang="tr-TR" sz="1400" cap="none" dirty="0"/>
              <a:t>bir </a:t>
            </a:r>
            <a:r>
              <a:rPr lang="tr-TR" sz="1400" dirty="0" smtClean="0"/>
              <a:t>teste</a:t>
            </a:r>
            <a:r>
              <a:rPr lang="tr-TR" sz="1400" cap="none" dirty="0" smtClean="0"/>
              <a:t> </a:t>
            </a:r>
            <a:r>
              <a:rPr lang="tr-TR" sz="1400" cap="none" dirty="0"/>
              <a:t>bağlı kalabilmek oldukça zorlaşır. Zaten </a:t>
            </a:r>
            <a:r>
              <a:rPr lang="tr-TR" sz="1400" cap="none" dirty="0" smtClean="0"/>
              <a:t>DSM-V </a:t>
            </a:r>
            <a:r>
              <a:rPr lang="tr-TR" sz="1400" cap="none" dirty="0"/>
              <a:t>tanı kriterlerinde genel ifadelerin tercih edilme </a:t>
            </a:r>
            <a:r>
              <a:rPr lang="tr-TR" sz="1400" cap="none" dirty="0" smtClean="0"/>
              <a:t>nedeninin </a:t>
            </a:r>
            <a:r>
              <a:rPr lang="tr-TR" sz="1400" cap="none" dirty="0"/>
              <a:t>ve standart testlerin geliştirilemiyor </a:t>
            </a:r>
            <a:r>
              <a:rPr lang="tr-TR" sz="1400" cap="none" dirty="0" smtClean="0"/>
              <a:t>oluşunun </a:t>
            </a:r>
            <a:r>
              <a:rPr lang="tr-TR" sz="1400" cap="none" dirty="0"/>
              <a:t>da bu durumla </a:t>
            </a:r>
            <a:r>
              <a:rPr lang="tr-TR" sz="1400" cap="none" dirty="0" smtClean="0"/>
              <a:t>ilişkili olduğu düşünülmektedir.</a:t>
            </a:r>
          </a:p>
          <a:p>
            <a:pPr algn="just"/>
            <a:r>
              <a:rPr lang="tr-TR" sz="1400" cap="none" dirty="0" smtClean="0"/>
              <a:t>Standart</a:t>
            </a:r>
            <a:r>
              <a:rPr lang="tr-TR" sz="1400" cap="none" dirty="0" smtClean="0">
                <a:solidFill>
                  <a:srgbClr val="FF0000"/>
                </a:solidFill>
              </a:rPr>
              <a:t> </a:t>
            </a:r>
            <a:r>
              <a:rPr lang="tr-TR" sz="1400" cap="none" dirty="0" smtClean="0"/>
              <a:t>soru cevap testlerinde algısal ve işlemsel süreçlere dair çok kısıtlı bilgiler elde edilebilmektedir. Bireyin bu testlere verdiği cevapların </a:t>
            </a:r>
            <a:r>
              <a:rPr lang="tr-TR" sz="1400" dirty="0" smtClean="0"/>
              <a:t>doğru olanları </a:t>
            </a:r>
            <a:r>
              <a:rPr lang="tr-TR" sz="1400" cap="none" dirty="0" smtClean="0"/>
              <a:t>puanlanır, ancak yanlışların </a:t>
            </a:r>
            <a:r>
              <a:rPr lang="tr-TR" sz="1400" cap="none" dirty="0" smtClean="0">
                <a:solidFill>
                  <a:srgbClr val="00B0F0"/>
                </a:solidFill>
              </a:rPr>
              <a:t>NEDENİ</a:t>
            </a:r>
            <a:r>
              <a:rPr lang="tr-TR" sz="1400" cap="none" dirty="0" smtClean="0"/>
              <a:t> üzerinde durulmaz. Bu </a:t>
            </a:r>
            <a:r>
              <a:rPr lang="tr-TR" sz="1400" dirty="0" smtClean="0"/>
              <a:t>durum ÖÖG dışında</a:t>
            </a:r>
            <a:r>
              <a:rPr lang="tr-TR" sz="1400" cap="none" dirty="0" smtClean="0"/>
              <a:t> herhangi bir engel ya da zorluk nedeniyle yaşına uygun öğrenmeleri gerçekleştirememiş bireylerin hepsinin bu testlerden ÖÖG tanısı alabilmesi gibi bir duruma neden olabilecektir! Böyle testler bizlere ÖÖG olan çocukları ayırt edebilme olanağı sunmamaktadır. </a:t>
            </a:r>
          </a:p>
          <a:p>
            <a:pPr algn="just"/>
            <a:r>
              <a:rPr lang="tr-TR" sz="1400" cap="none" dirty="0"/>
              <a:t>Ç</a:t>
            </a:r>
            <a:r>
              <a:rPr lang="tr-TR" sz="1400" cap="none" dirty="0" smtClean="0"/>
              <a:t>ocuğun hangi sorun/güçlük nedeniyle sorulara doğru cevap veremediği araştırılabilmesi/tespit edilebilmesi ise yeterli deneyimlerle usta-çırak ilişkisiyle yetişmiş uzmanlarca mümkün olabilecektir. Çünkü mevcut gelişim alanlarına göre hazırlanmış soru listesindeki ilgili soruların yapılamamış olmasından çok, çocuğun NASIL işlem yaptığı, verdiği tepkilerin doğrusallığı, uyarıcı ve tepkinin arasındaki anlamsal ilişki, bağlamı yakalayıp yakalayamadığı, algısal ve işlemsel süreçlerde farklılık olup olmadığı ve eğer varsa bu algısal sorunun hangi alanda (görsel, işitsel, sayısal, fonolojik, sosyal, dokunsal, çağrışımsal, kinestetik, zaman, vücut algısı, disemik,…vs.) olduğunun belirlenebilmesi gerekmektedir.</a:t>
            </a:r>
          </a:p>
          <a:p>
            <a:pPr algn="just"/>
            <a:endParaRPr lang="tr-TR" sz="1400" cap="none" dirty="0" smtClean="0"/>
          </a:p>
          <a:p>
            <a:pPr algn="just"/>
            <a:r>
              <a:rPr lang="tr-TR" sz="1400" dirty="0" smtClean="0"/>
              <a:t>Önemli Bir Nokta: </a:t>
            </a:r>
            <a:r>
              <a:rPr lang="tr-TR" sz="1400" cap="none" dirty="0" smtClean="0"/>
              <a:t>Dikkat Eksikliği (DE)</a:t>
            </a:r>
          </a:p>
          <a:p>
            <a:pPr algn="just"/>
            <a:r>
              <a:rPr lang="tr-TR" sz="1400" dirty="0"/>
              <a:t>Y</a:t>
            </a:r>
            <a:r>
              <a:rPr lang="tr-TR" sz="1400" cap="none" dirty="0" smtClean="0"/>
              <a:t>anlış cevapların önemli bir kısmının tek başına nedeni olarak </a:t>
            </a:r>
            <a:r>
              <a:rPr lang="tr-TR" sz="1400" dirty="0" smtClean="0"/>
              <a:t>( ve </a:t>
            </a:r>
            <a:r>
              <a:rPr lang="tr-TR" sz="1400" cap="none" dirty="0" smtClean="0"/>
              <a:t>ÖÖG’den bağımsız bir şekilde) DE karşımıza çıkabilmektedir. Bu standart testlerde </a:t>
            </a:r>
            <a:r>
              <a:rPr lang="tr-TR" sz="1400" dirty="0" smtClean="0"/>
              <a:t>h</a:t>
            </a:r>
            <a:r>
              <a:rPr lang="tr-TR" sz="1400" cap="none" dirty="0" smtClean="0"/>
              <a:t>angi sorunun DE’nden, hangi sorunun ÖÖG’nden kaynaklandığının ayırt edilmesi </a:t>
            </a:r>
            <a:r>
              <a:rPr lang="tr-TR" sz="1400" dirty="0" smtClean="0"/>
              <a:t>oldukça ÖNEMLİ bir noktadır. (Bu konuya ileride değinilmiştir)</a:t>
            </a:r>
            <a:endParaRPr lang="tr-TR" sz="1400" cap="none" dirty="0" smtClean="0"/>
          </a:p>
          <a:p>
            <a:pPr algn="just"/>
            <a:r>
              <a:rPr lang="tr-TR" sz="1400" dirty="0"/>
              <a:t>T</a:t>
            </a:r>
            <a:r>
              <a:rPr lang="tr-TR" sz="1400" cap="none" dirty="0" smtClean="0"/>
              <a:t>üm bunlar bize tanı amaçlı incelemelerin standart testlerle değil,  gelişimsel olarak hazırlanmış uygun soru listelerinin / beceri listelerinin GÖZLEM GÜCÜ YÜKSEK, ÇOK SAYIDA ÇOCUĞU USTA-ÇIRAK İLİŞKİSİYLE GÖZLEMLEMİŞ UZMANLARCA uygulanması şeklinde yürütülmesinin gerektiğini göstermektedir. </a:t>
            </a:r>
            <a:r>
              <a:rPr lang="tr-TR" sz="1400" dirty="0"/>
              <a:t>G</a:t>
            </a:r>
            <a:r>
              <a:rPr lang="tr-TR" sz="1400" cap="none" dirty="0" smtClean="0"/>
              <a:t>elişimsel olarak hazırlanmış böyle bir testin değerlendirilmesinin doğru veya yanlışların değil algısal hataların gözlemsel olarak tespit edilmesi şeklinde değerlendirilmesini önerebiliriz.</a:t>
            </a:r>
            <a:endParaRPr lang="tr-TR" sz="1400" cap="none" dirty="0"/>
          </a:p>
          <a:p>
            <a:endParaRPr lang="tr-TR" cap="none" dirty="0"/>
          </a:p>
        </p:txBody>
      </p:sp>
      <p:sp>
        <p:nvSpPr>
          <p:cNvPr id="3" name="Metin Yer Tutucusu 2"/>
          <p:cNvSpPr>
            <a:spLocks noGrp="1"/>
          </p:cNvSpPr>
          <p:nvPr>
            <p:ph type="body" idx="1"/>
          </p:nvPr>
        </p:nvSpPr>
        <p:spPr>
          <a:xfrm>
            <a:off x="3445499" y="-152400"/>
            <a:ext cx="4588931" cy="1079652"/>
          </a:xfrm>
        </p:spPr>
        <p:txBody>
          <a:bodyPr/>
          <a:lstStyle/>
          <a:p>
            <a:pPr algn="ctr"/>
            <a:r>
              <a:rPr lang="tr-TR" cap="none" dirty="0" smtClean="0"/>
              <a:t>Hetorejenlik</a:t>
            </a:r>
          </a:p>
          <a:p>
            <a:pPr algn="ctr"/>
            <a:r>
              <a:rPr lang="tr-TR" cap="none" dirty="0">
                <a:solidFill>
                  <a:srgbClr val="00B0F0"/>
                </a:solidFill>
              </a:rPr>
              <a:t>&amp;</a:t>
            </a:r>
          </a:p>
        </p:txBody>
      </p:sp>
      <p:sp>
        <p:nvSpPr>
          <p:cNvPr id="5" name="Metin Yer Tutucusu 4"/>
          <p:cNvSpPr>
            <a:spLocks noGrp="1"/>
          </p:cNvSpPr>
          <p:nvPr>
            <p:ph type="body" sz="quarter" idx="3"/>
          </p:nvPr>
        </p:nvSpPr>
        <p:spPr>
          <a:xfrm>
            <a:off x="3460068" y="504939"/>
            <a:ext cx="4604280" cy="1101688"/>
          </a:xfrm>
        </p:spPr>
        <p:txBody>
          <a:bodyPr/>
          <a:lstStyle/>
          <a:p>
            <a:pPr algn="ctr"/>
            <a:r>
              <a:rPr lang="tr-TR" cap="none" dirty="0" smtClean="0"/>
              <a:t>Standart Testler </a:t>
            </a:r>
          </a:p>
          <a:p>
            <a:pPr algn="ctr"/>
            <a:r>
              <a:rPr lang="tr-TR" cap="none" dirty="0"/>
              <a:t>(</a:t>
            </a:r>
            <a:r>
              <a:rPr lang="tr-TR" cap="none" dirty="0" smtClean="0"/>
              <a:t>Neden Geliştirilemiyor?)</a:t>
            </a:r>
            <a:endParaRPr lang="tr-TR" cap="none" dirty="0"/>
          </a:p>
        </p:txBody>
      </p:sp>
      <p:pic>
        <p:nvPicPr>
          <p:cNvPr id="6" name="8 Resim" descr="LOGO (1).png"/>
          <p:cNvPicPr>
            <a:picLocks noChangeAspect="1" noChangeArrowheads="1"/>
          </p:cNvPicPr>
          <p:nvPr/>
        </p:nvPicPr>
        <p:blipFill>
          <a:blip r:embed="rId2" cstate="print"/>
          <a:srcRect/>
          <a:stretch>
            <a:fillRect/>
          </a:stretch>
        </p:blipFill>
        <p:spPr bwMode="auto">
          <a:xfrm>
            <a:off x="251519" y="188640"/>
            <a:ext cx="1008113" cy="936104"/>
          </a:xfrm>
          <a:prstGeom prst="rect">
            <a:avLst/>
          </a:prstGeom>
          <a:noFill/>
          <a:ln w="9525">
            <a:noFill/>
            <a:miter lim="800000"/>
            <a:headEnd/>
            <a:tailEnd/>
          </a:ln>
        </p:spPr>
      </p:pic>
      <p:sp>
        <p:nvSpPr>
          <p:cNvPr id="7" name="Metin kutusu 6"/>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534013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sz="quarter" idx="13"/>
            <p:extLst>
              <p:ext uri="{D42A27DB-BD31-4B8C-83A1-F6EECF244321}">
                <p14:modId xmlns:p14="http://schemas.microsoft.com/office/powerpoint/2010/main" val="3488335346"/>
              </p:ext>
            </p:extLst>
          </p:nvPr>
        </p:nvGraphicFramePr>
        <p:xfrm>
          <a:off x="0" y="256548"/>
          <a:ext cx="12192000" cy="6609648"/>
        </p:xfrm>
        <a:graphic>
          <a:graphicData uri="http://schemas.openxmlformats.org/drawingml/2006/table">
            <a:tbl>
              <a:tblPr firstRow="1" firstCol="1" bandRow="1">
                <a:tableStyleId>{5C22544A-7EE6-4342-B048-85BDC9FD1C3A}</a:tableStyleId>
              </a:tblPr>
              <a:tblGrid>
                <a:gridCol w="3047330"/>
                <a:gridCol w="9144670"/>
              </a:tblGrid>
              <a:tr h="110075">
                <a:tc gridSpan="2">
                  <a:txBody>
                    <a:bodyPr/>
                    <a:lstStyle/>
                    <a:p>
                      <a:pPr algn="ctr">
                        <a:lnSpc>
                          <a:spcPct val="107000"/>
                        </a:lnSpc>
                        <a:spcAft>
                          <a:spcPts val="0"/>
                        </a:spcAft>
                      </a:pPr>
                      <a:r>
                        <a:rPr lang="tr-TR" sz="700" kern="1200" dirty="0">
                          <a:solidFill>
                            <a:schemeClr val="tx1"/>
                          </a:solidFill>
                          <a:effectLst/>
                        </a:rPr>
                        <a:t>HETEROJENLİK</a:t>
                      </a:r>
                      <a:endParaRPr lang="tr-T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21" marR="61121" marT="0" marB="0"/>
                </a:tc>
                <a:tc hMerge="1">
                  <a:txBody>
                    <a:bodyPr/>
                    <a:lstStyle/>
                    <a:p>
                      <a:endParaRPr lang="tr-TR"/>
                    </a:p>
                  </a:txBody>
                  <a:tcPr/>
                </a:tc>
              </a:tr>
              <a:tr h="110075">
                <a:tc gridSpan="2">
                  <a:txBody>
                    <a:bodyPr/>
                    <a:lstStyle/>
                    <a:p>
                      <a:pPr algn="ctr">
                        <a:lnSpc>
                          <a:spcPct val="107000"/>
                        </a:lnSpc>
                        <a:spcAft>
                          <a:spcPts val="0"/>
                        </a:spcAft>
                      </a:pPr>
                      <a:r>
                        <a:rPr lang="tr-TR" sz="700" kern="1200" dirty="0">
                          <a:solidFill>
                            <a:schemeClr val="tx1"/>
                          </a:solidFill>
                          <a:effectLst/>
                        </a:rPr>
                        <a:t>ALT TİPLER</a:t>
                      </a:r>
                      <a:endParaRPr lang="tr-T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21" marR="61121" marT="0" marB="0"/>
                </a:tc>
                <a:tc hMerge="1">
                  <a:txBody>
                    <a:bodyPr/>
                    <a:lstStyle/>
                    <a:p>
                      <a:endParaRPr lang="tr-TR"/>
                    </a:p>
                  </a:txBody>
                  <a:tcPr/>
                </a:tc>
              </a:tr>
              <a:tr h="1632603">
                <a:tc>
                  <a:txBody>
                    <a:bodyPr/>
                    <a:lstStyle/>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2000" kern="1200" dirty="0">
                          <a:solidFill>
                            <a:schemeClr val="tx1"/>
                          </a:solidFill>
                          <a:effectLst/>
                        </a:rPr>
                        <a:t>DİSLEKSİ</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21" marR="61121" marT="0" marB="0"/>
                </a:tc>
                <a:tc>
                  <a:txBody>
                    <a:bodyPr/>
                    <a:lstStyle/>
                    <a:p>
                      <a:pPr algn="just">
                        <a:lnSpc>
                          <a:spcPct val="107000"/>
                        </a:lnSpc>
                        <a:spcAft>
                          <a:spcPts val="0"/>
                        </a:spcAft>
                      </a:pPr>
                      <a:r>
                        <a:rPr lang="tr-TR" sz="900" b="1" kern="1200" dirty="0">
                          <a:solidFill>
                            <a:schemeClr val="bg1"/>
                          </a:solidFill>
                          <a:effectLst/>
                        </a:rPr>
                        <a:t>SORUN ALANLARI</a:t>
                      </a:r>
                      <a:r>
                        <a:rPr lang="tr-TR" sz="900" kern="1200" dirty="0">
                          <a:solidFill>
                            <a:schemeClr val="bg1"/>
                          </a:solidFill>
                          <a:effectLst/>
                        </a:rPr>
                        <a:t>: </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Okuma + Dili Algılama + İfade Edici Dil </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 </a:t>
                      </a:r>
                      <a:endParaRPr lang="tr-TR" sz="900" dirty="0">
                        <a:solidFill>
                          <a:schemeClr val="bg1"/>
                        </a:solidFill>
                        <a:effectLst/>
                      </a:endParaRPr>
                    </a:p>
                    <a:p>
                      <a:pPr algn="just">
                        <a:lnSpc>
                          <a:spcPct val="107000"/>
                        </a:lnSpc>
                        <a:spcAft>
                          <a:spcPts val="0"/>
                        </a:spcAft>
                      </a:pPr>
                      <a:r>
                        <a:rPr lang="tr-TR" sz="900" b="1" kern="1200" dirty="0" smtClean="0">
                          <a:solidFill>
                            <a:schemeClr val="bg1"/>
                          </a:solidFill>
                          <a:effectLst/>
                        </a:rPr>
                        <a:t>ALT</a:t>
                      </a:r>
                      <a:r>
                        <a:rPr lang="tr-TR" sz="900" b="1" kern="1200" baseline="0" dirty="0" smtClean="0">
                          <a:solidFill>
                            <a:schemeClr val="bg1"/>
                          </a:solidFill>
                          <a:effectLst/>
                        </a:rPr>
                        <a:t> </a:t>
                      </a:r>
                      <a:r>
                        <a:rPr lang="tr-TR" sz="900" b="1" kern="1200" dirty="0" smtClean="0">
                          <a:solidFill>
                            <a:schemeClr val="bg1"/>
                          </a:solidFill>
                          <a:effectLst/>
                        </a:rPr>
                        <a:t>SORUN</a:t>
                      </a:r>
                      <a:r>
                        <a:rPr lang="tr-TR" sz="900" b="1" kern="1200" baseline="0" dirty="0" smtClean="0">
                          <a:solidFill>
                            <a:schemeClr val="bg1"/>
                          </a:solidFill>
                          <a:effectLst/>
                        </a:rPr>
                        <a:t> ALANLARI</a:t>
                      </a:r>
                      <a:r>
                        <a:rPr lang="tr-TR" sz="900" b="1" kern="1200" dirty="0" smtClean="0">
                          <a:solidFill>
                            <a:schemeClr val="bg1"/>
                          </a:solidFill>
                          <a:effectLst/>
                        </a:rPr>
                        <a:t>: </a:t>
                      </a:r>
                      <a:endParaRPr lang="tr-TR" sz="900" b="1" dirty="0">
                        <a:solidFill>
                          <a:schemeClr val="bg1"/>
                        </a:solidFill>
                        <a:effectLst/>
                      </a:endParaRPr>
                    </a:p>
                    <a:p>
                      <a:pPr algn="just">
                        <a:lnSpc>
                          <a:spcPct val="107000"/>
                        </a:lnSpc>
                        <a:spcAft>
                          <a:spcPts val="0"/>
                        </a:spcAft>
                      </a:pPr>
                      <a:r>
                        <a:rPr lang="tr-TR" sz="900" kern="1200" dirty="0">
                          <a:solidFill>
                            <a:schemeClr val="bg1"/>
                          </a:solidFill>
                          <a:effectLst/>
                        </a:rPr>
                        <a:t>Görsel Algı Sorunları + Yön Algı Sorunları +  Organizasyon Sorunları + Koordinasyon Sorunları…</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 </a:t>
                      </a:r>
                      <a:endParaRPr lang="tr-TR" sz="900" dirty="0">
                        <a:solidFill>
                          <a:schemeClr val="bg1"/>
                        </a:solidFill>
                        <a:effectLst/>
                      </a:endParaRPr>
                    </a:p>
                    <a:p>
                      <a:pPr algn="just">
                        <a:lnSpc>
                          <a:spcPct val="107000"/>
                        </a:lnSpc>
                        <a:spcAft>
                          <a:spcPts val="0"/>
                        </a:spcAft>
                      </a:pPr>
                      <a:r>
                        <a:rPr lang="tr-TR" sz="900" b="1" kern="1200" dirty="0">
                          <a:solidFill>
                            <a:schemeClr val="bg1"/>
                          </a:solidFill>
                          <a:effectLst/>
                        </a:rPr>
                        <a:t>HATA TÜRLERİ:</a:t>
                      </a:r>
                      <a:endParaRPr lang="tr-TR" sz="900" b="1" dirty="0">
                        <a:solidFill>
                          <a:schemeClr val="bg1"/>
                        </a:solidFill>
                        <a:effectLst/>
                      </a:endParaRPr>
                    </a:p>
                    <a:p>
                      <a:pPr algn="just">
                        <a:lnSpc>
                          <a:spcPct val="107000"/>
                        </a:lnSpc>
                        <a:spcAft>
                          <a:spcPts val="0"/>
                        </a:spcAft>
                      </a:pPr>
                      <a:r>
                        <a:rPr lang="tr-TR" sz="900" b="1" kern="1200" dirty="0">
                          <a:solidFill>
                            <a:schemeClr val="bg1"/>
                          </a:solidFill>
                          <a:effectLst/>
                        </a:rPr>
                        <a:t>Okumada Görülen Hatalar: </a:t>
                      </a:r>
                      <a:r>
                        <a:rPr lang="tr-TR" sz="900" kern="1200" dirty="0">
                          <a:solidFill>
                            <a:schemeClr val="bg1"/>
                          </a:solidFill>
                          <a:effectLst/>
                        </a:rPr>
                        <a:t>(Bu konuda bilgi için Özgül Öğrenme Güçlüğü Olan Çocuklar Kitabımdaki “yazma hataları” başlığı altında yer verdiğim </a:t>
                      </a:r>
                      <a:r>
                        <a:rPr lang="tr-TR" sz="900" b="1" kern="1200" dirty="0">
                          <a:solidFill>
                            <a:schemeClr val="bg1"/>
                          </a:solidFill>
                          <a:effectLst/>
                        </a:rPr>
                        <a:t>21 hata türü</a:t>
                      </a:r>
                      <a:r>
                        <a:rPr lang="tr-TR" sz="900" kern="1200" dirty="0">
                          <a:solidFill>
                            <a:schemeClr val="bg1"/>
                          </a:solidFill>
                          <a:effectLst/>
                        </a:rPr>
                        <a:t>nü inceleyebilirsiniz.)</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Dili Algılamada Görülen Hatalar: Çok farklı ve karmaşık biçimlerde görülebilirler</a:t>
                      </a:r>
                      <a:r>
                        <a:rPr lang="tr-TR" sz="900" kern="1200" dirty="0" smtClean="0">
                          <a:solidFill>
                            <a:schemeClr val="bg1"/>
                          </a:solidFill>
                          <a:effectLst/>
                        </a:rPr>
                        <a:t>. (Örnekğin «bavul» sözcüğünün» «vagul» olarak algılanması ve söylenmesi)</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İfade Edici Dilde </a:t>
                      </a:r>
                      <a:r>
                        <a:rPr lang="tr-TR" sz="900" kern="1200" dirty="0" smtClean="0">
                          <a:solidFill>
                            <a:schemeClr val="bg1"/>
                          </a:solidFill>
                          <a:effectLst/>
                        </a:rPr>
                        <a:t>Görünen </a:t>
                      </a:r>
                      <a:r>
                        <a:rPr lang="tr-TR" sz="900" kern="1200" dirty="0">
                          <a:solidFill>
                            <a:schemeClr val="bg1"/>
                          </a:solidFill>
                          <a:effectLst/>
                        </a:rPr>
                        <a:t>Hatalar: Algısal sorun kaynaklı artikülasyon hataları + Fonolojik Hatalardır. Bu hatalar farklı çocuklarda farklı seslerle ilgili olarak gelişebilmektedir.</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 </a:t>
                      </a:r>
                      <a:endParaRPr lang="tr-TR"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21" marR="61121" marT="0" marB="0"/>
                </a:tc>
              </a:tr>
              <a:tr h="737940">
                <a:tc>
                  <a:txBody>
                    <a:bodyPr/>
                    <a:lstStyle/>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2000" kern="1200" dirty="0">
                          <a:solidFill>
                            <a:schemeClr val="tx1"/>
                          </a:solidFill>
                          <a:effectLst/>
                        </a:rPr>
                        <a:t>DİSORTOGRAFİ</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21" marR="61121" marT="0" marB="0"/>
                </a:tc>
                <a:tc>
                  <a:txBody>
                    <a:bodyPr/>
                    <a:lstStyle/>
                    <a:p>
                      <a:pPr algn="just">
                        <a:lnSpc>
                          <a:spcPct val="107000"/>
                        </a:lnSpc>
                        <a:spcAft>
                          <a:spcPts val="0"/>
                        </a:spcAft>
                      </a:pPr>
                      <a:r>
                        <a:rPr lang="tr-TR" sz="900" b="1" kern="1200" dirty="0">
                          <a:solidFill>
                            <a:schemeClr val="bg1"/>
                          </a:solidFill>
                          <a:effectLst/>
                        </a:rPr>
                        <a:t>YAZMA ve ÇİZME BECERİLERİ İLE İLGİLİ HATALARDIR:</a:t>
                      </a:r>
                      <a:endParaRPr lang="tr-TR" sz="900" b="1" dirty="0">
                        <a:solidFill>
                          <a:schemeClr val="bg1"/>
                        </a:solidFill>
                        <a:effectLst/>
                      </a:endParaRPr>
                    </a:p>
                    <a:p>
                      <a:pPr algn="just">
                        <a:lnSpc>
                          <a:spcPct val="107000"/>
                        </a:lnSpc>
                        <a:spcAft>
                          <a:spcPts val="0"/>
                        </a:spcAft>
                      </a:pPr>
                      <a:r>
                        <a:rPr lang="tr-TR" sz="900" kern="1200" dirty="0">
                          <a:solidFill>
                            <a:schemeClr val="bg1"/>
                          </a:solidFill>
                          <a:effectLst/>
                        </a:rPr>
                        <a:t>Sorun alanları, sorunlar disleksi ile aynı başlıkları içermektedir. Ancak bu sorunlara bağlı gelişebilen hata türleri farklıdır. (Bu konuda bilgi için Özgül Öğrenme Güçlüğü Olan Çocuklar Kitabımdaki “yazma hataları” başlığı altında yer verdiğim </a:t>
                      </a:r>
                      <a:r>
                        <a:rPr lang="tr-TR" sz="900" b="1" kern="1200" dirty="0">
                          <a:solidFill>
                            <a:schemeClr val="bg1"/>
                          </a:solidFill>
                          <a:effectLst/>
                        </a:rPr>
                        <a:t>20 hata türü</a:t>
                      </a:r>
                      <a:r>
                        <a:rPr lang="tr-TR" sz="900" kern="1200" dirty="0">
                          <a:solidFill>
                            <a:schemeClr val="bg1"/>
                          </a:solidFill>
                          <a:effectLst/>
                        </a:rPr>
                        <a:t>nü inceleyebilirsiniz.)</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Yine bu alandaki hataların kaynağı da “görsel algılama”, “yön algısı”, “koordinasyon güçlüğü” ve “vücut farkındalığı” gibi sorunlardan kaynaklanabilmektedir. </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Dikkat eksikliğinin neden olduğu performans kayıplarının görüntüsü ise farlıdır ve üstesinden gelinmesi kolaydır</a:t>
                      </a:r>
                      <a:r>
                        <a:rPr lang="tr-TR" sz="900" kern="1200" dirty="0" smtClean="0">
                          <a:solidFill>
                            <a:schemeClr val="bg1"/>
                          </a:solidFill>
                          <a:effectLst/>
                        </a:rPr>
                        <a:t>.( dikkat eksikliği?) belirtilme sebebi nedir örnek var mıdır? Belirmeye gerek var </a:t>
                      </a:r>
                      <a:r>
                        <a:rPr lang="tr-TR" sz="900" kern="1200" dirty="0" err="1" smtClean="0">
                          <a:solidFill>
                            <a:schemeClr val="bg1"/>
                          </a:solidFill>
                          <a:effectLst/>
                        </a:rPr>
                        <a:t>mdıır</a:t>
                      </a:r>
                      <a:r>
                        <a:rPr lang="tr-TR" sz="900" kern="1200" dirty="0" smtClean="0">
                          <a:solidFill>
                            <a:schemeClr val="bg1"/>
                          </a:solidFill>
                          <a:effectLst/>
                        </a:rPr>
                        <a:t>?</a:t>
                      </a:r>
                      <a:endParaRPr lang="tr-TR"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21" marR="61121" marT="0" marB="0"/>
                </a:tc>
              </a:tr>
              <a:tr h="1483492">
                <a:tc>
                  <a:txBody>
                    <a:bodyPr/>
                    <a:lstStyle/>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700" kern="1200" dirty="0">
                          <a:effectLst/>
                        </a:rPr>
                        <a:t> </a:t>
                      </a:r>
                      <a:endParaRPr lang="tr-TR" sz="1000" dirty="0">
                        <a:effectLst/>
                      </a:endParaRPr>
                    </a:p>
                    <a:p>
                      <a:pPr algn="just">
                        <a:lnSpc>
                          <a:spcPct val="107000"/>
                        </a:lnSpc>
                        <a:spcAft>
                          <a:spcPts val="0"/>
                        </a:spcAft>
                      </a:pPr>
                      <a:r>
                        <a:rPr lang="tr-TR" sz="2000" kern="1200" dirty="0">
                          <a:solidFill>
                            <a:schemeClr val="tx1"/>
                          </a:solidFill>
                          <a:effectLst/>
                        </a:rPr>
                        <a:t>DİSKALKÜLİ</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21" marR="61121" marT="0" marB="0"/>
                </a:tc>
                <a:tc>
                  <a:txBody>
                    <a:bodyPr/>
                    <a:lstStyle/>
                    <a:p>
                      <a:pPr algn="just">
                        <a:lnSpc>
                          <a:spcPct val="107000"/>
                        </a:lnSpc>
                        <a:spcAft>
                          <a:spcPts val="0"/>
                        </a:spcAft>
                      </a:pPr>
                      <a:r>
                        <a:rPr lang="tr-TR" sz="900" b="1" kern="1200" dirty="0">
                          <a:solidFill>
                            <a:schemeClr val="bg1"/>
                          </a:solidFill>
                          <a:effectLst/>
                        </a:rPr>
                        <a:t>SORUN ALANLARI:</a:t>
                      </a:r>
                      <a:endParaRPr lang="tr-TR" sz="900" b="1" dirty="0">
                        <a:solidFill>
                          <a:schemeClr val="bg1"/>
                        </a:solidFill>
                        <a:effectLst/>
                      </a:endParaRPr>
                    </a:p>
                    <a:p>
                      <a:pPr algn="just">
                        <a:lnSpc>
                          <a:spcPct val="107000"/>
                        </a:lnSpc>
                        <a:spcAft>
                          <a:spcPts val="0"/>
                        </a:spcAft>
                      </a:pPr>
                      <a:r>
                        <a:rPr lang="tr-TR" sz="900" kern="1200" dirty="0">
                          <a:solidFill>
                            <a:schemeClr val="bg1"/>
                          </a:solidFill>
                          <a:effectLst/>
                        </a:rPr>
                        <a:t>Sayısal İşlemler</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 </a:t>
                      </a:r>
                      <a:endParaRPr lang="tr-TR" sz="900" dirty="0">
                        <a:solidFill>
                          <a:schemeClr val="bg1"/>
                        </a:solidFill>
                        <a:effectLst/>
                      </a:endParaRPr>
                    </a:p>
                    <a:p>
                      <a:pPr algn="just">
                        <a:lnSpc>
                          <a:spcPct val="107000"/>
                        </a:lnSpc>
                        <a:spcAft>
                          <a:spcPts val="0"/>
                        </a:spcAft>
                      </a:pPr>
                      <a:r>
                        <a:rPr lang="tr-TR" sz="900" b="1" kern="1200" dirty="0" smtClean="0">
                          <a:solidFill>
                            <a:schemeClr val="bg1"/>
                          </a:solidFill>
                          <a:effectLst/>
                        </a:rPr>
                        <a:t>ALT SORUN ALANLARI:</a:t>
                      </a:r>
                      <a:endParaRPr lang="tr-TR" sz="900" b="1" dirty="0">
                        <a:solidFill>
                          <a:schemeClr val="bg1"/>
                        </a:solidFill>
                        <a:effectLst/>
                      </a:endParaRPr>
                    </a:p>
                    <a:p>
                      <a:pPr algn="just">
                        <a:lnSpc>
                          <a:spcPct val="107000"/>
                        </a:lnSpc>
                        <a:spcAft>
                          <a:spcPts val="0"/>
                        </a:spcAft>
                      </a:pPr>
                      <a:r>
                        <a:rPr lang="tr-TR" sz="900" kern="1200" dirty="0">
                          <a:solidFill>
                            <a:schemeClr val="bg1"/>
                          </a:solidFill>
                          <a:effectLst/>
                        </a:rPr>
                        <a:t>Bağlamsal Tahmin Güçlükleri + Şipşak Hesaplama Güçlükleri + Sayının Göreceli Büyüklüğünü Algılama Sorunları + Algısal Tahmin Sorunları + Zihinden Yaklaşık Hesaplama + Sayısal Sembollerin Algılanmasında Güçlükler + Strateji ve Yöntemi Algılama Güçlükleri + Sözel İfadelerin Matematiksel Karşılığını Bulmada Sorunlar...vs. </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 </a:t>
                      </a:r>
                      <a:endParaRPr lang="tr-TR" sz="900" dirty="0">
                        <a:solidFill>
                          <a:schemeClr val="bg1"/>
                        </a:solidFill>
                        <a:effectLst/>
                      </a:endParaRPr>
                    </a:p>
                    <a:p>
                      <a:pPr algn="just">
                        <a:lnSpc>
                          <a:spcPct val="107000"/>
                        </a:lnSpc>
                        <a:spcAft>
                          <a:spcPts val="0"/>
                        </a:spcAft>
                      </a:pPr>
                      <a:r>
                        <a:rPr lang="tr-TR" sz="900" b="1" kern="1200" dirty="0">
                          <a:solidFill>
                            <a:schemeClr val="bg1"/>
                          </a:solidFill>
                          <a:effectLst/>
                        </a:rPr>
                        <a:t>HATA TÜRLERİ:</a:t>
                      </a:r>
                      <a:endParaRPr lang="tr-TR" sz="900" b="1" dirty="0">
                        <a:solidFill>
                          <a:schemeClr val="bg1"/>
                        </a:solidFill>
                        <a:effectLst/>
                      </a:endParaRPr>
                    </a:p>
                    <a:p>
                      <a:pPr algn="just">
                        <a:lnSpc>
                          <a:spcPct val="107000"/>
                        </a:lnSpc>
                        <a:spcAft>
                          <a:spcPts val="0"/>
                        </a:spcAft>
                      </a:pPr>
                      <a:r>
                        <a:rPr lang="tr-TR" sz="900" kern="1200" dirty="0">
                          <a:solidFill>
                            <a:schemeClr val="bg1"/>
                          </a:solidFill>
                          <a:effectLst/>
                        </a:rPr>
                        <a:t>Bu alandaki hatalar ve bunların ifade edilmesi, benim bilgi sınırlarımı aştığından, sadece sorun alanlarının bazılarına yer vermekle yetindim. Her bir çocukta çok farklı bir şekilde görülebilecek çok sayıda hata türünü konunun uzmanları daha iyi ifade edebileceklerdir. (Bu alandaki literatürün değindiğimiz diğer alanlara göre çok daha az geliştiğini de belirtmek isterim)</a:t>
                      </a:r>
                      <a:endParaRPr lang="tr-TR"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21" marR="61121" marT="0" marB="0"/>
                </a:tc>
              </a:tr>
              <a:tr h="2527267">
                <a:tc gridSpan="2">
                  <a:txBody>
                    <a:bodyPr/>
                    <a:lstStyle/>
                    <a:p>
                      <a:pPr algn="just">
                        <a:lnSpc>
                          <a:spcPct val="107000"/>
                        </a:lnSpc>
                        <a:spcAft>
                          <a:spcPts val="0"/>
                        </a:spcAft>
                      </a:pPr>
                      <a:r>
                        <a:rPr lang="tr-TR" sz="900" kern="1200" dirty="0" smtClean="0">
                          <a:solidFill>
                            <a:schemeClr val="tx1"/>
                          </a:solidFill>
                          <a:effectLst/>
                        </a:rPr>
                        <a:t>DİĞER </a:t>
                      </a:r>
                      <a:r>
                        <a:rPr lang="tr-TR" sz="900" kern="1200" dirty="0">
                          <a:solidFill>
                            <a:schemeClr val="tx1"/>
                          </a:solidFill>
                          <a:effectLst/>
                        </a:rPr>
                        <a:t>SORUN </a:t>
                      </a:r>
                      <a:r>
                        <a:rPr lang="tr-TR" sz="900" kern="1200" dirty="0" smtClean="0">
                          <a:solidFill>
                            <a:schemeClr val="tx1"/>
                          </a:solidFill>
                          <a:effectLst/>
                        </a:rPr>
                        <a:t>ALANLARI</a:t>
                      </a:r>
                      <a:r>
                        <a:rPr lang="tr-TR" sz="900" kern="1200" dirty="0" smtClean="0">
                          <a:effectLst/>
                        </a:rPr>
                        <a:t>: (Alt tiplere eklenmesini önerdiğim)</a:t>
                      </a:r>
                      <a:endParaRPr lang="tr-TR" sz="900" dirty="0">
                        <a:effectLst/>
                      </a:endParaRPr>
                    </a:p>
                    <a:p>
                      <a:pPr algn="just">
                        <a:lnSpc>
                          <a:spcPct val="107000"/>
                        </a:lnSpc>
                        <a:spcAft>
                          <a:spcPts val="0"/>
                        </a:spcAft>
                      </a:pPr>
                      <a:r>
                        <a:rPr lang="tr-TR" sz="900" kern="1200" dirty="0">
                          <a:effectLst/>
                        </a:rPr>
                        <a:t> </a:t>
                      </a:r>
                      <a:endParaRPr lang="tr-TR" sz="900" dirty="0">
                        <a:effectLst/>
                      </a:endParaRPr>
                    </a:p>
                    <a:p>
                      <a:pPr algn="just">
                        <a:lnSpc>
                          <a:spcPct val="107000"/>
                        </a:lnSpc>
                        <a:spcAft>
                          <a:spcPts val="0"/>
                        </a:spcAft>
                      </a:pPr>
                      <a:r>
                        <a:rPr lang="tr-TR" sz="900" kern="1200" cap="all" baseline="0" dirty="0">
                          <a:solidFill>
                            <a:schemeClr val="bg1"/>
                          </a:solidFill>
                          <a:effectLst/>
                        </a:rPr>
                        <a:t>-Dili Algılama Güçlükleri</a:t>
                      </a:r>
                      <a:r>
                        <a:rPr lang="tr-TR" sz="900" kern="1200" cap="all" baseline="0" dirty="0">
                          <a:solidFill>
                            <a:schemeClr val="tx1"/>
                          </a:solidFill>
                          <a:effectLst/>
                        </a:rPr>
                        <a:t>: </a:t>
                      </a:r>
                      <a:endParaRPr lang="tr-TR" sz="900" cap="all" baseline="0" dirty="0">
                        <a:solidFill>
                          <a:schemeClr val="tx1"/>
                        </a:solidFill>
                        <a:effectLst/>
                      </a:endParaRPr>
                    </a:p>
                    <a:p>
                      <a:pPr algn="just">
                        <a:lnSpc>
                          <a:spcPct val="107000"/>
                        </a:lnSpc>
                        <a:spcAft>
                          <a:spcPts val="0"/>
                        </a:spcAft>
                      </a:pPr>
                      <a:r>
                        <a:rPr lang="tr-TR" sz="900" kern="1200" dirty="0">
                          <a:effectLst/>
                        </a:rPr>
                        <a:t>Anlam ve Bağlam </a:t>
                      </a:r>
                      <a:r>
                        <a:rPr lang="tr-TR" sz="900" kern="1200" dirty="0" smtClean="0">
                          <a:effectLst/>
                        </a:rPr>
                        <a:t>Sorunları + Fonolojik Güçlükler / Tamamı</a:t>
                      </a:r>
                      <a:r>
                        <a:rPr lang="tr-TR" sz="900" kern="1200" baseline="0" dirty="0" smtClean="0">
                          <a:effectLst/>
                        </a:rPr>
                        <a:t> algısal olmak üzere..</a:t>
                      </a:r>
                      <a:endParaRPr lang="tr-TR" sz="900" dirty="0">
                        <a:effectLst/>
                      </a:endParaRPr>
                    </a:p>
                    <a:p>
                      <a:pPr algn="just">
                        <a:lnSpc>
                          <a:spcPct val="107000"/>
                        </a:lnSpc>
                        <a:spcAft>
                          <a:spcPts val="0"/>
                        </a:spcAft>
                      </a:pPr>
                      <a:r>
                        <a:rPr lang="tr-TR" sz="900" kern="1200" dirty="0">
                          <a:effectLst/>
                        </a:rPr>
                        <a:t> </a:t>
                      </a:r>
                      <a:endParaRPr lang="tr-TR" sz="900" dirty="0">
                        <a:effectLst/>
                      </a:endParaRPr>
                    </a:p>
                    <a:p>
                      <a:pPr algn="just">
                        <a:lnSpc>
                          <a:spcPct val="107000"/>
                        </a:lnSpc>
                        <a:spcAft>
                          <a:spcPts val="0"/>
                        </a:spcAft>
                      </a:pPr>
                      <a:r>
                        <a:rPr lang="tr-TR" sz="900" kern="1200" cap="all" baseline="0" dirty="0">
                          <a:solidFill>
                            <a:schemeClr val="bg1"/>
                          </a:solidFill>
                          <a:effectLst/>
                        </a:rPr>
                        <a:t>-Sosyal Algılama </a:t>
                      </a:r>
                      <a:r>
                        <a:rPr lang="tr-TR" sz="900" kern="1200" cap="all" baseline="0" dirty="0" smtClean="0">
                          <a:solidFill>
                            <a:schemeClr val="bg1"/>
                          </a:solidFill>
                          <a:effectLst/>
                        </a:rPr>
                        <a:t>Güçlükleri ve DİSEMİ</a:t>
                      </a:r>
                      <a:endParaRPr lang="tr-TR" sz="900" cap="all" baseline="0" dirty="0">
                        <a:solidFill>
                          <a:schemeClr val="bg1"/>
                        </a:solidFill>
                        <a:effectLst/>
                      </a:endParaRPr>
                    </a:p>
                    <a:p>
                      <a:pPr algn="just">
                        <a:lnSpc>
                          <a:spcPct val="107000"/>
                        </a:lnSpc>
                        <a:spcAft>
                          <a:spcPts val="0"/>
                        </a:spcAft>
                      </a:pPr>
                      <a:r>
                        <a:rPr lang="tr-TR" sz="900" kern="1200" dirty="0">
                          <a:effectLst/>
                        </a:rPr>
                        <a:t>Sosyal Bağlam Sorunları + Sözsüz İletişim Unsurlarının İşlenmesinde Sorunlar + </a:t>
                      </a:r>
                      <a:r>
                        <a:rPr lang="tr-TR" sz="900" kern="1200" dirty="0" err="1">
                          <a:effectLst/>
                        </a:rPr>
                        <a:t>Empatik</a:t>
                      </a:r>
                      <a:r>
                        <a:rPr lang="tr-TR" sz="900" kern="1200" dirty="0">
                          <a:effectLst/>
                        </a:rPr>
                        <a:t> Becerilerde Sorunlar</a:t>
                      </a:r>
                      <a:endParaRPr lang="tr-TR" sz="900" dirty="0">
                        <a:effectLst/>
                      </a:endParaRPr>
                    </a:p>
                    <a:p>
                      <a:pPr algn="just">
                        <a:lnSpc>
                          <a:spcPct val="107000"/>
                        </a:lnSpc>
                        <a:spcAft>
                          <a:spcPts val="0"/>
                        </a:spcAft>
                      </a:pPr>
                      <a:r>
                        <a:rPr lang="tr-TR" sz="900" kern="1200" dirty="0">
                          <a:effectLst/>
                        </a:rPr>
                        <a:t> </a:t>
                      </a:r>
                      <a:endParaRPr lang="tr-TR" sz="900" dirty="0">
                        <a:effectLst/>
                      </a:endParaRPr>
                    </a:p>
                    <a:p>
                      <a:pPr algn="just">
                        <a:lnSpc>
                          <a:spcPct val="107000"/>
                        </a:lnSpc>
                        <a:spcAft>
                          <a:spcPts val="0"/>
                        </a:spcAft>
                      </a:pPr>
                      <a:r>
                        <a:rPr lang="tr-TR" sz="900" kern="1200" cap="all" baseline="0" dirty="0">
                          <a:solidFill>
                            <a:schemeClr val="bg1"/>
                          </a:solidFill>
                          <a:effectLst/>
                        </a:rPr>
                        <a:t>-Zaman Algı Sorunları: </a:t>
                      </a:r>
                      <a:endParaRPr lang="tr-TR" sz="900" cap="all" baseline="0" dirty="0">
                        <a:solidFill>
                          <a:schemeClr val="bg1"/>
                        </a:solidFill>
                        <a:effectLst/>
                      </a:endParaRPr>
                    </a:p>
                    <a:p>
                      <a:pPr algn="just">
                        <a:lnSpc>
                          <a:spcPct val="107000"/>
                        </a:lnSpc>
                        <a:spcAft>
                          <a:spcPts val="0"/>
                        </a:spcAft>
                      </a:pPr>
                      <a:r>
                        <a:rPr lang="tr-TR" sz="900" kern="1200" dirty="0">
                          <a:effectLst/>
                        </a:rPr>
                        <a:t>Zamanlama Hataları (sayısal beceri kaynaklı hesaplama hataları) + Zamanla İlgili Kavramları Öğrenmede Sorunlar + Planlama Hataları + Organizasyon Hataları + Sıralama Hataları + Sınıflandırma Hataları (zaman kavramlarının kategorize edilmesiyle ilgili hatalar)…vs.</a:t>
                      </a:r>
                      <a:endParaRPr lang="tr-TR" sz="900" dirty="0">
                        <a:effectLst/>
                      </a:endParaRPr>
                    </a:p>
                    <a:p>
                      <a:pPr algn="just">
                        <a:lnSpc>
                          <a:spcPct val="107000"/>
                        </a:lnSpc>
                        <a:spcAft>
                          <a:spcPts val="0"/>
                        </a:spcAft>
                      </a:pPr>
                      <a:r>
                        <a:rPr lang="tr-TR" sz="900" kern="1200" dirty="0">
                          <a:effectLst/>
                        </a:rPr>
                        <a:t> </a:t>
                      </a:r>
                      <a:endParaRPr lang="tr-TR" sz="900" dirty="0">
                        <a:effectLst/>
                      </a:endParaRPr>
                    </a:p>
                    <a:p>
                      <a:pPr algn="just">
                        <a:lnSpc>
                          <a:spcPct val="107000"/>
                        </a:lnSpc>
                        <a:spcAft>
                          <a:spcPts val="0"/>
                        </a:spcAft>
                      </a:pPr>
                      <a:r>
                        <a:rPr lang="tr-TR" sz="900" kern="1200" cap="all" baseline="0" dirty="0">
                          <a:solidFill>
                            <a:schemeClr val="bg1"/>
                          </a:solidFill>
                          <a:effectLst/>
                        </a:rPr>
                        <a:t>-Algısal Koordinasyon Güçlükleri:</a:t>
                      </a:r>
                      <a:r>
                        <a:rPr lang="tr-TR" sz="900" kern="1200" dirty="0">
                          <a:solidFill>
                            <a:schemeClr val="bg1"/>
                          </a:solidFill>
                          <a:effectLst/>
                        </a:rPr>
                        <a:t> </a:t>
                      </a:r>
                      <a:r>
                        <a:rPr lang="tr-TR" sz="900" kern="1200" dirty="0">
                          <a:effectLst/>
                        </a:rPr>
                        <a:t>Gelişimsel Koordinasyon Bozukluğundan farklı olarak sebebi, zamanlama (zaman hesabı), mekan algısı, konum algısı ve yön algısı açılarından algısal sorunlar yaşamaktır. Vücut farkındalığı sorunları ile beraber daha da belirgin bir beceriksizlik ve sakarlık sorunları gözlemlenebilir</a:t>
                      </a:r>
                      <a:r>
                        <a:rPr lang="tr-TR" sz="900" kern="1200" dirty="0" smtClean="0">
                          <a:effectLst/>
                        </a:rPr>
                        <a:t>.</a:t>
                      </a:r>
                      <a:endParaRPr lang="tr-TR" sz="900" dirty="0">
                        <a:effectLst/>
                      </a:endParaRPr>
                    </a:p>
                    <a:p>
                      <a:pPr algn="just">
                        <a:lnSpc>
                          <a:spcPct val="107000"/>
                        </a:lnSpc>
                        <a:spcAft>
                          <a:spcPts val="0"/>
                        </a:spcAft>
                      </a:pPr>
                      <a:r>
                        <a:rPr lang="tr-TR" sz="900" kern="1200" dirty="0" smtClean="0">
                          <a:solidFill>
                            <a:schemeClr val="bg1"/>
                          </a:solidFill>
                          <a:effectLst/>
                        </a:rPr>
                        <a:t>-VÜCUT FARKINDALIĞI SORUNLARI</a:t>
                      </a:r>
                      <a:r>
                        <a:rPr lang="tr-TR" sz="900" kern="1200" baseline="0" dirty="0" smtClean="0">
                          <a:solidFill>
                            <a:schemeClr val="bg1"/>
                          </a:solidFill>
                          <a:effectLst/>
                        </a:rPr>
                        <a:t> ve DOKUNSAL ALGI SORUNLARI</a:t>
                      </a:r>
                    </a:p>
                    <a:p>
                      <a:pPr algn="just">
                        <a:lnSpc>
                          <a:spcPct val="107000"/>
                        </a:lnSpc>
                        <a:spcAft>
                          <a:spcPts val="0"/>
                        </a:spcAft>
                      </a:pPr>
                      <a:r>
                        <a:rPr lang="tr-TR" sz="900" kern="1200" baseline="0" dirty="0" smtClean="0">
                          <a:solidFill>
                            <a:schemeClr val="bg1"/>
                          </a:solidFill>
                          <a:effectLst/>
                        </a:rPr>
                        <a:t>-</a:t>
                      </a:r>
                      <a:r>
                        <a:rPr lang="tr-TR" sz="900" kern="1200" cap="all" baseline="0" dirty="0" smtClean="0">
                          <a:solidFill>
                            <a:schemeClr val="bg1"/>
                          </a:solidFill>
                          <a:effectLst/>
                        </a:rPr>
                        <a:t>Çağrışımla İlgili sorunlar:</a:t>
                      </a:r>
                    </a:p>
                    <a:p>
                      <a:pPr algn="just">
                        <a:lnSpc>
                          <a:spcPct val="107000"/>
                        </a:lnSpc>
                        <a:spcAft>
                          <a:spcPts val="0"/>
                        </a:spcAft>
                      </a:pPr>
                      <a:r>
                        <a:rPr lang="tr-TR" sz="900" kern="1200" baseline="0" dirty="0" smtClean="0">
                          <a:solidFill>
                            <a:schemeClr val="bg1"/>
                          </a:solidFill>
                          <a:effectLst/>
                        </a:rPr>
                        <a:t>-</a:t>
                      </a:r>
                      <a:r>
                        <a:rPr lang="tr-TR" sz="900" kern="1200" cap="all" baseline="0" dirty="0" smtClean="0">
                          <a:solidFill>
                            <a:schemeClr val="bg1"/>
                          </a:solidFill>
                          <a:effectLst/>
                        </a:rPr>
                        <a:t>Dikkat Eksikliği: </a:t>
                      </a:r>
                      <a:r>
                        <a:rPr lang="tr-TR" sz="900" kern="1200" baseline="0" dirty="0" smtClean="0">
                          <a:solidFill>
                            <a:schemeClr val="bg1"/>
                          </a:solidFill>
                          <a:effectLst/>
                        </a:rPr>
                        <a:t>Algısal sorun kaynaklı dikkat sorunları (Örneğin, derslere yönelik odaklanma sorunlarında çocuğun okul ve ders kavramlarını algılayış biçimi veya </a:t>
                      </a:r>
                      <a:r>
                        <a:rPr lang="tr-TR" sz="900" kern="1200" baseline="0" dirty="0" err="1" smtClean="0">
                          <a:solidFill>
                            <a:schemeClr val="bg1"/>
                          </a:solidFill>
                          <a:effectLst/>
                        </a:rPr>
                        <a:t>KSB’in</a:t>
                      </a:r>
                      <a:r>
                        <a:rPr lang="tr-TR" sz="900" kern="1200" baseline="0" dirty="0" smtClean="0">
                          <a:solidFill>
                            <a:schemeClr val="bg1"/>
                          </a:solidFill>
                          <a:effectLst/>
                        </a:rPr>
                        <a:t> Dikkatin sürdürülmesi üzerindeki bozucu etkileri</a:t>
                      </a:r>
                      <a:r>
                        <a:rPr lang="tr-TR" sz="900" kern="1200" dirty="0" smtClean="0">
                          <a:solidFill>
                            <a:schemeClr val="bg1"/>
                          </a:solidFill>
                          <a:effectLst/>
                        </a:rPr>
                        <a:t>…VS</a:t>
                      </a:r>
                      <a:endParaRPr lang="tr-TR" sz="900" dirty="0">
                        <a:solidFill>
                          <a:schemeClr val="bg1"/>
                        </a:solidFill>
                        <a:effectLst/>
                      </a:endParaRPr>
                    </a:p>
                    <a:p>
                      <a:pPr algn="just">
                        <a:lnSpc>
                          <a:spcPct val="107000"/>
                        </a:lnSpc>
                        <a:spcAft>
                          <a:spcPts val="0"/>
                        </a:spcAft>
                      </a:pPr>
                      <a:r>
                        <a:rPr lang="tr-TR" sz="900" kern="1200" dirty="0">
                          <a:solidFill>
                            <a:schemeClr val="bg1"/>
                          </a:solidFill>
                          <a:effectLst/>
                        </a:rPr>
                        <a:t>(Burada sayılan sorun alanı başlıklarıyla ilgili olarak her bir bireyin farklı derecede ve farklı konularda etkilendiğini göz önünde bulundurmalıyız)</a:t>
                      </a:r>
                      <a:endParaRPr lang="tr-TR"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21" marR="61121" marT="0" marB="0"/>
                </a:tc>
                <a:tc hMerge="1">
                  <a:txBody>
                    <a:bodyPr/>
                    <a:lstStyle/>
                    <a:p>
                      <a:endParaRPr lang="tr-TR"/>
                    </a:p>
                  </a:txBody>
                  <a:tcPr/>
                </a:tc>
              </a:tr>
            </a:tbl>
          </a:graphicData>
        </a:graphic>
      </p:graphicFrame>
      <p:sp>
        <p:nvSpPr>
          <p:cNvPr id="8" name="Rectangle 1"/>
          <p:cNvSpPr>
            <a:spLocks noChangeArrowheads="1"/>
          </p:cNvSpPr>
          <p:nvPr/>
        </p:nvSpPr>
        <p:spPr bwMode="auto">
          <a:xfrm>
            <a:off x="-187288" y="-123109"/>
            <a:ext cx="86882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228600" algn="ctr" eaLnBrk="0" fontAlgn="base" hangingPunct="0">
              <a:spcBef>
                <a:spcPct val="0"/>
              </a:spcBef>
              <a:spcAft>
                <a:spcPct val="0"/>
              </a:spcAft>
            </a:pPr>
            <a:r>
              <a:rPr lang="tr-TR" altLang="tr-TR" sz="2000" b="1" i="1" dirty="0">
                <a:latin typeface="Calibri" panose="020F0502020204030204" pitchFamily="34" charset="0"/>
                <a:ea typeface="Times New Roman" panose="02020603050405020304" pitchFamily="18" charset="0"/>
                <a:cs typeface="Times New Roman" panose="02020603050405020304" pitchFamily="18" charset="0"/>
              </a:rPr>
              <a:t>Tablo-1: Özgül </a:t>
            </a:r>
            <a:r>
              <a:rPr lang="tr-TR" altLang="tr-TR" sz="2000" b="1" i="1" dirty="0" smtClean="0">
                <a:latin typeface="Calibri" panose="020F0502020204030204" pitchFamily="34" charset="0"/>
                <a:ea typeface="Times New Roman" panose="02020603050405020304" pitchFamily="18" charset="0"/>
                <a:cs typeface="Times New Roman" panose="02020603050405020304" pitchFamily="18" charset="0"/>
              </a:rPr>
              <a:t>Öğrenme Güçlüğünde Heterojenlik</a:t>
            </a:r>
            <a:endParaRPr lang="tr-TR" altLang="tr-TR" sz="2000" b="1" dirty="0">
              <a:latin typeface="Arial" panose="020B0604020202020204" pitchFamily="34" charset="0"/>
            </a:endParaRPr>
          </a:p>
        </p:txBody>
      </p:sp>
    </p:spTree>
    <p:extLst>
      <p:ext uri="{BB962C8B-B14F-4D97-AF65-F5344CB8AC3E}">
        <p14:creationId xmlns:p14="http://schemas.microsoft.com/office/powerpoint/2010/main" val="1024839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sz="quarter" idx="14"/>
          </p:nvPr>
        </p:nvSpPr>
        <p:spPr>
          <a:xfrm>
            <a:off x="6094410" y="1035900"/>
            <a:ext cx="4876801" cy="5772838"/>
          </a:xfrm>
        </p:spPr>
        <p:txBody>
          <a:bodyPr>
            <a:normAutofit/>
          </a:bodyPr>
          <a:lstStyle/>
          <a:p>
            <a:pPr algn="just"/>
            <a:r>
              <a:rPr lang="tr-TR" sz="1200" b="1" cap="none" dirty="0" smtClean="0">
                <a:solidFill>
                  <a:srgbClr val="00B0F0"/>
                </a:solidFill>
              </a:rPr>
              <a:t>Disemi</a:t>
            </a:r>
            <a:r>
              <a:rPr lang="tr-TR" sz="1200" cap="none" dirty="0" smtClean="0"/>
              <a:t>, DSM-V’de yer almayan ve herhangi bir tanı grubuna dahil edilmemiş bir kavramdır. ÖÖG adı altında değerlendirilmesine dair öneri, bu sorunun iletişimde sözsüz işaretlerin algılanması ve işlenerek fonksiyonel kullanımında görülen bir sorun olmasındandır. Bu kavram, ÖÖG’nün ÖZGÜL yapısını daha da güçlendiren ve heterojenlik yelpazesini büyütecektir. Uluslararası kabul gören seçkin uzmanlar bu sorunu algısal temelde ÖÖG olan kişilerde görüldüğünden bahsetmektedir.</a:t>
            </a:r>
          </a:p>
          <a:p>
            <a:pPr algn="just"/>
            <a:r>
              <a:rPr lang="tr-TR" sz="1200" b="1" cap="none" dirty="0" smtClean="0">
                <a:solidFill>
                  <a:srgbClr val="00B0F0"/>
                </a:solidFill>
              </a:rPr>
              <a:t>Vücut farkındalığı </a:t>
            </a:r>
            <a:r>
              <a:rPr lang="tr-TR" sz="1200" cap="none" dirty="0" smtClean="0"/>
              <a:t>genel bir ifadeyle kişinin kendi vücudunu, vücut unsurlarını, nesnelerle veya nesne olmaksızın işlevsel biçimde nasıl kullanabileceğinin farkındalığı / bilgisi anlamındadır. </a:t>
            </a:r>
            <a:r>
              <a:rPr lang="tr-TR" sz="1200" b="1" cap="none" dirty="0" smtClean="0">
                <a:solidFill>
                  <a:srgbClr val="00B0F0"/>
                </a:solidFill>
              </a:rPr>
              <a:t>Dokunsal algı </a:t>
            </a:r>
            <a:r>
              <a:rPr lang="tr-TR" sz="1200" cap="none" dirty="0" smtClean="0"/>
              <a:t>sorunları da bu problem altında sorunu daha da artırabilmektedir. Bu kavram da başka bir tanı altında DSM-V’de yer almamaktadır, ancak sorunun üst bilişsel beceriler(ÜBB) ve algılarla ilgili olduğu açıktır. Bu nedenle de ÖÖG adı altında bir alt sorun olarak yer verilmesi gerektiği düşünülmektedir.</a:t>
            </a:r>
          </a:p>
          <a:p>
            <a:pPr algn="just"/>
            <a:r>
              <a:rPr lang="tr-TR" sz="1200" b="1" cap="none" dirty="0" smtClean="0">
                <a:solidFill>
                  <a:srgbClr val="00B0F0"/>
                </a:solidFill>
              </a:rPr>
              <a:t>Çağrışımlar</a:t>
            </a:r>
            <a:r>
              <a:rPr lang="tr-TR" sz="1200" cap="none" dirty="0" smtClean="0"/>
              <a:t> ve </a:t>
            </a:r>
            <a:r>
              <a:rPr lang="tr-TR" sz="1200" b="1" cap="none" dirty="0" smtClean="0">
                <a:solidFill>
                  <a:srgbClr val="00B0F0"/>
                </a:solidFill>
              </a:rPr>
              <a:t>Zaman Algısı</a:t>
            </a:r>
            <a:r>
              <a:rPr lang="tr-TR" sz="1200" cap="none" dirty="0" smtClean="0"/>
              <a:t> kavramları ise ÖÖG kapsamında ele alınmakta fakat yine kaynaklarda çok dar anlamlarıyla ve yönleriyle değerlendirilmektedirler. ÜBB ve Algısal süreçlerle ilgili bu sorunlar da ilerideki slaytlarda paylaşacağımız üzere daha farklı ve geniş bir perspektifle ele alınmalıdır.</a:t>
            </a:r>
          </a:p>
          <a:p>
            <a:pPr marL="0" indent="0" algn="ctr">
              <a:buNone/>
            </a:pPr>
            <a:r>
              <a:rPr lang="tr-TR" sz="1200" cap="none" dirty="0" smtClean="0"/>
              <a:t>Bu kavramlar ÖÖG sorun alanının içinde bahsedeceğimiz şekilde yer aldığında hem </a:t>
            </a:r>
            <a:r>
              <a:rPr lang="tr-TR" sz="1200" b="1" cap="none" dirty="0" smtClean="0">
                <a:solidFill>
                  <a:srgbClr val="00B0F0"/>
                </a:solidFill>
              </a:rPr>
              <a:t>heterojenliği</a:t>
            </a:r>
            <a:r>
              <a:rPr lang="tr-TR" sz="1200" cap="none" dirty="0"/>
              <a:t> </a:t>
            </a:r>
            <a:r>
              <a:rPr lang="tr-TR" sz="1200" cap="none" dirty="0" smtClean="0"/>
              <a:t>büyütecek hem de bahsedilen yönleriyle yalnızca ÖÖG içinde değerlendirilebileceğinden </a:t>
            </a:r>
            <a:r>
              <a:rPr lang="tr-TR" sz="1200" b="1" cap="none" dirty="0" smtClean="0">
                <a:solidFill>
                  <a:srgbClr val="00B0F0"/>
                </a:solidFill>
              </a:rPr>
              <a:t>ÖZGÜLLÜĞÜ </a:t>
            </a:r>
            <a:r>
              <a:rPr lang="tr-TR" sz="1200" cap="none" dirty="0" smtClean="0"/>
              <a:t>artıracaktır.</a:t>
            </a:r>
          </a:p>
          <a:p>
            <a:pPr marL="0" indent="0" algn="ctr">
              <a:buNone/>
            </a:pPr>
            <a:r>
              <a:rPr lang="tr-TR" sz="1200" cap="none" dirty="0" smtClean="0"/>
              <a:t> Bu 4 kavrama dair daha geniş açıklamalar ilerleyen slaytlardadır.</a:t>
            </a:r>
            <a:endParaRPr lang="tr-TR" sz="1200" cap="none" dirty="0"/>
          </a:p>
        </p:txBody>
      </p:sp>
      <p:sp>
        <p:nvSpPr>
          <p:cNvPr id="4" name="İçerik Yer Tutucusu 3"/>
          <p:cNvSpPr>
            <a:spLocks noGrp="1"/>
          </p:cNvSpPr>
          <p:nvPr>
            <p:ph sz="quarter" idx="13"/>
          </p:nvPr>
        </p:nvSpPr>
        <p:spPr>
          <a:xfrm>
            <a:off x="516873" y="1458530"/>
            <a:ext cx="5577537" cy="3737759"/>
          </a:xfrm>
        </p:spPr>
        <p:txBody>
          <a:bodyPr>
            <a:normAutofit/>
          </a:bodyPr>
          <a:lstStyle/>
          <a:p>
            <a:r>
              <a:rPr lang="tr-TR" cap="none" dirty="0" smtClean="0"/>
              <a:t>DİSEMİ</a:t>
            </a:r>
          </a:p>
          <a:p>
            <a:endParaRPr lang="tr-TR" cap="none" dirty="0" smtClean="0"/>
          </a:p>
          <a:p>
            <a:r>
              <a:rPr lang="tr-TR" cap="none" dirty="0" smtClean="0"/>
              <a:t>VÜCUT FARKINDALIĞI ve Dokunsal Algı</a:t>
            </a:r>
          </a:p>
          <a:p>
            <a:endParaRPr lang="tr-TR" cap="none" dirty="0" smtClean="0"/>
          </a:p>
          <a:p>
            <a:r>
              <a:rPr lang="tr-TR" cap="none" dirty="0" smtClean="0"/>
              <a:t>ÇAĞRIŞIMLAR (Hak ettiği şekilde daha farklı ve bir geniş perspektifle)</a:t>
            </a:r>
          </a:p>
          <a:p>
            <a:pPr marL="0" indent="0">
              <a:buNone/>
            </a:pPr>
            <a:endParaRPr lang="tr-TR" cap="none" dirty="0" smtClean="0"/>
          </a:p>
          <a:p>
            <a:r>
              <a:rPr lang="tr-TR" cap="none" dirty="0" smtClean="0"/>
              <a:t>ZAMAN ALGISI (daha farklı ve geniş bir perspektifle)</a:t>
            </a:r>
            <a:endParaRPr lang="tr-TR" cap="none" dirty="0"/>
          </a:p>
        </p:txBody>
      </p:sp>
      <p:sp>
        <p:nvSpPr>
          <p:cNvPr id="2" name="Unvan 1"/>
          <p:cNvSpPr>
            <a:spLocks noGrp="1"/>
          </p:cNvSpPr>
          <p:nvPr>
            <p:ph type="title"/>
          </p:nvPr>
        </p:nvSpPr>
        <p:spPr>
          <a:xfrm>
            <a:off x="516873" y="-75126"/>
            <a:ext cx="9905998" cy="899711"/>
          </a:xfrm>
        </p:spPr>
        <p:txBody>
          <a:bodyPr/>
          <a:lstStyle/>
          <a:p>
            <a:pPr algn="ctr"/>
            <a:r>
              <a:rPr lang="tr-TR" cap="none" dirty="0" smtClean="0"/>
              <a:t>BAŞKA TANI KRİTERLERİ</a:t>
            </a:r>
            <a:endParaRPr lang="tr-TR" cap="none" dirty="0"/>
          </a:p>
        </p:txBody>
      </p:sp>
      <p:pic>
        <p:nvPicPr>
          <p:cNvPr id="5" name="8 Resim" descr="LOGO (1).png"/>
          <p:cNvPicPr>
            <a:picLocks noChangeAspect="1" noChangeArrowheads="1"/>
          </p:cNvPicPr>
          <p:nvPr/>
        </p:nvPicPr>
        <p:blipFill>
          <a:blip r:embed="rId2" cstate="print"/>
          <a:srcRect/>
          <a:stretch>
            <a:fillRect/>
          </a:stretch>
        </p:blipFill>
        <p:spPr bwMode="auto">
          <a:xfrm>
            <a:off x="251519" y="188640"/>
            <a:ext cx="1008113" cy="936104"/>
          </a:xfrm>
          <a:prstGeom prst="rect">
            <a:avLst/>
          </a:prstGeom>
          <a:noFill/>
          <a:ln w="9525">
            <a:noFill/>
            <a:miter lim="800000"/>
            <a:headEnd/>
            <a:tailEnd/>
          </a:ln>
        </p:spPr>
      </p:pic>
      <p:sp>
        <p:nvSpPr>
          <p:cNvPr id="7" name="Metin kutusu 6"/>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3958373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quarter" idx="13"/>
          </p:nvPr>
        </p:nvSpPr>
        <p:spPr>
          <a:xfrm>
            <a:off x="238948" y="2137273"/>
            <a:ext cx="11688896" cy="4263528"/>
          </a:xfrm>
          <a:solidFill>
            <a:schemeClr val="tx1"/>
          </a:solidFill>
        </p:spPr>
        <p:txBody>
          <a:bodyPr/>
          <a:lstStyle/>
          <a:p>
            <a:pPr algn="just"/>
            <a:r>
              <a:rPr lang="tr-TR" sz="1600" b="1" cap="none" dirty="0" smtClean="0">
                <a:solidFill>
                  <a:schemeClr val="bg1"/>
                </a:solidFill>
                <a:effectLst>
                  <a:outerShdw blurRad="38100" dist="38100" dir="2700000" algn="tl">
                    <a:srgbClr val="000000">
                      <a:alpha val="43137"/>
                    </a:srgbClr>
                  </a:outerShdw>
                </a:effectLst>
              </a:rPr>
              <a:t>Her bir ÖÖG tanılı öğrencinin kendi etkilendiği beceri alanlarının iyi bir şekilde saptanması gerektiğine,</a:t>
            </a:r>
          </a:p>
          <a:p>
            <a:pPr algn="just"/>
            <a:r>
              <a:rPr lang="tr-TR" sz="1600" b="1" cap="none" dirty="0" smtClean="0">
                <a:solidFill>
                  <a:schemeClr val="bg1"/>
                </a:solidFill>
                <a:effectLst>
                  <a:outerShdw blurRad="38100" dist="38100" dir="2700000" algn="tl">
                    <a:srgbClr val="000000">
                      <a:alpha val="43137"/>
                    </a:srgbClr>
                  </a:outerShdw>
                </a:effectLst>
              </a:rPr>
              <a:t>Her bir öğrenciyi etkilenen her bir beceri alanıyla ilgili ayrı bir çalışma stratejisinin, müdahale planının yapılması gerektiğine,</a:t>
            </a:r>
          </a:p>
          <a:p>
            <a:pPr algn="just"/>
            <a:r>
              <a:rPr lang="tr-TR" sz="1600" b="1" cap="none" dirty="0" smtClean="0">
                <a:solidFill>
                  <a:schemeClr val="bg1"/>
                </a:solidFill>
                <a:effectLst>
                  <a:outerShdw blurRad="38100" dist="38100" dir="2700000" algn="tl">
                    <a:srgbClr val="000000">
                      <a:alpha val="43137"/>
                    </a:srgbClr>
                  </a:outerShdw>
                </a:effectLst>
              </a:rPr>
              <a:t>Destek eğitim odalarında hangi konuların (ortak </a:t>
            </a:r>
            <a:r>
              <a:rPr lang="tr-TR" sz="1600" b="1" cap="none" dirty="0">
                <a:solidFill>
                  <a:schemeClr val="bg1"/>
                </a:solidFill>
                <a:effectLst>
                  <a:outerShdw blurRad="38100" dist="38100" dir="2700000" algn="tl">
                    <a:srgbClr val="000000">
                      <a:alpha val="43137"/>
                    </a:srgbClr>
                  </a:outerShdw>
                </a:effectLst>
              </a:rPr>
              <a:t>sorun </a:t>
            </a:r>
            <a:r>
              <a:rPr lang="tr-TR" sz="1600" b="1" cap="none" dirty="0" smtClean="0">
                <a:solidFill>
                  <a:schemeClr val="bg1"/>
                </a:solidFill>
                <a:effectLst>
                  <a:outerShdw blurRad="38100" dist="38100" dir="2700000" algn="tl">
                    <a:srgbClr val="000000">
                      <a:alpha val="43137"/>
                    </a:srgbClr>
                  </a:outerShdw>
                </a:effectLst>
              </a:rPr>
              <a:t>alanları tespit edilen öğrencilerden) birden fazla çocukla hangi konuların ise bireysel işlenmesi gerektiğinin belirlenmesine,</a:t>
            </a:r>
          </a:p>
          <a:p>
            <a:pPr algn="just"/>
            <a:r>
              <a:rPr lang="tr-TR" sz="1600" b="1" cap="none" dirty="0" smtClean="0">
                <a:solidFill>
                  <a:schemeClr val="bg1"/>
                </a:solidFill>
                <a:effectLst>
                  <a:outerShdw blurRad="38100" dist="38100" dir="2700000" algn="tl">
                    <a:srgbClr val="000000">
                      <a:alpha val="43137"/>
                    </a:srgbClr>
                  </a:outerShdw>
                </a:effectLst>
              </a:rPr>
              <a:t>Çocukların güçlükten etkilenmeyen ve güçlü yönlerinin belirlenerek ve bunlardan hız alınarak motivasyon kaynaklarının işletilmesine,</a:t>
            </a:r>
          </a:p>
          <a:p>
            <a:pPr algn="just"/>
            <a:r>
              <a:rPr lang="tr-TR" sz="1600" b="1" cap="none" dirty="0" smtClean="0">
                <a:solidFill>
                  <a:schemeClr val="bg1"/>
                </a:solidFill>
                <a:effectLst>
                  <a:outerShdw blurRad="38100" dist="38100" dir="2700000" algn="tl">
                    <a:srgbClr val="000000">
                      <a:alpha val="43137"/>
                    </a:srgbClr>
                  </a:outerShdw>
                </a:effectLst>
              </a:rPr>
              <a:t>Aldıkları tanının bireyselliklerinin önünde bir engel teşkil ederek, onlara kategorik bakılmasının önlenmesine (ki pek çok gelişmiş özelliği olan bu çocuklar, böyle bir etiketleme nedeniyle kişilik geliştirmekte ve kendilerini hem sosyal hem de akademik olarak ortaya koymakta harici engellerle karşılaşabilmektedir). Yapılacak detaylı incelemelerde çok yönlü olarak gelişim ve beceri alanlarındaki özellikleri ortaya konulan çocukların aslında ne kadar çok şeyi zaten iyi bir şekilde yapabildikleri de görülecektir.</a:t>
            </a:r>
          </a:p>
          <a:p>
            <a:pPr algn="just"/>
            <a:endParaRPr lang="tr-TR" cap="none" dirty="0" smtClean="0"/>
          </a:p>
          <a:p>
            <a:pPr algn="just"/>
            <a:endParaRPr lang="tr-TR" cap="none" dirty="0"/>
          </a:p>
        </p:txBody>
      </p:sp>
      <p:sp>
        <p:nvSpPr>
          <p:cNvPr id="2" name="Unvan 1"/>
          <p:cNvSpPr>
            <a:spLocks noGrp="1"/>
          </p:cNvSpPr>
          <p:nvPr>
            <p:ph type="title"/>
          </p:nvPr>
        </p:nvSpPr>
        <p:spPr>
          <a:xfrm>
            <a:off x="1003482" y="496935"/>
            <a:ext cx="9905998" cy="1192576"/>
          </a:xfrm>
          <a:solidFill>
            <a:schemeClr val="tx1"/>
          </a:solidFill>
        </p:spPr>
        <p:txBody>
          <a:bodyPr/>
          <a:lstStyle/>
          <a:p>
            <a:pPr algn="ctr"/>
            <a:r>
              <a:rPr lang="tr-TR" b="1" cap="none" dirty="0" smtClean="0">
                <a:solidFill>
                  <a:schemeClr val="bg1"/>
                </a:solidFill>
                <a:effectLst>
                  <a:outerShdw blurRad="38100" dist="38100" dir="2700000" algn="tl">
                    <a:srgbClr val="000000">
                      <a:alpha val="43137"/>
                    </a:srgbClr>
                  </a:outerShdw>
                </a:effectLst>
              </a:rPr>
              <a:t>ÖZGÜLLÜK ve HETEROJENLİK</a:t>
            </a:r>
            <a:r>
              <a:rPr lang="tr-TR" cap="none" dirty="0" smtClean="0">
                <a:solidFill>
                  <a:schemeClr val="bg1"/>
                </a:solidFill>
              </a:rPr>
              <a:t/>
            </a:r>
            <a:br>
              <a:rPr lang="tr-TR" cap="none" dirty="0" smtClean="0">
                <a:solidFill>
                  <a:schemeClr val="bg1"/>
                </a:solidFill>
              </a:rPr>
            </a:br>
            <a:r>
              <a:rPr lang="tr-TR" b="1" cap="none" dirty="0" smtClean="0">
                <a:solidFill>
                  <a:schemeClr val="bg1"/>
                </a:solidFill>
                <a:effectLst>
                  <a:outerShdw blurRad="38100" dist="38100" dir="2700000" algn="tl">
                    <a:srgbClr val="000000">
                      <a:alpha val="43137"/>
                    </a:srgbClr>
                  </a:outerShdw>
                </a:effectLst>
              </a:rPr>
              <a:t>Bizi Hangi Çalışmalara Yönlendiriyor?</a:t>
            </a:r>
            <a:endParaRPr lang="tr-TR" b="1" cap="none" dirty="0">
              <a:solidFill>
                <a:schemeClr val="bg1"/>
              </a:solidFill>
              <a:effectLst>
                <a:outerShdw blurRad="38100" dist="38100" dir="2700000" algn="tl">
                  <a:srgbClr val="000000">
                    <a:alpha val="43137"/>
                  </a:srgbClr>
                </a:outerShdw>
              </a:effectLst>
            </a:endParaRPr>
          </a:p>
        </p:txBody>
      </p:sp>
      <p:sp>
        <p:nvSpPr>
          <p:cNvPr id="5" name="Metin kutusu 4"/>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3045711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88954" y="119063"/>
            <a:ext cx="3478823" cy="1042930"/>
          </a:xfrm>
        </p:spPr>
        <p:txBody>
          <a:bodyPr>
            <a:normAutofit/>
          </a:bodyPr>
          <a:lstStyle/>
          <a:p>
            <a:pPr algn="ctr"/>
            <a:r>
              <a:rPr lang="tr-TR" sz="4000" b="1" cap="none" dirty="0" smtClean="0"/>
              <a:t>ALGILAR-1</a:t>
            </a:r>
            <a:endParaRPr lang="tr-TR" sz="4000" cap="none" dirty="0"/>
          </a:p>
        </p:txBody>
      </p:sp>
      <p:sp>
        <p:nvSpPr>
          <p:cNvPr id="3" name="Metin Yer Tutucusu 2"/>
          <p:cNvSpPr>
            <a:spLocks noGrp="1"/>
          </p:cNvSpPr>
          <p:nvPr>
            <p:ph type="body" idx="1"/>
          </p:nvPr>
        </p:nvSpPr>
        <p:spPr>
          <a:xfrm>
            <a:off x="6779425" y="1299618"/>
            <a:ext cx="4588931" cy="857795"/>
          </a:xfrm>
        </p:spPr>
        <p:txBody>
          <a:bodyPr/>
          <a:lstStyle/>
          <a:p>
            <a:pPr algn="ctr"/>
            <a:r>
              <a:rPr lang="tr-TR" cap="none" dirty="0" smtClean="0"/>
              <a:t>DİKKAT EKSİKLİĞİNDEN NASIL AYIRT EDİLEBİLİR?</a:t>
            </a:r>
            <a:endParaRPr lang="tr-TR" cap="none" dirty="0"/>
          </a:p>
        </p:txBody>
      </p:sp>
      <p:sp>
        <p:nvSpPr>
          <p:cNvPr id="4" name="İçerik Yer Tutucusu 3"/>
          <p:cNvSpPr>
            <a:spLocks noGrp="1"/>
          </p:cNvSpPr>
          <p:nvPr>
            <p:ph sz="half" idx="4294967295"/>
          </p:nvPr>
        </p:nvSpPr>
        <p:spPr>
          <a:xfrm>
            <a:off x="6103345" y="2214390"/>
            <a:ext cx="5941093" cy="4340646"/>
          </a:xfrm>
          <a:prstGeom prst="rect">
            <a:avLst/>
          </a:prstGeom>
        </p:spPr>
        <p:txBody>
          <a:bodyPr>
            <a:normAutofit/>
          </a:bodyPr>
          <a:lstStyle/>
          <a:p>
            <a:pPr algn="just"/>
            <a:r>
              <a:rPr lang="tr-TR" sz="1100" cap="none" dirty="0" smtClean="0"/>
              <a:t>DE’nde yavaş </a:t>
            </a:r>
            <a:r>
              <a:rPr lang="tr-TR" sz="1100" cap="none" dirty="0"/>
              <a:t>okutulduğunda </a:t>
            </a:r>
            <a:r>
              <a:rPr lang="tr-TR" sz="1100" cap="none" dirty="0" smtClean="0"/>
              <a:t>doğru</a:t>
            </a:r>
            <a:r>
              <a:rPr lang="tr-TR" sz="1100" cap="none" dirty="0"/>
              <a:t>, hızlı okutulduğunda </a:t>
            </a:r>
            <a:r>
              <a:rPr lang="tr-TR" sz="1100" cap="none" dirty="0" smtClean="0"/>
              <a:t>yanlış okuma belirgindir. ÖÖG’nde </a:t>
            </a:r>
            <a:r>
              <a:rPr lang="tr-TR" sz="1100" cap="none" dirty="0"/>
              <a:t>hata için h</a:t>
            </a:r>
            <a:r>
              <a:rPr lang="tr-TR" sz="1100" cap="none" dirty="0" smtClean="0"/>
              <a:t>ız faktörü belirgin değildir, çünkü algılama doğrultusunda okuma yapılır.</a:t>
            </a:r>
            <a:endParaRPr lang="tr-TR" sz="1100" cap="none" dirty="0"/>
          </a:p>
          <a:p>
            <a:pPr algn="just"/>
            <a:r>
              <a:rPr lang="tr-TR" sz="1100" cap="none" dirty="0" smtClean="0"/>
              <a:t>DE’nde uyarıldığında </a:t>
            </a:r>
            <a:r>
              <a:rPr lang="tr-TR" sz="1100" cap="none" dirty="0"/>
              <a:t>d</a:t>
            </a:r>
            <a:r>
              <a:rPr lang="tr-TR" sz="1100" cap="none" dirty="0" smtClean="0"/>
              <a:t>oğru</a:t>
            </a:r>
            <a:r>
              <a:rPr lang="tr-TR" sz="1100" cap="none" dirty="0"/>
              <a:t>, uyarılmadığında </a:t>
            </a:r>
            <a:r>
              <a:rPr lang="tr-TR" sz="1100" cap="none" dirty="0" smtClean="0"/>
              <a:t>yanlış okuyabilirler. ÖÖG’nde </a:t>
            </a:r>
            <a:r>
              <a:rPr lang="tr-TR" sz="1100" cap="none" dirty="0"/>
              <a:t>ilk başlarda uyarmalar </a:t>
            </a:r>
            <a:r>
              <a:rPr lang="tr-TR" sz="1100" cap="none" dirty="0" smtClean="0"/>
              <a:t>(gerekli eğitim verilmeden)doğru </a:t>
            </a:r>
            <a:r>
              <a:rPr lang="tr-TR" sz="1100" cap="none" dirty="0"/>
              <a:t>okumayı </a:t>
            </a:r>
            <a:r>
              <a:rPr lang="tr-TR" sz="1100" cap="none" dirty="0" smtClean="0"/>
              <a:t>sağlamaz</a:t>
            </a:r>
            <a:r>
              <a:rPr lang="tr-TR" sz="1100" cap="none" dirty="0"/>
              <a:t>.</a:t>
            </a:r>
          </a:p>
          <a:p>
            <a:pPr algn="just"/>
            <a:r>
              <a:rPr lang="tr-TR" sz="1100" cap="none" dirty="0" smtClean="0"/>
              <a:t>DE’nde “Kontrol </a:t>
            </a:r>
            <a:r>
              <a:rPr lang="tr-TR" sz="1100" cap="none" dirty="0"/>
              <a:t>et” denildiğinde </a:t>
            </a:r>
            <a:r>
              <a:rPr lang="tr-TR" sz="1100" cap="none" dirty="0" smtClean="0"/>
              <a:t>hatasını </a:t>
            </a:r>
            <a:r>
              <a:rPr lang="tr-TR" sz="1100" cap="none" dirty="0"/>
              <a:t>bulup, </a:t>
            </a:r>
            <a:r>
              <a:rPr lang="tr-TR" sz="1100" cap="none" dirty="0" smtClean="0"/>
              <a:t>düzeltebilirler. ÖÖG’nde </a:t>
            </a:r>
            <a:r>
              <a:rPr lang="tr-TR" sz="1100" cap="none" dirty="0"/>
              <a:t>kontrol ile hatasını fark edebilmesi oldukça güç </a:t>
            </a:r>
            <a:r>
              <a:rPr lang="tr-TR" sz="1100" cap="none" dirty="0" smtClean="0"/>
              <a:t>olabilmektedir</a:t>
            </a:r>
            <a:r>
              <a:rPr lang="tr-TR" sz="1100" cap="none" dirty="0"/>
              <a:t>.</a:t>
            </a:r>
          </a:p>
          <a:p>
            <a:pPr algn="just"/>
            <a:r>
              <a:rPr lang="tr-TR" sz="1100" cap="none" dirty="0" smtClean="0"/>
              <a:t>DE’nde matematikte </a:t>
            </a:r>
            <a:r>
              <a:rPr lang="tr-TR" sz="1100" cap="none" dirty="0"/>
              <a:t>işlem açıklandığında doğru yapar ve </a:t>
            </a:r>
            <a:r>
              <a:rPr lang="tr-TR" sz="1100" cap="none" dirty="0" smtClean="0"/>
              <a:t>yeni bilgileri sonraki </a:t>
            </a:r>
            <a:r>
              <a:rPr lang="tr-TR" sz="1100" cap="none" dirty="0"/>
              <a:t>probleme </a:t>
            </a:r>
            <a:r>
              <a:rPr lang="tr-TR" sz="1100" cap="none" dirty="0" smtClean="0"/>
              <a:t>uyarlayabilirler. ÖÖG’nde </a:t>
            </a:r>
            <a:r>
              <a:rPr lang="tr-TR" sz="1100" cap="none" dirty="0"/>
              <a:t>genellikle yanlış devam eder ve uyarlama </a:t>
            </a:r>
            <a:r>
              <a:rPr lang="tr-TR" sz="1100" cap="none" dirty="0" smtClean="0"/>
              <a:t>gerçekleşmez</a:t>
            </a:r>
            <a:r>
              <a:rPr lang="tr-TR" sz="1100" cap="none" dirty="0"/>
              <a:t>.</a:t>
            </a:r>
          </a:p>
          <a:p>
            <a:pPr algn="just"/>
            <a:r>
              <a:rPr lang="tr-TR" sz="1100" cap="none" dirty="0"/>
              <a:t>ÖÖG’nde uygun psikolojik </a:t>
            </a:r>
            <a:r>
              <a:rPr lang="tr-TR" sz="1100" cap="none" dirty="0" smtClean="0"/>
              <a:t>ortamlar olduğunda (</a:t>
            </a:r>
            <a:r>
              <a:rPr lang="tr-TR" sz="1100" cap="none" dirty="0"/>
              <a:t>örneğin kabul ve onaylanmanın olduğu ortamlar gibi)  </a:t>
            </a:r>
            <a:r>
              <a:rPr lang="tr-TR" sz="1100" cap="none" dirty="0" smtClean="0"/>
              <a:t>akademik uğraşlarda uzun </a:t>
            </a:r>
            <a:r>
              <a:rPr lang="tr-TR" sz="1100" cap="none" dirty="0"/>
              <a:t>süreler dikkat ve canlılığın sürdürülmesi ve iş üzerinde uzun süre çalışabilme söz </a:t>
            </a:r>
            <a:r>
              <a:rPr lang="tr-TR" sz="1100" cap="none" dirty="0" smtClean="0"/>
              <a:t>konusu olabilmektedir. DE’nde </a:t>
            </a:r>
            <a:r>
              <a:rPr lang="tr-TR" sz="1100" cap="none" dirty="0"/>
              <a:t>bu çoğu kez çok </a:t>
            </a:r>
            <a:r>
              <a:rPr lang="tr-TR" sz="1100" cap="none" dirty="0" smtClean="0"/>
              <a:t>zordur</a:t>
            </a:r>
            <a:r>
              <a:rPr lang="tr-TR" sz="1100" cap="none" dirty="0"/>
              <a:t>.</a:t>
            </a:r>
          </a:p>
          <a:p>
            <a:pPr algn="just"/>
            <a:r>
              <a:rPr lang="tr-TR" sz="1100" cap="none" dirty="0"/>
              <a:t>DE’nde enerji düşebilir, dalmalar/dalgınlıklar olur, uykululuk hali görülebilir </a:t>
            </a:r>
            <a:r>
              <a:rPr lang="tr-TR" sz="1100" cap="none" dirty="0" smtClean="0"/>
              <a:t>ÖÖG’nde </a:t>
            </a:r>
            <a:r>
              <a:rPr lang="tr-TR" sz="1100" cap="none" dirty="0"/>
              <a:t>bu </a:t>
            </a:r>
            <a:r>
              <a:rPr lang="tr-TR" sz="1100" cap="none" dirty="0" smtClean="0"/>
              <a:t>durumlar genellikle görülmez: İzler</a:t>
            </a:r>
            <a:r>
              <a:rPr lang="tr-TR" sz="1100" cap="none" dirty="0"/>
              <a:t>, takip eder, ancak içerik ve süreci anlamakta </a:t>
            </a:r>
            <a:r>
              <a:rPr lang="tr-TR" sz="1100" cap="none" dirty="0" smtClean="0"/>
              <a:t>zorlanır. DE’nde dersi takip ettiği ölçüde en az ortalama düzeyde anlama ve öğrenme gerçekleşir. </a:t>
            </a:r>
            <a:r>
              <a:rPr lang="tr-TR" sz="1100" cap="none" dirty="0"/>
              <a:t>Bu durum sınıf ortamları gibi yoğun akademik uğraşlarda gözlenir</a:t>
            </a:r>
            <a:r>
              <a:rPr lang="tr-TR" sz="1100" cap="none" dirty="0" smtClean="0"/>
              <a:t>.</a:t>
            </a:r>
            <a:endParaRPr lang="tr-TR" sz="1100" cap="none" dirty="0"/>
          </a:p>
          <a:p>
            <a:pPr algn="just"/>
            <a:r>
              <a:rPr lang="tr-TR" sz="1100" b="1" i="1" u="sng" cap="none" dirty="0"/>
              <a:t>Ayırt Edici TANILAMA</a:t>
            </a:r>
            <a:r>
              <a:rPr lang="tr-TR" sz="1100" b="1" u="sng" cap="none" dirty="0"/>
              <a:t>: </a:t>
            </a:r>
            <a:r>
              <a:rPr lang="tr-TR" sz="1100" cap="none" dirty="0"/>
              <a:t>Bu süreçlerin gözlenmesiyle yapılır. </a:t>
            </a:r>
          </a:p>
          <a:p>
            <a:pPr algn="just">
              <a:buNone/>
            </a:pPr>
            <a:r>
              <a:rPr lang="tr-TR" sz="1100" cap="none" dirty="0"/>
              <a:t>     </a:t>
            </a:r>
            <a:r>
              <a:rPr lang="tr-TR" sz="1100" b="1" cap="none" dirty="0"/>
              <a:t> </a:t>
            </a:r>
            <a:r>
              <a:rPr lang="tr-TR" sz="1100" b="1" cap="none" dirty="0" smtClean="0"/>
              <a:t>  </a:t>
            </a:r>
            <a:r>
              <a:rPr lang="tr-TR" sz="1100" cap="none" dirty="0" smtClean="0"/>
              <a:t>Bireyde hem </a:t>
            </a:r>
            <a:r>
              <a:rPr lang="tr-TR" sz="1100" cap="none" dirty="0"/>
              <a:t>ÖÖG hem de </a:t>
            </a:r>
            <a:r>
              <a:rPr lang="tr-TR" sz="1100" cap="none" dirty="0" smtClean="0"/>
              <a:t>ayrı bir tanı olarak belirgin düzeyde DE </a:t>
            </a:r>
            <a:r>
              <a:rPr lang="tr-TR" sz="1100" cap="none" dirty="0"/>
              <a:t>var </a:t>
            </a:r>
            <a:r>
              <a:rPr lang="tr-TR" sz="1100" cap="none" dirty="0" smtClean="0"/>
              <a:t>ise, bu zorlukların hepsi aynı anda gözlenebileceğinden dolayı, ayırt edici tanılama için ilgili beceri alanlarında DE İLACININ KULLANILDIĞI ve DİKKATİN SAĞLANDIĞINDAN EMİN OLUNDUĞU DURUMLARDA YAŞANAN ALGISAL SORUNLAR (girdi-çıktı arasındaki doğrusal ilişkinin bozulduğu durumlar) incelenmelidir.</a:t>
            </a:r>
            <a:endParaRPr lang="tr-TR" sz="1100" cap="none" dirty="0"/>
          </a:p>
          <a:p>
            <a:endParaRPr lang="tr-TR" cap="none" dirty="0"/>
          </a:p>
        </p:txBody>
      </p:sp>
      <p:sp>
        <p:nvSpPr>
          <p:cNvPr id="5" name="Metin Yer Tutucusu 4"/>
          <p:cNvSpPr>
            <a:spLocks noGrp="1"/>
          </p:cNvSpPr>
          <p:nvPr>
            <p:ph type="body" sz="quarter" idx="3"/>
          </p:nvPr>
        </p:nvSpPr>
        <p:spPr>
          <a:xfrm>
            <a:off x="793706" y="2295038"/>
            <a:ext cx="4604280" cy="576262"/>
          </a:xfrm>
        </p:spPr>
        <p:txBody>
          <a:bodyPr/>
          <a:lstStyle/>
          <a:p>
            <a:pPr algn="ctr"/>
            <a:r>
              <a:rPr lang="tr-TR" cap="none" dirty="0"/>
              <a:t>ALGI SORUNU </a:t>
            </a:r>
            <a:r>
              <a:rPr lang="tr-TR" cap="none" dirty="0" smtClean="0"/>
              <a:t>NEDİR? </a:t>
            </a:r>
            <a:endParaRPr lang="tr-TR" cap="none" dirty="0"/>
          </a:p>
        </p:txBody>
      </p:sp>
      <p:sp>
        <p:nvSpPr>
          <p:cNvPr id="6" name="İçerik Yer Tutucusu 5"/>
          <p:cNvSpPr>
            <a:spLocks noGrp="1"/>
          </p:cNvSpPr>
          <p:nvPr>
            <p:ph sz="quarter" idx="4294967295"/>
          </p:nvPr>
        </p:nvSpPr>
        <p:spPr>
          <a:xfrm>
            <a:off x="371783" y="2871300"/>
            <a:ext cx="5448126" cy="3058386"/>
          </a:xfrm>
          <a:prstGeom prst="rect">
            <a:avLst/>
          </a:prstGeom>
        </p:spPr>
        <p:txBody>
          <a:bodyPr>
            <a:normAutofit/>
          </a:bodyPr>
          <a:lstStyle/>
          <a:p>
            <a:pPr marL="0" indent="0" algn="just">
              <a:buNone/>
            </a:pPr>
            <a:r>
              <a:rPr lang="tr-TR" cap="none" dirty="0" smtClean="0"/>
              <a:t>	</a:t>
            </a:r>
            <a:r>
              <a:rPr lang="tr-TR" sz="1100" cap="none" dirty="0" smtClean="0"/>
              <a:t>Özgül Öğrenme Güçlüğünün </a:t>
            </a:r>
            <a:r>
              <a:rPr lang="tr-TR" sz="1100" cap="none" dirty="0"/>
              <a:t>a</a:t>
            </a:r>
            <a:r>
              <a:rPr lang="tr-TR" sz="1100" cap="none" dirty="0" smtClean="0"/>
              <a:t>yırt </a:t>
            </a:r>
            <a:r>
              <a:rPr lang="tr-TR" sz="1100" cap="none" dirty="0"/>
              <a:t>edici </a:t>
            </a:r>
            <a:r>
              <a:rPr lang="tr-TR" sz="1100" cap="none" dirty="0" smtClean="0"/>
              <a:t>tanılamasında </a:t>
            </a:r>
            <a:r>
              <a:rPr lang="tr-TR" sz="1100" cap="none" dirty="0"/>
              <a:t>birincil derecede belirleyicidir. </a:t>
            </a:r>
            <a:endParaRPr lang="tr-TR" sz="1100" cap="none" dirty="0" smtClean="0"/>
          </a:p>
          <a:p>
            <a:pPr marL="0" indent="0" algn="just">
              <a:buNone/>
            </a:pPr>
            <a:r>
              <a:rPr lang="tr-TR" sz="1100" cap="none" dirty="0"/>
              <a:t>	</a:t>
            </a:r>
            <a:r>
              <a:rPr lang="tr-TR" sz="1100" cap="none" dirty="0" smtClean="0"/>
              <a:t>GİRDİ/UYARAN </a:t>
            </a:r>
            <a:r>
              <a:rPr lang="tr-TR" sz="1100" cap="none" dirty="0"/>
              <a:t>ve ÇIKTI/TEPDİ arasındaki ilişki bozuk </a:t>
            </a:r>
            <a:r>
              <a:rPr lang="tr-TR" sz="1100" cap="none" dirty="0" smtClean="0"/>
              <a:t>ise/doğrusal </a:t>
            </a:r>
            <a:r>
              <a:rPr lang="tr-TR" sz="1100" cap="none" dirty="0"/>
              <a:t>değil ise (Güçlüğün kaynağının başka bir nedenle açıklanamıyor olması </a:t>
            </a:r>
            <a:r>
              <a:rPr lang="tr-TR" sz="1100" cap="none" dirty="0" smtClean="0"/>
              <a:t>koşuluyla) algısal </a:t>
            </a:r>
            <a:r>
              <a:rPr lang="tr-TR" sz="1100" cap="none" dirty="0"/>
              <a:t>sorunlardan </a:t>
            </a:r>
            <a:r>
              <a:rPr lang="tr-TR" sz="1100" cap="none" dirty="0" smtClean="0"/>
              <a:t>bahsedilebilir.</a:t>
            </a:r>
          </a:p>
          <a:p>
            <a:pPr marL="0" indent="0" algn="just">
              <a:buNone/>
            </a:pPr>
            <a:r>
              <a:rPr lang="tr-TR" sz="1100" cap="none" dirty="0"/>
              <a:t>	</a:t>
            </a:r>
            <a:r>
              <a:rPr lang="tr-TR" sz="1100" cap="none" dirty="0" smtClean="0"/>
              <a:t>Ör, ters yazma, büyüklük oranlarını algılayamama, duyulan bir sesin farklı bir ses olarak algılanması, hareketin ters yönde yapılması, geçen veya geçecek sürenin algılanamaması, dokunulan nesnenin verdiği konforun algılanamaması, ağırlık ve gereken gücün algılanamaması, gülerek kızgınlık ifade eden birinin tehdidini algılamakta güçlük, ses tonundaki duygusal farklılıkların algılanmasında güçlük gibi uyaranlara hatalı/bozuk/ilişkisiz tepkileri içeren pek çok duyuya ve beceri alanına etki eden algısal sorunlardan bahsedebiliriz.</a:t>
            </a:r>
            <a:endParaRPr lang="tr-TR" sz="1100" cap="none" dirty="0"/>
          </a:p>
        </p:txBody>
      </p:sp>
      <p:pic>
        <p:nvPicPr>
          <p:cNvPr id="7" name="8 Resim" descr="LOGO (1).png"/>
          <p:cNvPicPr>
            <a:picLocks noChangeAspect="1" noChangeArrowheads="1"/>
          </p:cNvPicPr>
          <p:nvPr/>
        </p:nvPicPr>
        <p:blipFill>
          <a:blip r:embed="rId2" cstate="print"/>
          <a:srcRect/>
          <a:stretch>
            <a:fillRect/>
          </a:stretch>
        </p:blipFill>
        <p:spPr bwMode="auto">
          <a:xfrm>
            <a:off x="251519" y="188640"/>
            <a:ext cx="1008113" cy="936104"/>
          </a:xfrm>
          <a:prstGeom prst="rect">
            <a:avLst/>
          </a:prstGeom>
          <a:noFill/>
          <a:ln w="9525">
            <a:noFill/>
            <a:miter lim="800000"/>
            <a:headEnd/>
            <a:tailEnd/>
          </a:ln>
        </p:spPr>
      </p:pic>
      <p:sp>
        <p:nvSpPr>
          <p:cNvPr id="8" name="Metin kutusu 7"/>
          <p:cNvSpPr txBox="1"/>
          <p:nvPr/>
        </p:nvSpPr>
        <p:spPr>
          <a:xfrm>
            <a:off x="4781320" y="6424667"/>
            <a:ext cx="2609234" cy="21544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800" b="1" dirty="0" smtClean="0"/>
              <a:t>    </a:t>
            </a:r>
            <a:r>
              <a:rPr lang="tr-TR" sz="800" b="1" dirty="0" smtClean="0"/>
              <a:t>              Çankaya </a:t>
            </a:r>
            <a:r>
              <a:rPr lang="tr-TR" sz="800" b="1" dirty="0" smtClean="0"/>
              <a:t>Rehberlik ve Araştırma Merkezi</a:t>
            </a:r>
            <a:endParaRPr lang="tr-TR" sz="800" b="1" dirty="0"/>
          </a:p>
        </p:txBody>
      </p:sp>
    </p:spTree>
    <p:extLst>
      <p:ext uri="{BB962C8B-B14F-4D97-AF65-F5344CB8AC3E}">
        <p14:creationId xmlns:p14="http://schemas.microsoft.com/office/powerpoint/2010/main" val="1888841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Ufuk">
  <a:themeElements>
    <a:clrScheme name="Ufuk">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Ufuk">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Ufuk">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Horizon</Template>
  <TotalTime>802</TotalTime>
  <Words>4262</Words>
  <Application>Microsoft Office PowerPoint</Application>
  <PresentationFormat>Geniş ekran</PresentationFormat>
  <Paragraphs>377</Paragraphs>
  <Slides>20</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Arial Black</vt:lpstr>
      <vt:lpstr>Arial Narrow</vt:lpstr>
      <vt:lpstr>Calibri</vt:lpstr>
      <vt:lpstr>Times New Roman</vt:lpstr>
      <vt:lpstr>Wingdings</vt:lpstr>
      <vt:lpstr>Ufuk</vt:lpstr>
      <vt:lpstr>PowerPoint Sunusu</vt:lpstr>
      <vt:lpstr>Sorun Alanları Temelinde Özgül Öğrenme Güçlüğü (ÖÖG)’nün DOĞASI</vt:lpstr>
      <vt:lpstr>Sorun  Alanlarını Tanımlayan SPESİFİK KAVRAMLAR</vt:lpstr>
      <vt:lpstr>ÖZGÜL</vt:lpstr>
      <vt:lpstr>PowerPoint Sunusu</vt:lpstr>
      <vt:lpstr>PowerPoint Sunusu</vt:lpstr>
      <vt:lpstr>BAŞKA TANI KRİTERLERİ</vt:lpstr>
      <vt:lpstr>ÖZGÜLLÜK ve HETEROJENLİK Bizi Hangi Çalışmalara Yönlendiriyor?</vt:lpstr>
      <vt:lpstr>ALGILAR-1</vt:lpstr>
      <vt:lpstr>Geniş bir yelpazede seyreden algısal güçlük alanlarından çok önemli olan ve çoğu kez gözden kaçan  bazı KRİTİK KAVRAMLARI ÖRNEK olarak inceleyelim. ALGILAR-2</vt:lpstr>
      <vt:lpstr>ALGILAR-3</vt:lpstr>
      <vt:lpstr>ALGILAR-4</vt:lpstr>
      <vt:lpstr>ALGILAR-5</vt:lpstr>
      <vt:lpstr>ALGILAR-6</vt:lpstr>
      <vt:lpstr>ALGISAL SORUNLARI Bizi Hangi Çalışmalara Yönlendiriyor?</vt:lpstr>
      <vt:lpstr>ÇAĞRIŞIMLAR</vt:lpstr>
      <vt:lpstr>ÜST BİLİŞSEL BECERİLER (ÜBB)</vt:lpstr>
      <vt:lpstr>HIZLI OKUMA!</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TAHSİN</dc:creator>
  <cp:lastModifiedBy>BERRAK SAĞKAL</cp:lastModifiedBy>
  <cp:revision>177</cp:revision>
  <dcterms:created xsi:type="dcterms:W3CDTF">2022-05-12T06:24:09Z</dcterms:created>
  <dcterms:modified xsi:type="dcterms:W3CDTF">2022-05-20T11:59:45Z</dcterms:modified>
</cp:coreProperties>
</file>