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5" r:id="rId1"/>
  </p:sldMasterIdLst>
  <p:notesMasterIdLst>
    <p:notesMasterId r:id="rId32"/>
  </p:notesMasterIdLst>
  <p:sldIdLst>
    <p:sldId id="256" r:id="rId2"/>
    <p:sldId id="258" r:id="rId3"/>
    <p:sldId id="259" r:id="rId4"/>
    <p:sldId id="260" r:id="rId5"/>
    <p:sldId id="284" r:id="rId6"/>
    <p:sldId id="288" r:id="rId7"/>
    <p:sldId id="261" r:id="rId8"/>
    <p:sldId id="262" r:id="rId9"/>
    <p:sldId id="279" r:id="rId10"/>
    <p:sldId id="281" r:id="rId11"/>
    <p:sldId id="276" r:id="rId12"/>
    <p:sldId id="280" r:id="rId13"/>
    <p:sldId id="277" r:id="rId14"/>
    <p:sldId id="263" r:id="rId15"/>
    <p:sldId id="264" r:id="rId16"/>
    <p:sldId id="265" r:id="rId17"/>
    <p:sldId id="266" r:id="rId18"/>
    <p:sldId id="267" r:id="rId19"/>
    <p:sldId id="268" r:id="rId20"/>
    <p:sldId id="269" r:id="rId21"/>
    <p:sldId id="270" r:id="rId22"/>
    <p:sldId id="271" r:id="rId23"/>
    <p:sldId id="272" r:id="rId24"/>
    <p:sldId id="273" r:id="rId25"/>
    <p:sldId id="283" r:id="rId26"/>
    <p:sldId id="282" r:id="rId27"/>
    <p:sldId id="274" r:id="rId28"/>
    <p:sldId id="278" r:id="rId29"/>
    <p:sldId id="275" r:id="rId30"/>
    <p:sldId id="286" r:id="rId3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9686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033" autoAdjust="0"/>
  </p:normalViewPr>
  <p:slideViewPr>
    <p:cSldViewPr snapToGrid="0">
      <p:cViewPr varScale="1">
        <p:scale>
          <a:sx n="69" d="100"/>
          <a:sy n="69" d="100"/>
        </p:scale>
        <p:origin x="-50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D223F9-449D-4978-90E0-6505E4BF1052}" type="datetimeFigureOut">
              <a:rPr lang="tr-TR" smtClean="0"/>
              <a:pPr/>
              <a:t>8.6.2022</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498784-8128-4363-876F-AA79428FA2CA}" type="slidenum">
              <a:rPr lang="tr-TR" smtClean="0"/>
              <a:pPr/>
              <a:t>‹#›</a:t>
            </a:fld>
            <a:endParaRPr lang="tr-TR"/>
          </a:p>
        </p:txBody>
      </p:sp>
    </p:spTree>
    <p:extLst>
      <p:ext uri="{BB962C8B-B14F-4D97-AF65-F5344CB8AC3E}">
        <p14:creationId xmlns:p14="http://schemas.microsoft.com/office/powerpoint/2010/main" xmlns="" val="1811621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9498784-8128-4363-876F-AA79428FA2CA}" type="slidenum">
              <a:rPr lang="tr-TR" smtClean="0"/>
              <a:pPr/>
              <a:t>2</a:t>
            </a:fld>
            <a:endParaRPr lang="tr-TR"/>
          </a:p>
        </p:txBody>
      </p:sp>
    </p:spTree>
    <p:extLst>
      <p:ext uri="{BB962C8B-B14F-4D97-AF65-F5344CB8AC3E}">
        <p14:creationId xmlns:p14="http://schemas.microsoft.com/office/powerpoint/2010/main" xmlns="" val="530786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B9E7B65-BA23-4068-9F31-F8B287069D03}" type="datetime1">
              <a:rPr lang="tr-TR" smtClean="0"/>
              <a:pPr/>
              <a:t>8.6.2022</a:t>
            </a:fld>
            <a:endParaRPr lang="tr-TR"/>
          </a:p>
        </p:txBody>
      </p:sp>
      <p:sp>
        <p:nvSpPr>
          <p:cNvPr id="5" name="Footer Placeholder 4"/>
          <p:cNvSpPr>
            <a:spLocks noGrp="1"/>
          </p:cNvSpPr>
          <p:nvPr>
            <p:ph type="ftr" sz="quarter" idx="11"/>
          </p:nvPr>
        </p:nvSpPr>
        <p:spPr/>
        <p:txBody>
          <a:bodyPr/>
          <a:lstStyle/>
          <a:p>
            <a:r>
              <a:rPr lang="tr-TR" smtClean="0"/>
              <a:t>Çankaya Rehberlik ve Araştırma Merkezi</a:t>
            </a:r>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4258D4A-FBFC-4CF1-B511-E30866FA642C}" type="slidenum">
              <a:rPr lang="tr-TR" smtClean="0"/>
              <a:pPr/>
              <a:t>‹#›</a:t>
            </a:fld>
            <a:endParaRPr lang="tr-TR"/>
          </a:p>
        </p:txBody>
      </p:sp>
    </p:spTree>
    <p:extLst>
      <p:ext uri="{BB962C8B-B14F-4D97-AF65-F5344CB8AC3E}">
        <p14:creationId xmlns:p14="http://schemas.microsoft.com/office/powerpoint/2010/main" xmlns="" val="1953019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85B5D42-3BA4-48C3-8494-518E1675BCA6}" type="datetime1">
              <a:rPr lang="tr-TR" smtClean="0"/>
              <a:pPr/>
              <a:t>8.6.2022</a:t>
            </a:fld>
            <a:endParaRPr lang="tr-TR"/>
          </a:p>
        </p:txBody>
      </p:sp>
      <p:sp>
        <p:nvSpPr>
          <p:cNvPr id="5" name="Footer Placeholder 4"/>
          <p:cNvSpPr>
            <a:spLocks noGrp="1"/>
          </p:cNvSpPr>
          <p:nvPr>
            <p:ph type="ftr" sz="quarter" idx="11"/>
          </p:nvPr>
        </p:nvSpPr>
        <p:spPr/>
        <p:txBody>
          <a:bodyPr/>
          <a:lstStyle/>
          <a:p>
            <a:r>
              <a:rPr lang="tr-TR" smtClean="0"/>
              <a:t>Çankaya Rehberlik ve Araştırma Merkezi</a:t>
            </a:r>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4258D4A-FBFC-4CF1-B511-E30866FA642C}" type="slidenum">
              <a:rPr lang="tr-TR" smtClean="0"/>
              <a:pPr/>
              <a:t>‹#›</a:t>
            </a:fld>
            <a:endParaRPr lang="tr-TR"/>
          </a:p>
        </p:txBody>
      </p:sp>
    </p:spTree>
    <p:extLst>
      <p:ext uri="{BB962C8B-B14F-4D97-AF65-F5344CB8AC3E}">
        <p14:creationId xmlns:p14="http://schemas.microsoft.com/office/powerpoint/2010/main" xmlns="" val="3889701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A80CA2E-C6D8-4469-92EA-729225E3A32C}" type="datetime1">
              <a:rPr lang="tr-TR" smtClean="0"/>
              <a:pPr/>
              <a:t>8.6.2022</a:t>
            </a:fld>
            <a:endParaRPr lang="tr-TR"/>
          </a:p>
        </p:txBody>
      </p:sp>
      <p:sp>
        <p:nvSpPr>
          <p:cNvPr id="5" name="Footer Placeholder 4"/>
          <p:cNvSpPr>
            <a:spLocks noGrp="1"/>
          </p:cNvSpPr>
          <p:nvPr>
            <p:ph type="ftr" sz="quarter" idx="11"/>
          </p:nvPr>
        </p:nvSpPr>
        <p:spPr/>
        <p:txBody>
          <a:bodyPr/>
          <a:lstStyle/>
          <a:p>
            <a:r>
              <a:rPr lang="tr-TR" smtClean="0"/>
              <a:t>Çankaya Rehberlik ve Araştırma Merkezi</a:t>
            </a:r>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4258D4A-FBFC-4CF1-B511-E30866FA642C}"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8076335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766B3ABF-9832-4E53-9DDC-92D0D15E53A2}" type="datetime1">
              <a:rPr lang="tr-TR" smtClean="0"/>
              <a:pPr/>
              <a:t>8.6.2022</a:t>
            </a:fld>
            <a:endParaRPr lang="tr-TR"/>
          </a:p>
        </p:txBody>
      </p:sp>
      <p:sp>
        <p:nvSpPr>
          <p:cNvPr id="6" name="Footer Placeholder 5"/>
          <p:cNvSpPr>
            <a:spLocks noGrp="1"/>
          </p:cNvSpPr>
          <p:nvPr>
            <p:ph type="ftr" sz="quarter" idx="11"/>
          </p:nvPr>
        </p:nvSpPr>
        <p:spPr/>
        <p:txBody>
          <a:bodyPr/>
          <a:lstStyle/>
          <a:p>
            <a:r>
              <a:rPr lang="tr-TR" smtClean="0"/>
              <a:t>Çankaya Rehberlik ve Araştırma Merkezi</a:t>
            </a:r>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4258D4A-FBFC-4CF1-B511-E30866FA642C}" type="slidenum">
              <a:rPr lang="tr-TR" smtClean="0"/>
              <a:pPr/>
              <a:t>‹#›</a:t>
            </a:fld>
            <a:endParaRPr lang="tr-TR"/>
          </a:p>
        </p:txBody>
      </p:sp>
    </p:spTree>
    <p:extLst>
      <p:ext uri="{BB962C8B-B14F-4D97-AF65-F5344CB8AC3E}">
        <p14:creationId xmlns:p14="http://schemas.microsoft.com/office/powerpoint/2010/main" xmlns="" val="23022272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F05EB5D4-DD32-468F-AEB1-818C517469C6}" type="datetime1">
              <a:rPr lang="tr-TR" smtClean="0"/>
              <a:pPr/>
              <a:t>8.6.2022</a:t>
            </a:fld>
            <a:endParaRPr lang="tr-TR"/>
          </a:p>
        </p:txBody>
      </p:sp>
      <p:sp>
        <p:nvSpPr>
          <p:cNvPr id="6" name="Footer Placeholder 5"/>
          <p:cNvSpPr>
            <a:spLocks noGrp="1"/>
          </p:cNvSpPr>
          <p:nvPr>
            <p:ph type="ftr" sz="quarter" idx="11"/>
          </p:nvPr>
        </p:nvSpPr>
        <p:spPr/>
        <p:txBody>
          <a:bodyPr/>
          <a:lstStyle/>
          <a:p>
            <a:r>
              <a:rPr lang="tr-TR" smtClean="0"/>
              <a:t>Çankaya Rehberlik ve Araştırma Merkezi</a:t>
            </a:r>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4258D4A-FBFC-4CF1-B511-E30866FA642C}"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42905574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011EAEA5-591C-4C9E-A77E-8C16AADD0B27}" type="datetime1">
              <a:rPr lang="tr-TR" smtClean="0"/>
              <a:pPr/>
              <a:t>8.6.2022</a:t>
            </a:fld>
            <a:endParaRPr lang="tr-TR"/>
          </a:p>
        </p:txBody>
      </p:sp>
      <p:sp>
        <p:nvSpPr>
          <p:cNvPr id="6" name="Footer Placeholder 5"/>
          <p:cNvSpPr>
            <a:spLocks noGrp="1"/>
          </p:cNvSpPr>
          <p:nvPr>
            <p:ph type="ftr" sz="quarter" idx="11"/>
          </p:nvPr>
        </p:nvSpPr>
        <p:spPr/>
        <p:txBody>
          <a:bodyPr/>
          <a:lstStyle/>
          <a:p>
            <a:r>
              <a:rPr lang="tr-TR" smtClean="0"/>
              <a:t>Çankaya Rehberlik ve Araştırma Merkezi</a:t>
            </a:r>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4258D4A-FBFC-4CF1-B511-E30866FA642C}" type="slidenum">
              <a:rPr lang="tr-TR" smtClean="0"/>
              <a:pPr/>
              <a:t>‹#›</a:t>
            </a:fld>
            <a:endParaRPr lang="tr-TR"/>
          </a:p>
        </p:txBody>
      </p:sp>
    </p:spTree>
    <p:extLst>
      <p:ext uri="{BB962C8B-B14F-4D97-AF65-F5344CB8AC3E}">
        <p14:creationId xmlns:p14="http://schemas.microsoft.com/office/powerpoint/2010/main" xmlns="" val="18602564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DB54929-2AF9-412D-94A7-FC40C339F481}" type="datetime1">
              <a:rPr lang="tr-TR" smtClean="0"/>
              <a:pPr/>
              <a:t>8.6.2022</a:t>
            </a:fld>
            <a:endParaRPr lang="tr-TR"/>
          </a:p>
        </p:txBody>
      </p:sp>
      <p:sp>
        <p:nvSpPr>
          <p:cNvPr id="5" name="Footer Placeholder 4"/>
          <p:cNvSpPr>
            <a:spLocks noGrp="1"/>
          </p:cNvSpPr>
          <p:nvPr>
            <p:ph type="ftr" sz="quarter" idx="11"/>
          </p:nvPr>
        </p:nvSpPr>
        <p:spPr/>
        <p:txBody>
          <a:bodyPr/>
          <a:lstStyle/>
          <a:p>
            <a:r>
              <a:rPr lang="tr-TR" smtClean="0"/>
              <a:t>Çankaya Rehberlik ve Araştırma Merkezi</a:t>
            </a:r>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4258D4A-FBFC-4CF1-B511-E30866FA642C}" type="slidenum">
              <a:rPr lang="tr-TR" smtClean="0"/>
              <a:pPr/>
              <a:t>‹#›</a:t>
            </a:fld>
            <a:endParaRPr lang="tr-TR"/>
          </a:p>
        </p:txBody>
      </p:sp>
    </p:spTree>
    <p:extLst>
      <p:ext uri="{BB962C8B-B14F-4D97-AF65-F5344CB8AC3E}">
        <p14:creationId xmlns:p14="http://schemas.microsoft.com/office/powerpoint/2010/main" xmlns="" val="33188042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6A992B9-879F-495A-8DE3-2A2CE8E3BA94}" type="datetime1">
              <a:rPr lang="tr-TR" smtClean="0"/>
              <a:pPr/>
              <a:t>8.6.2022</a:t>
            </a:fld>
            <a:endParaRPr lang="tr-TR"/>
          </a:p>
        </p:txBody>
      </p:sp>
      <p:sp>
        <p:nvSpPr>
          <p:cNvPr id="5" name="Footer Placeholder 4"/>
          <p:cNvSpPr>
            <a:spLocks noGrp="1"/>
          </p:cNvSpPr>
          <p:nvPr>
            <p:ph type="ftr" sz="quarter" idx="11"/>
          </p:nvPr>
        </p:nvSpPr>
        <p:spPr/>
        <p:txBody>
          <a:bodyPr/>
          <a:lstStyle/>
          <a:p>
            <a:r>
              <a:rPr lang="tr-TR" smtClean="0"/>
              <a:t>Çankaya Rehberlik ve Araştırma Merkezi</a:t>
            </a:r>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4258D4A-FBFC-4CF1-B511-E30866FA642C}" type="slidenum">
              <a:rPr lang="tr-TR" smtClean="0"/>
              <a:pPr/>
              <a:t>‹#›</a:t>
            </a:fld>
            <a:endParaRPr lang="tr-TR"/>
          </a:p>
        </p:txBody>
      </p:sp>
    </p:spTree>
    <p:extLst>
      <p:ext uri="{BB962C8B-B14F-4D97-AF65-F5344CB8AC3E}">
        <p14:creationId xmlns:p14="http://schemas.microsoft.com/office/powerpoint/2010/main" xmlns="" val="1567397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2991498-DA6B-425E-988D-EA618AF3C9F7}" type="datetime1">
              <a:rPr lang="tr-TR" smtClean="0"/>
              <a:pPr/>
              <a:t>8.6.2022</a:t>
            </a:fld>
            <a:endParaRPr lang="tr-TR"/>
          </a:p>
        </p:txBody>
      </p:sp>
      <p:sp>
        <p:nvSpPr>
          <p:cNvPr id="5" name="Footer Placeholder 4"/>
          <p:cNvSpPr>
            <a:spLocks noGrp="1"/>
          </p:cNvSpPr>
          <p:nvPr>
            <p:ph type="ftr" sz="quarter" idx="11"/>
          </p:nvPr>
        </p:nvSpPr>
        <p:spPr/>
        <p:txBody>
          <a:bodyPr/>
          <a:lstStyle/>
          <a:p>
            <a:r>
              <a:rPr lang="tr-TR" smtClean="0"/>
              <a:t>Çankaya Rehberlik ve Araştırma Merkezi</a:t>
            </a:r>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4258D4A-FBFC-4CF1-B511-E30866FA642C}" type="slidenum">
              <a:rPr lang="tr-TR" smtClean="0"/>
              <a:pPr/>
              <a:t>‹#›</a:t>
            </a:fld>
            <a:endParaRPr lang="tr-TR"/>
          </a:p>
        </p:txBody>
      </p:sp>
    </p:spTree>
    <p:extLst>
      <p:ext uri="{BB962C8B-B14F-4D97-AF65-F5344CB8AC3E}">
        <p14:creationId xmlns:p14="http://schemas.microsoft.com/office/powerpoint/2010/main" xmlns="" val="522853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1C83170-F238-413C-89BD-E611E7D4E11B}" type="datetime1">
              <a:rPr lang="tr-TR" smtClean="0"/>
              <a:pPr/>
              <a:t>8.6.2022</a:t>
            </a:fld>
            <a:endParaRPr lang="tr-TR"/>
          </a:p>
        </p:txBody>
      </p:sp>
      <p:sp>
        <p:nvSpPr>
          <p:cNvPr id="5" name="Footer Placeholder 4"/>
          <p:cNvSpPr>
            <a:spLocks noGrp="1"/>
          </p:cNvSpPr>
          <p:nvPr>
            <p:ph type="ftr" sz="quarter" idx="11"/>
          </p:nvPr>
        </p:nvSpPr>
        <p:spPr/>
        <p:txBody>
          <a:bodyPr/>
          <a:lstStyle/>
          <a:p>
            <a:r>
              <a:rPr lang="tr-TR" smtClean="0"/>
              <a:t>Çankaya Rehberlik ve Araştırma Merkezi</a:t>
            </a:r>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4258D4A-FBFC-4CF1-B511-E30866FA642C}" type="slidenum">
              <a:rPr lang="tr-TR" smtClean="0"/>
              <a:pPr/>
              <a:t>‹#›</a:t>
            </a:fld>
            <a:endParaRPr lang="tr-TR"/>
          </a:p>
        </p:txBody>
      </p:sp>
    </p:spTree>
    <p:extLst>
      <p:ext uri="{BB962C8B-B14F-4D97-AF65-F5344CB8AC3E}">
        <p14:creationId xmlns:p14="http://schemas.microsoft.com/office/powerpoint/2010/main" xmlns="" val="2103455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4003E11-4148-4E39-8162-8C2113AE926C}" type="datetime1">
              <a:rPr lang="tr-TR" smtClean="0"/>
              <a:pPr/>
              <a:t>8.6.2022</a:t>
            </a:fld>
            <a:endParaRPr lang="tr-TR"/>
          </a:p>
        </p:txBody>
      </p:sp>
      <p:sp>
        <p:nvSpPr>
          <p:cNvPr id="6" name="Footer Placeholder 5"/>
          <p:cNvSpPr>
            <a:spLocks noGrp="1"/>
          </p:cNvSpPr>
          <p:nvPr>
            <p:ph type="ftr" sz="quarter" idx="11"/>
          </p:nvPr>
        </p:nvSpPr>
        <p:spPr/>
        <p:txBody>
          <a:bodyPr/>
          <a:lstStyle/>
          <a:p>
            <a:r>
              <a:rPr lang="tr-TR" smtClean="0"/>
              <a:t>Çankaya Rehberlik ve Araştırma Merkezi</a:t>
            </a:r>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4258D4A-FBFC-4CF1-B511-E30866FA642C}" type="slidenum">
              <a:rPr lang="tr-TR" smtClean="0"/>
              <a:pPr/>
              <a:t>‹#›</a:t>
            </a:fld>
            <a:endParaRPr lang="tr-TR"/>
          </a:p>
        </p:txBody>
      </p:sp>
    </p:spTree>
    <p:extLst>
      <p:ext uri="{BB962C8B-B14F-4D97-AF65-F5344CB8AC3E}">
        <p14:creationId xmlns:p14="http://schemas.microsoft.com/office/powerpoint/2010/main" xmlns="" val="1029095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CFA01AD-B713-4E8D-9330-4B582A8EF28E}" type="datetime1">
              <a:rPr lang="tr-TR" smtClean="0"/>
              <a:pPr/>
              <a:t>8.6.2022</a:t>
            </a:fld>
            <a:endParaRPr lang="tr-TR"/>
          </a:p>
        </p:txBody>
      </p:sp>
      <p:sp>
        <p:nvSpPr>
          <p:cNvPr id="8" name="Footer Placeholder 7"/>
          <p:cNvSpPr>
            <a:spLocks noGrp="1"/>
          </p:cNvSpPr>
          <p:nvPr>
            <p:ph type="ftr" sz="quarter" idx="11"/>
          </p:nvPr>
        </p:nvSpPr>
        <p:spPr/>
        <p:txBody>
          <a:bodyPr/>
          <a:lstStyle/>
          <a:p>
            <a:r>
              <a:rPr lang="tr-TR" smtClean="0"/>
              <a:t>Çankaya Rehberlik ve Araştırma Merkezi</a:t>
            </a:r>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4258D4A-FBFC-4CF1-B511-E30866FA642C}" type="slidenum">
              <a:rPr lang="tr-TR" smtClean="0"/>
              <a:pPr/>
              <a:t>‹#›</a:t>
            </a:fld>
            <a:endParaRPr lang="tr-TR"/>
          </a:p>
        </p:txBody>
      </p:sp>
    </p:spTree>
    <p:extLst>
      <p:ext uri="{BB962C8B-B14F-4D97-AF65-F5344CB8AC3E}">
        <p14:creationId xmlns:p14="http://schemas.microsoft.com/office/powerpoint/2010/main" xmlns="" val="1085360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6DC41EF-F676-4021-953F-D2F82D44CDAC}" type="datetime1">
              <a:rPr lang="tr-TR" smtClean="0"/>
              <a:pPr/>
              <a:t>8.6.2022</a:t>
            </a:fld>
            <a:endParaRPr lang="tr-TR"/>
          </a:p>
        </p:txBody>
      </p:sp>
      <p:sp>
        <p:nvSpPr>
          <p:cNvPr id="4" name="Footer Placeholder 3"/>
          <p:cNvSpPr>
            <a:spLocks noGrp="1"/>
          </p:cNvSpPr>
          <p:nvPr>
            <p:ph type="ftr" sz="quarter" idx="11"/>
          </p:nvPr>
        </p:nvSpPr>
        <p:spPr/>
        <p:txBody>
          <a:bodyPr/>
          <a:lstStyle/>
          <a:p>
            <a:r>
              <a:rPr lang="tr-TR" smtClean="0"/>
              <a:t>Çankaya Rehberlik ve Araştırma Merkezi</a:t>
            </a:r>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4258D4A-FBFC-4CF1-B511-E30866FA642C}" type="slidenum">
              <a:rPr lang="tr-TR" smtClean="0"/>
              <a:pPr/>
              <a:t>‹#›</a:t>
            </a:fld>
            <a:endParaRPr lang="tr-TR"/>
          </a:p>
        </p:txBody>
      </p:sp>
    </p:spTree>
    <p:extLst>
      <p:ext uri="{BB962C8B-B14F-4D97-AF65-F5344CB8AC3E}">
        <p14:creationId xmlns:p14="http://schemas.microsoft.com/office/powerpoint/2010/main" xmlns="" val="313860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0887B9-EEE0-4A43-8E59-D7B3FA113386}" type="datetime1">
              <a:rPr lang="tr-TR" smtClean="0"/>
              <a:pPr/>
              <a:t>8.6.2022</a:t>
            </a:fld>
            <a:endParaRPr lang="tr-TR"/>
          </a:p>
        </p:txBody>
      </p:sp>
      <p:sp>
        <p:nvSpPr>
          <p:cNvPr id="3" name="Footer Placeholder 2"/>
          <p:cNvSpPr>
            <a:spLocks noGrp="1"/>
          </p:cNvSpPr>
          <p:nvPr>
            <p:ph type="ftr" sz="quarter" idx="11"/>
          </p:nvPr>
        </p:nvSpPr>
        <p:spPr/>
        <p:txBody>
          <a:bodyPr/>
          <a:lstStyle/>
          <a:p>
            <a:r>
              <a:rPr lang="tr-TR" smtClean="0"/>
              <a:t>Çankaya Rehberlik ve Araştırma Merkezi</a:t>
            </a:r>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4258D4A-FBFC-4CF1-B511-E30866FA642C}" type="slidenum">
              <a:rPr lang="tr-TR" smtClean="0"/>
              <a:pPr/>
              <a:t>‹#›</a:t>
            </a:fld>
            <a:endParaRPr lang="tr-TR"/>
          </a:p>
        </p:txBody>
      </p:sp>
    </p:spTree>
    <p:extLst>
      <p:ext uri="{BB962C8B-B14F-4D97-AF65-F5344CB8AC3E}">
        <p14:creationId xmlns:p14="http://schemas.microsoft.com/office/powerpoint/2010/main" xmlns="" val="3214480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548D60B-A10E-482E-8F9E-F45AA8294673}" type="datetime1">
              <a:rPr lang="tr-TR" smtClean="0"/>
              <a:pPr/>
              <a:t>8.6.2022</a:t>
            </a:fld>
            <a:endParaRPr lang="tr-TR"/>
          </a:p>
        </p:txBody>
      </p:sp>
      <p:sp>
        <p:nvSpPr>
          <p:cNvPr id="6" name="Footer Placeholder 5"/>
          <p:cNvSpPr>
            <a:spLocks noGrp="1"/>
          </p:cNvSpPr>
          <p:nvPr>
            <p:ph type="ftr" sz="quarter" idx="11"/>
          </p:nvPr>
        </p:nvSpPr>
        <p:spPr/>
        <p:txBody>
          <a:bodyPr/>
          <a:lstStyle/>
          <a:p>
            <a:r>
              <a:rPr lang="tr-TR" smtClean="0"/>
              <a:t>Çankaya Rehberlik ve Araştırma Merkezi</a:t>
            </a:r>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4258D4A-FBFC-4CF1-B511-E30866FA642C}" type="slidenum">
              <a:rPr lang="tr-TR" smtClean="0"/>
              <a:pPr/>
              <a:t>‹#›</a:t>
            </a:fld>
            <a:endParaRPr lang="tr-TR"/>
          </a:p>
        </p:txBody>
      </p:sp>
    </p:spTree>
    <p:extLst>
      <p:ext uri="{BB962C8B-B14F-4D97-AF65-F5344CB8AC3E}">
        <p14:creationId xmlns:p14="http://schemas.microsoft.com/office/powerpoint/2010/main" xmlns="" val="1591777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81D24C-90A4-45F1-AEEA-AD59A3F983C1}" type="datetime1">
              <a:rPr lang="tr-TR" smtClean="0"/>
              <a:pPr/>
              <a:t>8.6.2022</a:t>
            </a:fld>
            <a:endParaRPr lang="tr-TR"/>
          </a:p>
        </p:txBody>
      </p:sp>
      <p:sp>
        <p:nvSpPr>
          <p:cNvPr id="6" name="Footer Placeholder 5"/>
          <p:cNvSpPr>
            <a:spLocks noGrp="1"/>
          </p:cNvSpPr>
          <p:nvPr>
            <p:ph type="ftr" sz="quarter" idx="11"/>
          </p:nvPr>
        </p:nvSpPr>
        <p:spPr/>
        <p:txBody>
          <a:bodyPr/>
          <a:lstStyle/>
          <a:p>
            <a:r>
              <a:rPr lang="tr-TR" smtClean="0"/>
              <a:t>Çankaya Rehberlik ve Araştırma Merkezi</a:t>
            </a:r>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4258D4A-FBFC-4CF1-B511-E30866FA642C}" type="slidenum">
              <a:rPr lang="tr-TR" smtClean="0"/>
              <a:pPr/>
              <a:t>‹#›</a:t>
            </a:fld>
            <a:endParaRPr lang="tr-TR"/>
          </a:p>
        </p:txBody>
      </p:sp>
    </p:spTree>
    <p:extLst>
      <p:ext uri="{BB962C8B-B14F-4D97-AF65-F5344CB8AC3E}">
        <p14:creationId xmlns:p14="http://schemas.microsoft.com/office/powerpoint/2010/main" xmlns="" val="1995869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EA2221B-DEB5-4010-9673-1DE4429B2D9B}" type="datetime1">
              <a:rPr lang="tr-TR" smtClean="0"/>
              <a:pPr/>
              <a:t>8.6.2022</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tr-TR" smtClean="0"/>
              <a:t>Çankaya Rehberlik ve Araştırma Merkezi</a:t>
            </a:r>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4258D4A-FBFC-4CF1-B511-E30866FA642C}" type="slidenum">
              <a:rPr lang="tr-TR" smtClean="0"/>
              <a:pPr/>
              <a:t>‹#›</a:t>
            </a:fld>
            <a:endParaRPr lang="tr-TR"/>
          </a:p>
        </p:txBody>
      </p:sp>
    </p:spTree>
    <p:extLst>
      <p:ext uri="{BB962C8B-B14F-4D97-AF65-F5344CB8AC3E}">
        <p14:creationId xmlns:p14="http://schemas.microsoft.com/office/powerpoint/2010/main" xmlns="" val="2983083686"/>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hf sldNum="0"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e-okul.meb.gov.tr/yasHesap.aspx"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e-okul.meb.gov.tr/logineOkul.asp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379893" y="2960914"/>
            <a:ext cx="8915399" cy="1243590"/>
          </a:xfrm>
        </p:spPr>
        <p:txBody>
          <a:bodyPr>
            <a:normAutofit fontScale="90000"/>
          </a:bodyPr>
          <a:lstStyle/>
          <a:p>
            <a:pPr algn="ctr"/>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dirty="0">
                <a:latin typeface="Arial" panose="020B0604020202020204" pitchFamily="34" charset="0"/>
                <a:cs typeface="Arial" panose="020B0604020202020204" pitchFamily="34" charset="0"/>
              </a:rPr>
              <a:t/>
            </a:r>
            <a:br>
              <a:rPr lang="tr-TR" dirty="0">
                <a:latin typeface="Arial" panose="020B0604020202020204" pitchFamily="34" charset="0"/>
                <a:cs typeface="Arial" panose="020B0604020202020204" pitchFamily="34" charset="0"/>
              </a:rPr>
            </a:br>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dirty="0">
                <a:latin typeface="Arial" panose="020B0604020202020204" pitchFamily="34" charset="0"/>
                <a:cs typeface="Arial" panose="020B0604020202020204" pitchFamily="34" charset="0"/>
              </a:rPr>
              <a:t/>
            </a:r>
            <a:br>
              <a:rPr lang="tr-TR" dirty="0">
                <a:latin typeface="Arial" panose="020B0604020202020204" pitchFamily="34" charset="0"/>
                <a:cs typeface="Arial" panose="020B0604020202020204" pitchFamily="34" charset="0"/>
              </a:rPr>
            </a:br>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endParaRPr lang="tr-TR" dirty="0">
              <a:latin typeface="Arial" panose="020B0604020202020204" pitchFamily="34" charset="0"/>
              <a:cs typeface="Arial" panose="020B0604020202020204" pitchFamily="34" charset="0"/>
            </a:endParaRPr>
          </a:p>
        </p:txBody>
      </p:sp>
      <p:sp>
        <p:nvSpPr>
          <p:cNvPr id="3" name="Alt Başlık 2"/>
          <p:cNvSpPr>
            <a:spLocks noGrp="1"/>
          </p:cNvSpPr>
          <p:nvPr>
            <p:ph type="subTitle" idx="1"/>
          </p:nvPr>
        </p:nvSpPr>
        <p:spPr>
          <a:xfrm>
            <a:off x="1885617" y="5645727"/>
            <a:ext cx="8915399" cy="990600"/>
          </a:xfrm>
        </p:spPr>
        <p:txBody>
          <a:bodyPr>
            <a:normAutofit/>
          </a:bodyPr>
          <a:lstStyle/>
          <a:p>
            <a:pPr algn="ctr"/>
            <a:r>
              <a:rPr lang="tr-TR" b="1" dirty="0" smtClean="0">
                <a:solidFill>
                  <a:schemeClr val="tx1"/>
                </a:solidFill>
                <a:latin typeface="Arial" pitchFamily="34" charset="0"/>
                <a:cs typeface="Arial" pitchFamily="34" charset="0"/>
              </a:rPr>
              <a:t>ÇANKAYA </a:t>
            </a:r>
            <a:r>
              <a:rPr lang="tr-TR" b="1" dirty="0" smtClean="0">
                <a:solidFill>
                  <a:schemeClr val="tx1"/>
                </a:solidFill>
                <a:latin typeface="Arial" pitchFamily="34" charset="0"/>
                <a:cs typeface="Arial" pitchFamily="34" charset="0"/>
              </a:rPr>
              <a:t>REHBERLİK VE ARAŞTIRMA </a:t>
            </a:r>
            <a:r>
              <a:rPr lang="tr-TR" b="1" dirty="0" smtClean="0">
                <a:solidFill>
                  <a:schemeClr val="tx1"/>
                </a:solidFill>
                <a:latin typeface="Arial" pitchFamily="34" charset="0"/>
                <a:cs typeface="Arial" pitchFamily="34" charset="0"/>
              </a:rPr>
              <a:t>MERKEZİ</a:t>
            </a:r>
          </a:p>
          <a:p>
            <a:pPr algn="ctr"/>
            <a:r>
              <a:rPr lang="tr-TR" b="1" dirty="0" smtClean="0">
                <a:solidFill>
                  <a:schemeClr val="tx1"/>
                </a:solidFill>
                <a:latin typeface="Arial" pitchFamily="34" charset="0"/>
                <a:cs typeface="Arial" pitchFamily="34" charset="0"/>
              </a:rPr>
              <a:t>2022</a:t>
            </a:r>
            <a:endParaRPr lang="tr-TR" b="1" dirty="0" smtClean="0">
              <a:solidFill>
                <a:schemeClr val="tx1"/>
              </a:solidFill>
              <a:latin typeface="Arial" pitchFamily="34" charset="0"/>
              <a:cs typeface="Arial" pitchFamily="34" charset="0"/>
            </a:endParaRPr>
          </a:p>
          <a:p>
            <a:endParaRPr lang="tr-TR" dirty="0">
              <a:solidFill>
                <a:schemeClr val="tx1"/>
              </a:solidFill>
            </a:endParaRPr>
          </a:p>
          <a:p>
            <a:endParaRPr lang="tr-TR" dirty="0">
              <a:solidFill>
                <a:schemeClr val="tx1"/>
              </a:solidFill>
            </a:endParaRPr>
          </a:p>
        </p:txBody>
      </p:sp>
      <p:pic>
        <p:nvPicPr>
          <p:cNvPr id="4" name="8 Resim" descr="LOGO (1).png"/>
          <p:cNvPicPr/>
          <p:nvPr/>
        </p:nvPicPr>
        <p:blipFill>
          <a:blip r:embed="rId2" cstate="print"/>
          <a:stretch>
            <a:fillRect/>
          </a:stretch>
        </p:blipFill>
        <p:spPr>
          <a:xfrm>
            <a:off x="4408077" y="356260"/>
            <a:ext cx="3600400" cy="3344739"/>
          </a:xfrm>
          <a:prstGeom prst="rect">
            <a:avLst/>
          </a:prstGeom>
        </p:spPr>
      </p:pic>
      <p:sp>
        <p:nvSpPr>
          <p:cNvPr id="6" name="5 Metin kutusu"/>
          <p:cNvSpPr txBox="1"/>
          <p:nvPr/>
        </p:nvSpPr>
        <p:spPr>
          <a:xfrm>
            <a:off x="1773382" y="3976256"/>
            <a:ext cx="9116291" cy="1754326"/>
          </a:xfrm>
          <a:prstGeom prst="rect">
            <a:avLst/>
          </a:prstGeom>
          <a:noFill/>
        </p:spPr>
        <p:txBody>
          <a:bodyPr wrap="square" rtlCol="0">
            <a:spAutoFit/>
          </a:bodyPr>
          <a:lstStyle/>
          <a:p>
            <a:pPr algn="ctr"/>
            <a:r>
              <a:rPr lang="tr-TR" sz="4000" dirty="0" smtClean="0">
                <a:solidFill>
                  <a:schemeClr val="bg2">
                    <a:lumMod val="10000"/>
                  </a:schemeClr>
                </a:solidFill>
                <a:latin typeface="Arial" pitchFamily="34" charset="0"/>
                <a:cs typeface="Arial" pitchFamily="34" charset="0"/>
              </a:rPr>
              <a:t>ÇOCUĞUM 1. SINIFA HAZIR MI?</a:t>
            </a:r>
          </a:p>
          <a:p>
            <a:pPr algn="ctr"/>
            <a:r>
              <a:rPr lang="tr-TR" sz="2800" dirty="0" smtClean="0">
                <a:solidFill>
                  <a:schemeClr val="bg2">
                    <a:lumMod val="10000"/>
                  </a:schemeClr>
                </a:solidFill>
                <a:latin typeface="Arial" pitchFamily="34" charset="0"/>
                <a:cs typeface="Arial" pitchFamily="34" charset="0"/>
              </a:rPr>
              <a:t>Veli </a:t>
            </a:r>
            <a:r>
              <a:rPr lang="tr-TR" sz="2800" dirty="0" smtClean="0">
                <a:solidFill>
                  <a:schemeClr val="bg2">
                    <a:lumMod val="10000"/>
                  </a:schemeClr>
                </a:solidFill>
                <a:latin typeface="Arial" pitchFamily="34" charset="0"/>
                <a:cs typeface="Arial" pitchFamily="34" charset="0"/>
              </a:rPr>
              <a:t>Bilgilendirme Sunusu</a:t>
            </a:r>
          </a:p>
          <a:p>
            <a:endParaRPr lang="tr-TR" sz="4000" dirty="0">
              <a:solidFill>
                <a:schemeClr val="bg2">
                  <a:lumMod val="10000"/>
                </a:schemeClr>
              </a:solidFill>
            </a:endParaRPr>
          </a:p>
        </p:txBody>
      </p:sp>
    </p:spTree>
    <p:extLst>
      <p:ext uri="{BB962C8B-B14F-4D97-AF65-F5344CB8AC3E}">
        <p14:creationId xmlns:p14="http://schemas.microsoft.com/office/powerpoint/2010/main" xmlns="" val="37727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16725" y="550390"/>
            <a:ext cx="8911687" cy="1280890"/>
          </a:xfrm>
        </p:spPr>
        <p:txBody>
          <a:bodyPr/>
          <a:lstStyle/>
          <a:p>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400" dirty="0" smtClean="0">
                <a:solidFill>
                  <a:schemeClr val="tx1"/>
                </a:solidFill>
                <a:latin typeface="Arial Black" panose="020B0A04020102020204" pitchFamily="34" charset="0"/>
                <a:cs typeface="Arial" panose="020B0604020202020204" pitchFamily="34" charset="0"/>
              </a:rPr>
              <a:t>Okul </a:t>
            </a:r>
            <a:r>
              <a:rPr lang="tr-TR" sz="2400" dirty="0">
                <a:solidFill>
                  <a:schemeClr val="tx1"/>
                </a:solidFill>
                <a:latin typeface="Arial Black" panose="020B0A04020102020204" pitchFamily="34" charset="0"/>
                <a:cs typeface="Arial" panose="020B0604020202020204" pitchFamily="34" charset="0"/>
              </a:rPr>
              <a:t>Olgunluğu</a:t>
            </a:r>
            <a:endParaRPr lang="tr-TR" sz="2400" dirty="0">
              <a:solidFill>
                <a:schemeClr val="tx1"/>
              </a:solidFill>
              <a:latin typeface="Arial Black" panose="020B0A04020102020204" pitchFamily="34" charset="0"/>
            </a:endParaRPr>
          </a:p>
        </p:txBody>
      </p:sp>
      <p:sp>
        <p:nvSpPr>
          <p:cNvPr id="3" name="İçerik Yer Tutucusu 2"/>
          <p:cNvSpPr>
            <a:spLocks noGrp="1"/>
          </p:cNvSpPr>
          <p:nvPr>
            <p:ph idx="1"/>
          </p:nvPr>
        </p:nvSpPr>
        <p:spPr>
          <a:xfrm>
            <a:off x="1088571" y="2287835"/>
            <a:ext cx="9655877" cy="3777622"/>
          </a:xfrm>
        </p:spPr>
        <p:txBody>
          <a:bodyPr>
            <a:normAutofit/>
          </a:bodyPr>
          <a:lstStyle/>
          <a:p>
            <a:pPr marL="0" indent="0" algn="just">
              <a:buNone/>
            </a:pPr>
            <a:r>
              <a:rPr lang="tr-TR" sz="2400" dirty="0">
                <a:solidFill>
                  <a:srgbClr val="696862"/>
                </a:solidFill>
                <a:latin typeface="Arial" panose="020B0604020202020204" pitchFamily="34" charset="0"/>
                <a:cs typeface="Arial" panose="020B0604020202020204" pitchFamily="34" charset="0"/>
              </a:rPr>
              <a:t>Okula hazır </a:t>
            </a:r>
            <a:r>
              <a:rPr lang="tr-TR" sz="2400" dirty="0" err="1">
                <a:solidFill>
                  <a:srgbClr val="696862"/>
                </a:solidFill>
                <a:latin typeface="Arial" panose="020B0604020202020204" pitchFamily="34" charset="0"/>
                <a:cs typeface="Arial" panose="020B0604020202020204" pitchFamily="34" charset="0"/>
              </a:rPr>
              <a:t>bulunuşluk</a:t>
            </a:r>
            <a:r>
              <a:rPr lang="tr-TR" sz="2400" dirty="0">
                <a:solidFill>
                  <a:srgbClr val="696862"/>
                </a:solidFill>
                <a:latin typeface="Arial" panose="020B0604020202020204" pitchFamily="34" charset="0"/>
                <a:cs typeface="Arial" panose="020B0604020202020204" pitchFamily="34" charset="0"/>
              </a:rPr>
              <a:t> veya </a:t>
            </a:r>
            <a:r>
              <a:rPr lang="tr-TR" sz="2400" dirty="0" smtClean="0">
                <a:solidFill>
                  <a:srgbClr val="696862"/>
                </a:solidFill>
                <a:latin typeface="Arial" panose="020B0604020202020204" pitchFamily="34" charset="0"/>
                <a:cs typeface="Arial" panose="020B0604020202020204" pitchFamily="34" charset="0"/>
              </a:rPr>
              <a:t>okul </a:t>
            </a:r>
            <a:r>
              <a:rPr lang="tr-TR" sz="2400" dirty="0">
                <a:solidFill>
                  <a:srgbClr val="696862"/>
                </a:solidFill>
                <a:latin typeface="Arial" panose="020B0604020202020204" pitchFamily="34" charset="0"/>
                <a:cs typeface="Arial" panose="020B0604020202020204" pitchFamily="34" charset="0"/>
              </a:rPr>
              <a:t>olgunluğu olarak da adlandırılan ilkokula hazır olma durumu; </a:t>
            </a:r>
            <a:r>
              <a:rPr lang="tr-TR" sz="2400" dirty="0" smtClean="0">
                <a:solidFill>
                  <a:srgbClr val="696862"/>
                </a:solidFill>
                <a:latin typeface="Arial" panose="020B0604020202020204" pitchFamily="34" charset="0"/>
                <a:cs typeface="Arial" panose="020B0604020202020204" pitchFamily="34" charset="0"/>
              </a:rPr>
              <a:t>çocuğun </a:t>
            </a:r>
            <a:r>
              <a:rPr lang="tr-TR" sz="2400" dirty="0">
                <a:solidFill>
                  <a:srgbClr val="696862"/>
                </a:solidFill>
                <a:latin typeface="Arial" panose="020B0604020202020204" pitchFamily="34" charset="0"/>
                <a:cs typeface="Arial" panose="020B0604020202020204" pitchFamily="34" charset="0"/>
              </a:rPr>
              <a:t>fiziksel, zihinsel, ruhsal ve sosyal anlamda ilköğretim kademesinin sağlıklı olarak yürütebilecek şartları taşır hale gelmesidir</a:t>
            </a:r>
          </a:p>
          <a:p>
            <a:endParaRPr lang="tr-TR" sz="2400" dirty="0"/>
          </a:p>
        </p:txBody>
      </p:sp>
      <p:pic>
        <p:nvPicPr>
          <p:cNvPr id="4" name="8 Resim" descr="LOGO (1).png"/>
          <p:cNvPicPr/>
          <p:nvPr/>
        </p:nvPicPr>
        <p:blipFill>
          <a:blip r:embed="rId2" cstate="print"/>
          <a:stretch>
            <a:fillRect/>
          </a:stretch>
        </p:blipFill>
        <p:spPr>
          <a:xfrm>
            <a:off x="207977" y="164039"/>
            <a:ext cx="1296144" cy="1210685"/>
          </a:xfrm>
          <a:prstGeom prst="rect">
            <a:avLst/>
          </a:prstGeom>
        </p:spPr>
      </p:pic>
      <p:sp>
        <p:nvSpPr>
          <p:cNvPr id="6" name="Altbilgi Yer Tutucusu 4"/>
          <p:cNvSpPr>
            <a:spLocks noGrp="1"/>
          </p:cNvSpPr>
          <p:nvPr>
            <p:ph type="ftr" sz="quarter" idx="11"/>
          </p:nvPr>
        </p:nvSpPr>
        <p:spPr>
          <a:xfrm>
            <a:off x="1278204" y="6216022"/>
            <a:ext cx="7619999" cy="365125"/>
          </a:xfrm>
        </p:spPr>
        <p:txBody>
          <a:bodyPr/>
          <a:lstStyle/>
          <a:p>
            <a:r>
              <a:rPr lang="tr-TR" smtClean="0"/>
              <a:t>Çankaya Rehberlik ve Araştırma Merkezi</a:t>
            </a:r>
            <a:endParaRPr lang="tr-TR"/>
          </a:p>
        </p:txBody>
      </p:sp>
    </p:spTree>
    <p:extLst>
      <p:ext uri="{BB962C8B-B14F-4D97-AF65-F5344CB8AC3E}">
        <p14:creationId xmlns:p14="http://schemas.microsoft.com/office/powerpoint/2010/main" xmlns="" val="287645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10728" y="635127"/>
            <a:ext cx="8911687" cy="823559"/>
          </a:xfrm>
        </p:spPr>
        <p:txBody>
          <a:bodyPr>
            <a:normAutofit/>
          </a:bodyPr>
          <a:lstStyle/>
          <a:p>
            <a:pPr algn="ctr"/>
            <a:r>
              <a:rPr lang="tr-TR" sz="2400" dirty="0" smtClean="0">
                <a:solidFill>
                  <a:schemeClr val="tx1"/>
                </a:solidFill>
                <a:latin typeface="Arial Black" panose="020B0A04020102020204" pitchFamily="34" charset="0"/>
                <a:cs typeface="Arial" panose="020B0604020202020204" pitchFamily="34" charset="0"/>
              </a:rPr>
              <a:t>Çocuğumun Hazırbulunuşluğu Neden Önemli?  </a:t>
            </a:r>
            <a:endParaRPr lang="tr-TR" sz="2400" dirty="0">
              <a:solidFill>
                <a:schemeClr val="tx1"/>
              </a:solidFill>
              <a:latin typeface="Arial Black" panose="020B0A04020102020204" pitchFamily="34" charset="0"/>
              <a:cs typeface="Arial" panose="020B0604020202020204" pitchFamily="34" charset="0"/>
            </a:endParaRPr>
          </a:p>
        </p:txBody>
      </p:sp>
      <p:sp>
        <p:nvSpPr>
          <p:cNvPr id="3" name="İçerik Yer Tutucusu 2"/>
          <p:cNvSpPr>
            <a:spLocks noGrp="1"/>
          </p:cNvSpPr>
          <p:nvPr>
            <p:ph idx="1"/>
          </p:nvPr>
        </p:nvSpPr>
        <p:spPr>
          <a:xfrm>
            <a:off x="1413163" y="1389415"/>
            <a:ext cx="9380193" cy="4452536"/>
          </a:xfrm>
        </p:spPr>
        <p:txBody>
          <a:bodyPr>
            <a:noAutofit/>
          </a:bodyPr>
          <a:lstStyle/>
          <a:p>
            <a:pPr algn="just"/>
            <a:r>
              <a:rPr lang="tr-TR" sz="2400" dirty="0">
                <a:solidFill>
                  <a:srgbClr val="696862"/>
                </a:solidFill>
                <a:latin typeface="Arial" panose="020B0604020202020204" pitchFamily="34" charset="0"/>
                <a:cs typeface="Arial" panose="020B0604020202020204" pitchFamily="34" charset="0"/>
              </a:rPr>
              <a:t>Birinci sınıfta okuma ve yazma becerilerini etkili kazanamayan öğrenciler, ara sınıflarda sorunlar yaşamaya devam </a:t>
            </a:r>
            <a:r>
              <a:rPr lang="tr-TR" sz="2400" dirty="0" smtClean="0">
                <a:solidFill>
                  <a:srgbClr val="696862"/>
                </a:solidFill>
                <a:latin typeface="Arial" panose="020B0604020202020204" pitchFamily="34" charset="0"/>
                <a:cs typeface="Arial" panose="020B0604020202020204" pitchFamily="34" charset="0"/>
              </a:rPr>
              <a:t>etmektedir… </a:t>
            </a:r>
          </a:p>
          <a:p>
            <a:pPr algn="just"/>
            <a:endParaRPr lang="tr-TR" sz="2400" dirty="0" smtClean="0">
              <a:solidFill>
                <a:srgbClr val="696862"/>
              </a:solidFill>
              <a:latin typeface="Arial" panose="020B0604020202020204" pitchFamily="34" charset="0"/>
              <a:cs typeface="Arial" panose="020B0604020202020204" pitchFamily="34" charset="0"/>
            </a:endParaRPr>
          </a:p>
          <a:p>
            <a:pPr algn="just"/>
            <a:r>
              <a:rPr lang="tr-TR" sz="2400" dirty="0">
                <a:solidFill>
                  <a:srgbClr val="696862"/>
                </a:solidFill>
                <a:latin typeface="Arial" panose="020B0604020202020204" pitchFamily="34" charset="0"/>
                <a:cs typeface="Arial" panose="020B0604020202020204" pitchFamily="34" charset="0"/>
              </a:rPr>
              <a:t>O</a:t>
            </a:r>
            <a:r>
              <a:rPr lang="tr-TR" sz="2400" dirty="0" smtClean="0">
                <a:solidFill>
                  <a:srgbClr val="696862"/>
                </a:solidFill>
                <a:latin typeface="Arial" panose="020B0604020202020204" pitchFamily="34" charset="0"/>
                <a:cs typeface="Arial" panose="020B0604020202020204" pitchFamily="34" charset="0"/>
              </a:rPr>
              <a:t>kumada </a:t>
            </a:r>
            <a:r>
              <a:rPr lang="tr-TR" sz="2400" dirty="0">
                <a:solidFill>
                  <a:srgbClr val="696862"/>
                </a:solidFill>
                <a:latin typeface="Arial" panose="020B0604020202020204" pitchFamily="34" charset="0"/>
                <a:cs typeface="Arial" panose="020B0604020202020204" pitchFamily="34" charset="0"/>
              </a:rPr>
              <a:t>başarısız olan çocukların öğrenim hayatları boyunca, okumada başarılı olan akranlarına yetişemeyeceğini, aradaki farkı kapatamayacağını belirtmektedir. Bu durum erken önlemler alarak farkı aza indirmenin ve okul öncesi eğitim ile birinci sınıf eğitiminin etkililiğin önemini göstermektedir</a:t>
            </a:r>
            <a:r>
              <a:rPr lang="tr-TR" sz="2400" dirty="0" smtClean="0">
                <a:solidFill>
                  <a:srgbClr val="696862"/>
                </a:solidFill>
                <a:latin typeface="Arial" panose="020B0604020202020204" pitchFamily="34" charset="0"/>
                <a:cs typeface="Arial" panose="020B0604020202020204" pitchFamily="34" charset="0"/>
              </a:rPr>
              <a:t>.</a:t>
            </a:r>
          </a:p>
          <a:p>
            <a:pPr algn="just"/>
            <a:endParaRPr lang="tr-TR" sz="2400" dirty="0" smtClean="0">
              <a:solidFill>
                <a:srgbClr val="696862"/>
              </a:solidFill>
              <a:latin typeface="Arial" panose="020B0604020202020204" pitchFamily="34" charset="0"/>
              <a:cs typeface="Arial" panose="020B0604020202020204" pitchFamily="34" charset="0"/>
            </a:endParaRPr>
          </a:p>
          <a:p>
            <a:pPr algn="just"/>
            <a:r>
              <a:rPr lang="tr-TR" sz="2400" dirty="0" smtClean="0">
                <a:solidFill>
                  <a:srgbClr val="696862"/>
                </a:solidFill>
                <a:latin typeface="Arial" panose="020B0604020202020204" pitchFamily="34" charset="0"/>
                <a:cs typeface="Arial" panose="020B0604020202020204" pitchFamily="34" charset="0"/>
              </a:rPr>
              <a:t>Okul </a:t>
            </a:r>
            <a:r>
              <a:rPr lang="tr-TR" sz="2400" dirty="0">
                <a:solidFill>
                  <a:srgbClr val="696862"/>
                </a:solidFill>
                <a:latin typeface="Arial" panose="020B0604020202020204" pitchFamily="34" charset="0"/>
                <a:cs typeface="Arial" panose="020B0604020202020204" pitchFamily="34" charset="0"/>
              </a:rPr>
              <a:t>olgunluğu yüksek olan öğrencilerin okuma ve yazma becerilerinin de </a:t>
            </a:r>
            <a:r>
              <a:rPr lang="tr-TR" sz="2400" dirty="0" smtClean="0">
                <a:solidFill>
                  <a:srgbClr val="696862"/>
                </a:solidFill>
                <a:latin typeface="Arial" panose="020B0604020202020204" pitchFamily="34" charset="0"/>
                <a:cs typeface="Arial" panose="020B0604020202020204" pitchFamily="34" charset="0"/>
              </a:rPr>
              <a:t>yüksek ise </a:t>
            </a:r>
            <a:r>
              <a:rPr lang="tr-TR" sz="2400" dirty="0">
                <a:solidFill>
                  <a:srgbClr val="696862"/>
                </a:solidFill>
                <a:latin typeface="Arial" panose="020B0604020202020204" pitchFamily="34" charset="0"/>
                <a:cs typeface="Arial" panose="020B0604020202020204" pitchFamily="34" charset="0"/>
              </a:rPr>
              <a:t>okul olgunluğunun birinci ve dördüncü sınıf okul performansı ile ilişkili olduğunu ortaya koymuştur</a:t>
            </a:r>
            <a:r>
              <a:rPr lang="tr-TR" sz="2400" dirty="0">
                <a:latin typeface="Arial" panose="020B0604020202020204" pitchFamily="34" charset="0"/>
                <a:cs typeface="Arial" panose="020B0604020202020204" pitchFamily="34" charset="0"/>
              </a:rPr>
              <a:t>.</a:t>
            </a:r>
          </a:p>
        </p:txBody>
      </p:sp>
      <p:pic>
        <p:nvPicPr>
          <p:cNvPr id="4" name="8 Resim" descr="LOGO (1).png"/>
          <p:cNvPicPr/>
          <p:nvPr/>
        </p:nvPicPr>
        <p:blipFill>
          <a:blip r:embed="rId2" cstate="print"/>
          <a:stretch>
            <a:fillRect/>
          </a:stretch>
        </p:blipFill>
        <p:spPr>
          <a:xfrm>
            <a:off x="207977" y="164039"/>
            <a:ext cx="1296144" cy="1210685"/>
          </a:xfrm>
          <a:prstGeom prst="rect">
            <a:avLst/>
          </a:prstGeom>
        </p:spPr>
      </p:pic>
      <p:sp>
        <p:nvSpPr>
          <p:cNvPr id="6" name="Altbilgi Yer Tutucusu 4"/>
          <p:cNvSpPr>
            <a:spLocks noGrp="1"/>
          </p:cNvSpPr>
          <p:nvPr>
            <p:ph type="ftr" sz="quarter" idx="11"/>
          </p:nvPr>
        </p:nvSpPr>
        <p:spPr>
          <a:xfrm>
            <a:off x="1289221" y="6326190"/>
            <a:ext cx="7619999" cy="365125"/>
          </a:xfrm>
        </p:spPr>
        <p:txBody>
          <a:bodyPr/>
          <a:lstStyle/>
          <a:p>
            <a:r>
              <a:rPr lang="tr-TR" smtClean="0"/>
              <a:t>Çankaya Rehberlik ve Araştırma Merkezi</a:t>
            </a:r>
            <a:endParaRPr lang="tr-TR"/>
          </a:p>
        </p:txBody>
      </p:sp>
    </p:spTree>
    <p:extLst>
      <p:ext uri="{BB962C8B-B14F-4D97-AF65-F5344CB8AC3E}">
        <p14:creationId xmlns:p14="http://schemas.microsoft.com/office/powerpoint/2010/main" xmlns="" val="97257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04257" y="1360869"/>
            <a:ext cx="9834114" cy="4536498"/>
          </a:xfrm>
        </p:spPr>
        <p:txBody>
          <a:bodyPr>
            <a:normAutofit/>
          </a:bodyPr>
          <a:lstStyle/>
          <a:p>
            <a:pPr marL="0" indent="0" algn="just">
              <a:buNone/>
            </a:pPr>
            <a:r>
              <a:rPr lang="tr-TR" sz="2400" dirty="0" smtClean="0">
                <a:solidFill>
                  <a:srgbClr val="696862"/>
                </a:solidFill>
                <a:latin typeface="Arial" panose="020B0604020202020204" pitchFamily="34" charset="0"/>
                <a:cs typeface="Arial" panose="020B0604020202020204" pitchFamily="34" charset="0"/>
              </a:rPr>
              <a:t>Çocuklarda </a:t>
            </a:r>
            <a:r>
              <a:rPr lang="tr-TR" sz="2400" dirty="0">
                <a:solidFill>
                  <a:srgbClr val="696862"/>
                </a:solidFill>
                <a:latin typeface="Arial" panose="020B0604020202020204" pitchFamily="34" charset="0"/>
                <a:cs typeface="Arial" panose="020B0604020202020204" pitchFamily="34" charset="0"/>
              </a:rPr>
              <a:t>okumaya hazırlıklı olma konusunda rol oynayan dört temel faktörden </a:t>
            </a:r>
            <a:r>
              <a:rPr lang="tr-TR" sz="2400" dirty="0" smtClean="0">
                <a:solidFill>
                  <a:srgbClr val="696862"/>
                </a:solidFill>
                <a:latin typeface="Arial" panose="020B0604020202020204" pitchFamily="34" charset="0"/>
                <a:cs typeface="Arial" panose="020B0604020202020204" pitchFamily="34" charset="0"/>
              </a:rPr>
              <a:t>vardır.</a:t>
            </a:r>
          </a:p>
          <a:p>
            <a:pPr algn="just"/>
            <a:r>
              <a:rPr lang="tr-TR" sz="2400" dirty="0" smtClean="0">
                <a:solidFill>
                  <a:srgbClr val="696862"/>
                </a:solidFill>
                <a:latin typeface="Arial" panose="020B0604020202020204" pitchFamily="34" charset="0"/>
                <a:cs typeface="Arial" panose="020B0604020202020204" pitchFamily="34" charset="0"/>
              </a:rPr>
              <a:t>Fizyolojik faktör; </a:t>
            </a:r>
            <a:r>
              <a:rPr lang="tr-TR" sz="2400" dirty="0">
                <a:solidFill>
                  <a:srgbClr val="696862"/>
                </a:solidFill>
                <a:latin typeface="Arial" panose="020B0604020202020204" pitchFamily="34" charset="0"/>
                <a:cs typeface="Arial" panose="020B0604020202020204" pitchFamily="34" charset="0"/>
              </a:rPr>
              <a:t>çocuğun bedensel gelişimi; </a:t>
            </a:r>
            <a:endParaRPr lang="tr-TR" sz="2400" dirty="0" smtClean="0">
              <a:solidFill>
                <a:srgbClr val="696862"/>
              </a:solidFill>
              <a:latin typeface="Arial" panose="020B0604020202020204" pitchFamily="34" charset="0"/>
              <a:cs typeface="Arial" panose="020B0604020202020204" pitchFamily="34" charset="0"/>
            </a:endParaRPr>
          </a:p>
          <a:p>
            <a:pPr algn="just"/>
            <a:r>
              <a:rPr lang="tr-TR" sz="2400" dirty="0">
                <a:solidFill>
                  <a:srgbClr val="696862"/>
                </a:solidFill>
                <a:latin typeface="Arial" panose="020B0604020202020204" pitchFamily="34" charset="0"/>
                <a:cs typeface="Arial" panose="020B0604020202020204" pitchFamily="34" charset="0"/>
              </a:rPr>
              <a:t>Z</a:t>
            </a:r>
            <a:r>
              <a:rPr lang="tr-TR" sz="2400" dirty="0" smtClean="0">
                <a:solidFill>
                  <a:srgbClr val="696862"/>
                </a:solidFill>
                <a:latin typeface="Arial" panose="020B0604020202020204" pitchFamily="34" charset="0"/>
                <a:cs typeface="Arial" panose="020B0604020202020204" pitchFamily="34" charset="0"/>
              </a:rPr>
              <a:t>ekâ faktörü; </a:t>
            </a:r>
            <a:r>
              <a:rPr lang="tr-TR" sz="2400" dirty="0">
                <a:solidFill>
                  <a:srgbClr val="696862"/>
                </a:solidFill>
                <a:latin typeface="Arial" panose="020B0604020202020204" pitchFamily="34" charset="0"/>
                <a:cs typeface="Arial" panose="020B0604020202020204" pitchFamily="34" charset="0"/>
              </a:rPr>
              <a:t>çocuğun zekası ile ilgili; </a:t>
            </a:r>
            <a:endParaRPr lang="tr-TR" sz="2400" dirty="0" smtClean="0">
              <a:solidFill>
                <a:srgbClr val="696862"/>
              </a:solidFill>
              <a:latin typeface="Arial" panose="020B0604020202020204" pitchFamily="34" charset="0"/>
              <a:cs typeface="Arial" panose="020B0604020202020204" pitchFamily="34" charset="0"/>
            </a:endParaRPr>
          </a:p>
          <a:p>
            <a:pPr algn="just"/>
            <a:r>
              <a:rPr lang="tr-TR" sz="2400" dirty="0">
                <a:solidFill>
                  <a:srgbClr val="696862"/>
                </a:solidFill>
                <a:latin typeface="Arial" panose="020B0604020202020204" pitchFamily="34" charset="0"/>
                <a:cs typeface="Arial" panose="020B0604020202020204" pitchFamily="34" charset="0"/>
              </a:rPr>
              <a:t>D</a:t>
            </a:r>
            <a:r>
              <a:rPr lang="tr-TR" sz="2400" dirty="0" smtClean="0">
                <a:solidFill>
                  <a:srgbClr val="696862"/>
                </a:solidFill>
                <a:latin typeface="Arial" panose="020B0604020202020204" pitchFamily="34" charset="0"/>
                <a:cs typeface="Arial" panose="020B0604020202020204" pitchFamily="34" charset="0"/>
              </a:rPr>
              <a:t>uygusal faktör; </a:t>
            </a:r>
            <a:r>
              <a:rPr lang="tr-TR" sz="2400" dirty="0">
                <a:solidFill>
                  <a:srgbClr val="696862"/>
                </a:solidFill>
                <a:latin typeface="Arial" panose="020B0604020202020204" pitchFamily="34" charset="0"/>
                <a:cs typeface="Arial" panose="020B0604020202020204" pitchFamily="34" charset="0"/>
              </a:rPr>
              <a:t>çocukların duygularıyla ilgili; </a:t>
            </a:r>
            <a:endParaRPr lang="tr-TR" sz="2400" dirty="0" smtClean="0">
              <a:solidFill>
                <a:srgbClr val="696862"/>
              </a:solidFill>
              <a:latin typeface="Arial" panose="020B0604020202020204" pitchFamily="34" charset="0"/>
              <a:cs typeface="Arial" panose="020B0604020202020204" pitchFamily="34" charset="0"/>
            </a:endParaRPr>
          </a:p>
          <a:p>
            <a:pPr algn="just"/>
            <a:r>
              <a:rPr lang="tr-TR" sz="2400" dirty="0">
                <a:solidFill>
                  <a:srgbClr val="696862"/>
                </a:solidFill>
                <a:latin typeface="Arial" panose="020B0604020202020204" pitchFamily="34" charset="0"/>
                <a:cs typeface="Arial" panose="020B0604020202020204" pitchFamily="34" charset="0"/>
              </a:rPr>
              <a:t>Ç</a:t>
            </a:r>
            <a:r>
              <a:rPr lang="tr-TR" sz="2400" dirty="0" smtClean="0">
                <a:solidFill>
                  <a:srgbClr val="696862"/>
                </a:solidFill>
                <a:latin typeface="Arial" panose="020B0604020202020204" pitchFamily="34" charset="0"/>
                <a:cs typeface="Arial" panose="020B0604020202020204" pitchFamily="34" charset="0"/>
              </a:rPr>
              <a:t>evresel </a:t>
            </a:r>
            <a:r>
              <a:rPr lang="tr-TR" sz="2400" dirty="0">
                <a:solidFill>
                  <a:srgbClr val="696862"/>
                </a:solidFill>
                <a:latin typeface="Arial" panose="020B0604020202020204" pitchFamily="34" charset="0"/>
                <a:cs typeface="Arial" panose="020B0604020202020204" pitchFamily="34" charset="0"/>
              </a:rPr>
              <a:t>faktör ise ailenin </a:t>
            </a:r>
            <a:r>
              <a:rPr lang="tr-TR" sz="2400" dirty="0" err="1">
                <a:solidFill>
                  <a:srgbClr val="696862"/>
                </a:solidFill>
                <a:latin typeface="Arial" panose="020B0604020202020204" pitchFamily="34" charset="0"/>
                <a:cs typeface="Arial" panose="020B0604020202020204" pitchFamily="34" charset="0"/>
              </a:rPr>
              <a:t>sosyo</a:t>
            </a:r>
            <a:r>
              <a:rPr lang="tr-TR" sz="2400" dirty="0">
                <a:solidFill>
                  <a:srgbClr val="696862"/>
                </a:solidFill>
                <a:latin typeface="Arial" panose="020B0604020202020204" pitchFamily="34" charset="0"/>
                <a:cs typeface="Arial" panose="020B0604020202020204" pitchFamily="34" charset="0"/>
              </a:rPr>
              <a:t>-ekonomik ve kültürel düzeyi, eğitim gören kardeş sayısı, evde görsel ve işitsel araçların bulunması ile ilgilidir. </a:t>
            </a:r>
            <a:endParaRPr lang="tr-TR" sz="2400" dirty="0" smtClean="0">
              <a:solidFill>
                <a:srgbClr val="696862"/>
              </a:solidFill>
              <a:latin typeface="Arial" panose="020B0604020202020204" pitchFamily="34" charset="0"/>
              <a:cs typeface="Arial" panose="020B0604020202020204" pitchFamily="34" charset="0"/>
            </a:endParaRPr>
          </a:p>
          <a:p>
            <a:pPr algn="just"/>
            <a:endParaRPr lang="tr-TR" sz="2400" dirty="0" smtClean="0">
              <a:solidFill>
                <a:srgbClr val="696862"/>
              </a:solidFill>
              <a:latin typeface="Arial" panose="020B0604020202020204" pitchFamily="34" charset="0"/>
              <a:cs typeface="Arial" panose="020B0604020202020204" pitchFamily="34" charset="0"/>
            </a:endParaRPr>
          </a:p>
          <a:p>
            <a:pPr marL="0" indent="0" algn="just">
              <a:buNone/>
            </a:pPr>
            <a:r>
              <a:rPr lang="tr-TR" sz="2400" dirty="0" smtClean="0">
                <a:solidFill>
                  <a:srgbClr val="696862"/>
                </a:solidFill>
                <a:latin typeface="Arial" panose="020B0604020202020204" pitchFamily="34" charset="0"/>
                <a:cs typeface="Arial" panose="020B0604020202020204" pitchFamily="34" charset="0"/>
              </a:rPr>
              <a:t>Bu </a:t>
            </a:r>
            <a:r>
              <a:rPr lang="tr-TR" sz="2400" dirty="0">
                <a:solidFill>
                  <a:srgbClr val="696862"/>
                </a:solidFill>
                <a:latin typeface="Arial" panose="020B0604020202020204" pitchFamily="34" charset="0"/>
                <a:cs typeface="Arial" panose="020B0604020202020204" pitchFamily="34" charset="0"/>
              </a:rPr>
              <a:t>dört temel faktör, çocuğun okuma hazırlığını etkileyen unsurlardır. </a:t>
            </a:r>
          </a:p>
        </p:txBody>
      </p:sp>
      <p:pic>
        <p:nvPicPr>
          <p:cNvPr id="4" name="8 Resim" descr="LOGO (1).png"/>
          <p:cNvPicPr/>
          <p:nvPr/>
        </p:nvPicPr>
        <p:blipFill>
          <a:blip r:embed="rId2" cstate="print"/>
          <a:stretch>
            <a:fillRect/>
          </a:stretch>
        </p:blipFill>
        <p:spPr>
          <a:xfrm>
            <a:off x="207977" y="164039"/>
            <a:ext cx="1296144" cy="1210685"/>
          </a:xfrm>
          <a:prstGeom prst="rect">
            <a:avLst/>
          </a:prstGeom>
        </p:spPr>
      </p:pic>
      <p:sp>
        <p:nvSpPr>
          <p:cNvPr id="6" name="Altbilgi Yer Tutucusu 4"/>
          <p:cNvSpPr>
            <a:spLocks noGrp="1"/>
          </p:cNvSpPr>
          <p:nvPr>
            <p:ph type="ftr" sz="quarter" idx="11"/>
          </p:nvPr>
        </p:nvSpPr>
        <p:spPr>
          <a:xfrm>
            <a:off x="1278204" y="6216022"/>
            <a:ext cx="7619999" cy="365125"/>
          </a:xfrm>
        </p:spPr>
        <p:txBody>
          <a:bodyPr/>
          <a:lstStyle/>
          <a:p>
            <a:r>
              <a:rPr lang="tr-TR" smtClean="0"/>
              <a:t>Çankaya Rehberlik ve Araştırma Merkezi</a:t>
            </a:r>
            <a:endParaRPr lang="tr-TR"/>
          </a:p>
        </p:txBody>
      </p:sp>
    </p:spTree>
    <p:extLst>
      <p:ext uri="{BB962C8B-B14F-4D97-AF65-F5344CB8AC3E}">
        <p14:creationId xmlns:p14="http://schemas.microsoft.com/office/powerpoint/2010/main" xmlns="" val="2779896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09031" y="602077"/>
            <a:ext cx="8911687" cy="772647"/>
          </a:xfrm>
        </p:spPr>
        <p:txBody>
          <a:bodyPr>
            <a:normAutofit/>
          </a:bodyPr>
          <a:lstStyle/>
          <a:p>
            <a:pPr algn="ctr"/>
            <a:r>
              <a:rPr lang="tr-TR" sz="2400" dirty="0">
                <a:solidFill>
                  <a:schemeClr val="tx1"/>
                </a:solidFill>
                <a:latin typeface="Arial Black" panose="020B0A04020102020204" pitchFamily="34" charset="0"/>
                <a:cs typeface="Arial" panose="020B0604020202020204" pitchFamily="34" charset="0"/>
              </a:rPr>
              <a:t>Okul </a:t>
            </a:r>
            <a:r>
              <a:rPr lang="tr-TR" sz="2400" dirty="0" smtClean="0">
                <a:solidFill>
                  <a:schemeClr val="tx1"/>
                </a:solidFill>
                <a:latin typeface="Arial Black" panose="020B0A04020102020204" pitchFamily="34" charset="0"/>
                <a:cs typeface="Arial" panose="020B0604020202020204" pitchFamily="34" charset="0"/>
              </a:rPr>
              <a:t>Olgunluğu (</a:t>
            </a:r>
            <a:r>
              <a:rPr lang="tr-TR" sz="2400" dirty="0" err="1" smtClean="0">
                <a:solidFill>
                  <a:schemeClr val="tx1"/>
                </a:solidFill>
                <a:latin typeface="Arial Black" panose="020B0A04020102020204" pitchFamily="34" charset="0"/>
                <a:cs typeface="Arial" panose="020B0604020202020204" pitchFamily="34" charset="0"/>
              </a:rPr>
              <a:t>Hazırbulunuşluk</a:t>
            </a:r>
            <a:r>
              <a:rPr lang="tr-TR" sz="2400" dirty="0">
                <a:solidFill>
                  <a:schemeClr val="tx1"/>
                </a:solidFill>
                <a:latin typeface="Arial Black" panose="020B0A04020102020204" pitchFamily="34" charset="0"/>
                <a:cs typeface="Arial" panose="020B0604020202020204" pitchFamily="34" charset="0"/>
              </a:rPr>
              <a:t>) T</a:t>
            </a:r>
            <a:r>
              <a:rPr lang="tr-TR" sz="2400" dirty="0" smtClean="0">
                <a:solidFill>
                  <a:schemeClr val="tx1"/>
                </a:solidFill>
                <a:latin typeface="Arial Black" panose="020B0A04020102020204" pitchFamily="34" charset="0"/>
                <a:cs typeface="Arial" panose="020B0604020202020204" pitchFamily="34" charset="0"/>
              </a:rPr>
              <a:t>estleri</a:t>
            </a:r>
            <a:endParaRPr lang="tr-TR" sz="2400" dirty="0">
              <a:solidFill>
                <a:schemeClr val="tx1"/>
              </a:solidFill>
              <a:latin typeface="Arial Black" panose="020B0A04020102020204" pitchFamily="34" charset="0"/>
              <a:cs typeface="Arial" panose="020B0604020202020204" pitchFamily="34" charset="0"/>
            </a:endParaRPr>
          </a:p>
        </p:txBody>
      </p:sp>
      <p:sp>
        <p:nvSpPr>
          <p:cNvPr id="3" name="İçerik Yer Tutucusu 2"/>
          <p:cNvSpPr>
            <a:spLocks noGrp="1"/>
          </p:cNvSpPr>
          <p:nvPr>
            <p:ph idx="1"/>
          </p:nvPr>
        </p:nvSpPr>
        <p:spPr>
          <a:xfrm>
            <a:off x="1194459" y="1295400"/>
            <a:ext cx="10277104" cy="4842164"/>
          </a:xfrm>
        </p:spPr>
        <p:txBody>
          <a:bodyPr>
            <a:normAutofit fontScale="77500" lnSpcReduction="20000"/>
          </a:bodyPr>
          <a:lstStyle/>
          <a:p>
            <a:pPr algn="just">
              <a:lnSpc>
                <a:spcPct val="120000"/>
              </a:lnSpc>
              <a:buNone/>
            </a:pPr>
            <a:r>
              <a:rPr lang="tr-TR" dirty="0" smtClean="0">
                <a:solidFill>
                  <a:srgbClr val="696862"/>
                </a:solidFill>
              </a:rPr>
              <a:t>	</a:t>
            </a:r>
            <a:r>
              <a:rPr lang="tr-TR" sz="2800" dirty="0" smtClean="0">
                <a:solidFill>
                  <a:srgbClr val="696862"/>
                </a:solidFill>
                <a:latin typeface="Arial" panose="020B0604020202020204" pitchFamily="34" charset="0"/>
                <a:cs typeface="Arial" panose="020B0604020202020204" pitchFamily="34" charset="0"/>
              </a:rPr>
              <a:t>Okul </a:t>
            </a:r>
            <a:r>
              <a:rPr lang="tr-TR" sz="2800" dirty="0">
                <a:solidFill>
                  <a:srgbClr val="696862"/>
                </a:solidFill>
                <a:latin typeface="Arial" panose="020B0604020202020204" pitchFamily="34" charset="0"/>
                <a:cs typeface="Arial" panose="020B0604020202020204" pitchFamily="34" charset="0"/>
              </a:rPr>
              <a:t>olgunluğunu belirlemek amacıyla </a:t>
            </a:r>
            <a:r>
              <a:rPr lang="tr-TR" sz="2800" dirty="0" err="1">
                <a:solidFill>
                  <a:srgbClr val="696862"/>
                </a:solidFill>
                <a:latin typeface="Arial" panose="020B0604020202020204" pitchFamily="34" charset="0"/>
                <a:cs typeface="Arial" panose="020B0604020202020204" pitchFamily="34" charset="0"/>
              </a:rPr>
              <a:t>Metropolitan</a:t>
            </a:r>
            <a:r>
              <a:rPr lang="tr-TR" sz="2800" dirty="0">
                <a:solidFill>
                  <a:srgbClr val="696862"/>
                </a:solidFill>
                <a:latin typeface="Arial" panose="020B0604020202020204" pitchFamily="34" charset="0"/>
                <a:cs typeface="Arial" panose="020B0604020202020204" pitchFamily="34" charset="0"/>
              </a:rPr>
              <a:t> Okul Olgunluğu Testi, Marmara Hazır Bulunuşluk Testi vb. testler kullanılmaktadır. </a:t>
            </a:r>
            <a:endParaRPr lang="tr-TR" sz="2800" dirty="0" smtClean="0">
              <a:solidFill>
                <a:srgbClr val="696862"/>
              </a:solidFill>
              <a:latin typeface="Arial" panose="020B0604020202020204" pitchFamily="34" charset="0"/>
              <a:cs typeface="Arial" panose="020B0604020202020204" pitchFamily="34" charset="0"/>
            </a:endParaRPr>
          </a:p>
          <a:p>
            <a:pPr algn="just">
              <a:lnSpc>
                <a:spcPct val="120000"/>
              </a:lnSpc>
              <a:buNone/>
            </a:pPr>
            <a:endParaRPr lang="tr-TR" sz="2800" dirty="0" smtClean="0">
              <a:solidFill>
                <a:srgbClr val="696862"/>
              </a:solidFill>
              <a:latin typeface="Arial" panose="020B0604020202020204" pitchFamily="34" charset="0"/>
              <a:cs typeface="Arial" panose="020B0604020202020204" pitchFamily="34" charset="0"/>
            </a:endParaRPr>
          </a:p>
          <a:p>
            <a:pPr algn="just">
              <a:lnSpc>
                <a:spcPct val="120000"/>
              </a:lnSpc>
            </a:pPr>
            <a:r>
              <a:rPr lang="tr-TR" sz="2800" dirty="0" smtClean="0">
                <a:solidFill>
                  <a:srgbClr val="696862"/>
                </a:solidFill>
                <a:latin typeface="Arial" panose="020B0604020202020204" pitchFamily="34" charset="0"/>
                <a:cs typeface="Arial" panose="020B0604020202020204" pitchFamily="34" charset="0"/>
              </a:rPr>
              <a:t>Okul </a:t>
            </a:r>
            <a:r>
              <a:rPr lang="tr-TR" sz="2800" dirty="0">
                <a:solidFill>
                  <a:srgbClr val="696862"/>
                </a:solidFill>
                <a:latin typeface="Arial" panose="020B0604020202020204" pitchFamily="34" charset="0"/>
                <a:cs typeface="Arial" panose="020B0604020202020204" pitchFamily="34" charset="0"/>
              </a:rPr>
              <a:t>olgunluğu (</a:t>
            </a:r>
            <a:r>
              <a:rPr lang="tr-TR" sz="2800" dirty="0" err="1">
                <a:solidFill>
                  <a:srgbClr val="696862"/>
                </a:solidFill>
                <a:latin typeface="Arial" panose="020B0604020202020204" pitchFamily="34" charset="0"/>
                <a:cs typeface="Arial" panose="020B0604020202020204" pitchFamily="34" charset="0"/>
              </a:rPr>
              <a:t>hazırbulunuşluk</a:t>
            </a:r>
            <a:r>
              <a:rPr lang="tr-TR" sz="2800" dirty="0">
                <a:solidFill>
                  <a:srgbClr val="696862"/>
                </a:solidFill>
                <a:latin typeface="Arial" panose="020B0604020202020204" pitchFamily="34" charset="0"/>
                <a:cs typeface="Arial" panose="020B0604020202020204" pitchFamily="34" charset="0"/>
              </a:rPr>
              <a:t>) testlerini sadece öğrencinin birinci sınıfa hazır olup olmadığını belirlemek amacıyla değil, öğrencinin geri kaldığı noktaları ortaya çıkarmak, ileriki sınıflarda öğrencinin benzer sorunlar yaşamasını engellemek amacıyla da uygulamak, fayda sağlayabilir. </a:t>
            </a:r>
            <a:endParaRPr lang="tr-TR" sz="2800" dirty="0" smtClean="0">
              <a:solidFill>
                <a:srgbClr val="696862"/>
              </a:solidFill>
              <a:latin typeface="Arial" panose="020B0604020202020204" pitchFamily="34" charset="0"/>
              <a:cs typeface="Arial" panose="020B0604020202020204" pitchFamily="34" charset="0"/>
            </a:endParaRPr>
          </a:p>
          <a:p>
            <a:pPr algn="just">
              <a:lnSpc>
                <a:spcPct val="120000"/>
              </a:lnSpc>
            </a:pPr>
            <a:r>
              <a:rPr lang="tr-TR" sz="2800" dirty="0" smtClean="0">
                <a:solidFill>
                  <a:srgbClr val="696862"/>
                </a:solidFill>
                <a:latin typeface="Arial" panose="020B0604020202020204" pitchFamily="34" charset="0"/>
                <a:cs typeface="Arial" panose="020B0604020202020204" pitchFamily="34" charset="0"/>
              </a:rPr>
              <a:t>Bu </a:t>
            </a:r>
            <a:r>
              <a:rPr lang="tr-TR" sz="2800" dirty="0">
                <a:solidFill>
                  <a:srgbClr val="696862"/>
                </a:solidFill>
                <a:latin typeface="Arial" panose="020B0604020202020204" pitchFamily="34" charset="0"/>
                <a:cs typeface="Arial" panose="020B0604020202020204" pitchFamily="34" charset="0"/>
              </a:rPr>
              <a:t>sayede öğrencinin bireysel özellikleri dikkate alınarak ileriki sınıfları da kapsayacak planlı ve uzun dönemli çalışmalar hazırlanabilir. </a:t>
            </a:r>
            <a:endParaRPr lang="tr-TR" sz="2800" dirty="0" smtClean="0">
              <a:solidFill>
                <a:srgbClr val="696862"/>
              </a:solidFill>
              <a:latin typeface="Arial" panose="020B0604020202020204" pitchFamily="34" charset="0"/>
              <a:cs typeface="Arial" panose="020B0604020202020204" pitchFamily="34" charset="0"/>
            </a:endParaRPr>
          </a:p>
          <a:p>
            <a:pPr algn="just">
              <a:lnSpc>
                <a:spcPct val="120000"/>
              </a:lnSpc>
            </a:pPr>
            <a:r>
              <a:rPr lang="tr-TR" sz="2800" dirty="0" smtClean="0">
                <a:solidFill>
                  <a:srgbClr val="696862"/>
                </a:solidFill>
                <a:latin typeface="Arial" panose="020B0604020202020204" pitchFamily="34" charset="0"/>
                <a:cs typeface="Arial" panose="020B0604020202020204" pitchFamily="34" charset="0"/>
              </a:rPr>
              <a:t>Ayrıca </a:t>
            </a:r>
            <a:r>
              <a:rPr lang="tr-TR" sz="2800" dirty="0">
                <a:solidFill>
                  <a:srgbClr val="696862"/>
                </a:solidFill>
                <a:latin typeface="Arial" panose="020B0604020202020204" pitchFamily="34" charset="0"/>
                <a:cs typeface="Arial" panose="020B0604020202020204" pitchFamily="34" charset="0"/>
              </a:rPr>
              <a:t>belirtilen testler birinci sınıfta ara ara yapılarak öğrencilerin geri kaldıkları noktalar çok geçmeden belirlenerek öğrenciler için önlem alınabilir.</a:t>
            </a:r>
          </a:p>
        </p:txBody>
      </p:sp>
      <p:pic>
        <p:nvPicPr>
          <p:cNvPr id="4" name="8 Resim" descr="LOGO (1).png"/>
          <p:cNvPicPr/>
          <p:nvPr/>
        </p:nvPicPr>
        <p:blipFill>
          <a:blip r:embed="rId2" cstate="print"/>
          <a:stretch>
            <a:fillRect/>
          </a:stretch>
        </p:blipFill>
        <p:spPr>
          <a:xfrm>
            <a:off x="207977" y="164039"/>
            <a:ext cx="1296144" cy="1210685"/>
          </a:xfrm>
          <a:prstGeom prst="rect">
            <a:avLst/>
          </a:prstGeom>
        </p:spPr>
      </p:pic>
      <p:sp>
        <p:nvSpPr>
          <p:cNvPr id="6" name="Altbilgi Yer Tutucusu 4"/>
          <p:cNvSpPr>
            <a:spLocks noGrp="1"/>
          </p:cNvSpPr>
          <p:nvPr>
            <p:ph type="ftr" sz="quarter" idx="11"/>
          </p:nvPr>
        </p:nvSpPr>
        <p:spPr>
          <a:xfrm>
            <a:off x="1278204" y="6216022"/>
            <a:ext cx="7619999" cy="365125"/>
          </a:xfrm>
        </p:spPr>
        <p:txBody>
          <a:bodyPr/>
          <a:lstStyle/>
          <a:p>
            <a:r>
              <a:rPr lang="tr-TR" smtClean="0"/>
              <a:t>Çankaya Rehberlik ve Araştırma Merkezi</a:t>
            </a:r>
            <a:endParaRPr lang="tr-TR"/>
          </a:p>
        </p:txBody>
      </p:sp>
    </p:spTree>
    <p:extLst>
      <p:ext uri="{BB962C8B-B14F-4D97-AF65-F5344CB8AC3E}">
        <p14:creationId xmlns:p14="http://schemas.microsoft.com/office/powerpoint/2010/main" xmlns="" val="431697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31571" y="624110"/>
            <a:ext cx="9273041" cy="1280890"/>
          </a:xfrm>
        </p:spPr>
        <p:txBody>
          <a:bodyPr>
            <a:normAutofit fontScale="90000"/>
          </a:bodyPr>
          <a:lstStyle/>
          <a:p>
            <a:pPr>
              <a:lnSpc>
                <a:spcPts val="3150"/>
              </a:lnSpc>
              <a:spcBef>
                <a:spcPts val="1500"/>
              </a:spcBef>
              <a:spcAft>
                <a:spcPts val="750"/>
              </a:spcAft>
            </a:pPr>
            <a:r>
              <a:rPr lang="tr-TR" sz="2400" b="1"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
            </a:r>
            <a:br>
              <a:rPr lang="tr-TR" sz="2400" b="1"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br>
            <a:r>
              <a:rPr lang="tr-TR" sz="2700" b="1" dirty="0" smtClean="0">
                <a:solidFill>
                  <a:schemeClr val="tx1"/>
                </a:solidFill>
                <a:latin typeface="Arial" panose="020B0604020202020204" pitchFamily="34" charset="0"/>
                <a:ea typeface="Times New Roman" panose="02020603050405020304" pitchFamily="18" charset="0"/>
                <a:cs typeface="Times New Roman" panose="02020603050405020304" pitchFamily="18" charset="0"/>
              </a:rPr>
              <a:t>Çocuğum </a:t>
            </a:r>
            <a:r>
              <a:rPr lang="tr-TR" sz="2700" b="1" dirty="0">
                <a:solidFill>
                  <a:schemeClr val="tx1"/>
                </a:solidFill>
                <a:latin typeface="Arial" panose="020B0604020202020204" pitchFamily="34" charset="0"/>
                <a:ea typeface="Times New Roman" panose="02020603050405020304" pitchFamily="18" charset="0"/>
                <a:cs typeface="Times New Roman" panose="02020603050405020304" pitchFamily="18" charset="0"/>
              </a:rPr>
              <a:t>1.Sınıfa Hazır </a:t>
            </a:r>
            <a:r>
              <a:rPr lang="tr-TR" sz="2700" b="1" dirty="0" smtClean="0">
                <a:solidFill>
                  <a:schemeClr val="tx1"/>
                </a:solidFill>
                <a:latin typeface="Arial" panose="020B0604020202020204" pitchFamily="34" charset="0"/>
                <a:ea typeface="Times New Roman" panose="02020603050405020304" pitchFamily="18" charset="0"/>
                <a:cs typeface="Times New Roman" panose="02020603050405020304" pitchFamily="18" charset="0"/>
              </a:rPr>
              <a:t>mı</a:t>
            </a:r>
            <a:r>
              <a:rPr lang="tr-TR" sz="2700" b="1" dirty="0" smtClean="0">
                <a:solidFill>
                  <a:schemeClr val="tx1"/>
                </a:solidFill>
                <a:latin typeface="Arial" panose="020B0604020202020204" pitchFamily="34" charset="0"/>
                <a:ea typeface="Times New Roman" panose="02020603050405020304" pitchFamily="18" charset="0"/>
                <a:cs typeface="Times New Roman" panose="02020603050405020304" pitchFamily="18" charset="0"/>
              </a:rPr>
              <a:t>?</a:t>
            </a:r>
            <a:r>
              <a:rPr lang="tr-TR" sz="2700" dirty="0">
                <a:latin typeface="Calibri" panose="020F0502020204030204" pitchFamily="34" charset="0"/>
                <a:ea typeface="Calibri" panose="020F0502020204030204" pitchFamily="34" charset="0"/>
                <a:cs typeface="Times New Roman" panose="02020603050405020304" pitchFamily="18" charset="0"/>
              </a:rPr>
              <a:t/>
            </a:r>
            <a:br>
              <a:rPr lang="tr-TR" sz="2700" dirty="0">
                <a:latin typeface="Calibri" panose="020F0502020204030204" pitchFamily="34" charset="0"/>
                <a:ea typeface="Calibri" panose="020F0502020204030204" pitchFamily="34" charset="0"/>
                <a:cs typeface="Times New Roman" panose="02020603050405020304" pitchFamily="18" charset="0"/>
              </a:rPr>
            </a:br>
            <a:endParaRPr lang="tr-TR" sz="2700" dirty="0"/>
          </a:p>
        </p:txBody>
      </p:sp>
      <p:sp>
        <p:nvSpPr>
          <p:cNvPr id="3" name="İçerik Yer Tutucusu 2"/>
          <p:cNvSpPr>
            <a:spLocks noGrp="1"/>
          </p:cNvSpPr>
          <p:nvPr>
            <p:ph idx="1"/>
          </p:nvPr>
        </p:nvSpPr>
        <p:spPr>
          <a:xfrm>
            <a:off x="1331025" y="1995054"/>
            <a:ext cx="10187441" cy="3777622"/>
          </a:xfrm>
        </p:spPr>
        <p:txBody>
          <a:bodyPr/>
          <a:lstStyle/>
          <a:p>
            <a:pPr marL="0" indent="0" algn="just">
              <a:spcAft>
                <a:spcPts val="1875"/>
              </a:spcAft>
              <a:buNone/>
            </a:pPr>
            <a:r>
              <a:rPr lang="tr-TR" sz="2400" spc="25" dirty="0">
                <a:solidFill>
                  <a:srgbClr val="696862"/>
                </a:solidFill>
                <a:latin typeface="Arial" panose="020B0604020202020204" pitchFamily="34" charset="0"/>
                <a:ea typeface="Times New Roman" panose="02020603050405020304" pitchFamily="18" charset="0"/>
                <a:cs typeface="Times New Roman" panose="02020603050405020304" pitchFamily="18" charset="0"/>
              </a:rPr>
              <a:t>Okul olgunluğu sadece bilişsel olarak gelişim sağlamasından çok daha kapsamlı bir kavramdır. Okul olgunluğu denildiğinde; zihinsel, bedensel, duygusal, sosyal ve dil gelişimi gibi çeşitli yönlerden hazır olmayı gerektirir.</a:t>
            </a:r>
            <a:endParaRPr lang="tr-TR" sz="2400" dirty="0">
              <a:solidFill>
                <a:srgbClr val="696862"/>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1875"/>
              </a:spcAft>
              <a:buNone/>
            </a:pPr>
            <a:r>
              <a:rPr lang="tr-TR" sz="2400" spc="25" dirty="0">
                <a:solidFill>
                  <a:srgbClr val="696862"/>
                </a:solidFill>
                <a:latin typeface="Arial" panose="020B0604020202020204" pitchFamily="34" charset="0"/>
                <a:ea typeface="Times New Roman" panose="02020603050405020304" pitchFamily="18" charset="0"/>
                <a:cs typeface="Times New Roman" panose="02020603050405020304" pitchFamily="18" charset="0"/>
              </a:rPr>
              <a:t>Çocuğunuzun bu becerilere sahip </a:t>
            </a:r>
            <a:r>
              <a:rPr lang="tr-TR" sz="2400" spc="25" dirty="0" smtClean="0">
                <a:solidFill>
                  <a:srgbClr val="696862"/>
                </a:solidFill>
                <a:latin typeface="Arial" panose="020B0604020202020204" pitchFamily="34" charset="0"/>
                <a:ea typeface="Times New Roman" panose="02020603050405020304" pitchFamily="18" charset="0"/>
                <a:cs typeface="Times New Roman" panose="02020603050405020304" pitchFamily="18" charset="0"/>
              </a:rPr>
              <a:t>olup olmadığını </a:t>
            </a:r>
            <a:r>
              <a:rPr lang="tr-TR" sz="2400" spc="25" dirty="0">
                <a:solidFill>
                  <a:srgbClr val="696862"/>
                </a:solidFill>
                <a:latin typeface="Arial" panose="020B0604020202020204" pitchFamily="34" charset="0"/>
                <a:ea typeface="Times New Roman" panose="02020603050405020304" pitchFamily="18" charset="0"/>
                <a:cs typeface="Times New Roman" panose="02020603050405020304" pitchFamily="18" charset="0"/>
              </a:rPr>
              <a:t>öğretmenleriyle görüşerek, gözlem yaparak ve ilköğretime hazır oluş ölçekleri uygulanmasını sağlayarak takip edebilirsiniz</a:t>
            </a:r>
            <a:r>
              <a:rPr lang="tr-TR" sz="2400" spc="25" dirty="0" smtClean="0">
                <a:solidFill>
                  <a:srgbClr val="696862"/>
                </a:solidFill>
                <a:latin typeface="Arial" panose="020B0604020202020204" pitchFamily="34" charset="0"/>
                <a:ea typeface="Times New Roman" panose="02020603050405020304" pitchFamily="18" charset="0"/>
                <a:cs typeface="Times New Roman" panose="02020603050405020304" pitchFamily="18" charset="0"/>
              </a:rPr>
              <a:t>.</a:t>
            </a:r>
          </a:p>
          <a:p>
            <a:endParaRPr lang="tr-TR" dirty="0"/>
          </a:p>
        </p:txBody>
      </p:sp>
      <p:pic>
        <p:nvPicPr>
          <p:cNvPr id="4" name="8 Resim" descr="LOGO (1).png"/>
          <p:cNvPicPr/>
          <p:nvPr/>
        </p:nvPicPr>
        <p:blipFill>
          <a:blip r:embed="rId2" cstate="print"/>
          <a:stretch>
            <a:fillRect/>
          </a:stretch>
        </p:blipFill>
        <p:spPr>
          <a:xfrm>
            <a:off x="207977" y="164039"/>
            <a:ext cx="1296144" cy="1210685"/>
          </a:xfrm>
          <a:prstGeom prst="rect">
            <a:avLst/>
          </a:prstGeom>
        </p:spPr>
      </p:pic>
      <p:sp>
        <p:nvSpPr>
          <p:cNvPr id="6" name="Altbilgi Yer Tutucusu 4"/>
          <p:cNvSpPr>
            <a:spLocks noGrp="1"/>
          </p:cNvSpPr>
          <p:nvPr>
            <p:ph type="ftr" sz="quarter" idx="11"/>
          </p:nvPr>
        </p:nvSpPr>
        <p:spPr>
          <a:xfrm>
            <a:off x="1278204" y="6216022"/>
            <a:ext cx="7619999" cy="365125"/>
          </a:xfrm>
        </p:spPr>
        <p:txBody>
          <a:bodyPr/>
          <a:lstStyle/>
          <a:p>
            <a:r>
              <a:rPr lang="tr-TR" smtClean="0"/>
              <a:t>Çankaya Rehberlik ve Araştırma Merkezi</a:t>
            </a:r>
            <a:endParaRPr lang="tr-TR"/>
          </a:p>
        </p:txBody>
      </p:sp>
    </p:spTree>
    <p:extLst>
      <p:ext uri="{BB962C8B-B14F-4D97-AF65-F5344CB8AC3E}">
        <p14:creationId xmlns:p14="http://schemas.microsoft.com/office/powerpoint/2010/main" xmlns="" val="42687641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35725" y="693382"/>
            <a:ext cx="8911687" cy="1280890"/>
          </a:xfrm>
        </p:spPr>
        <p:txBody>
          <a:bodyPr>
            <a:normAutofit/>
          </a:bodyPr>
          <a:lstStyle/>
          <a:p>
            <a:pPr algn="ctr"/>
            <a:r>
              <a:rPr lang="tr-TR" sz="2400" spc="25" dirty="0">
                <a:solidFill>
                  <a:schemeClr val="tx1"/>
                </a:solidFill>
                <a:latin typeface="Arial Black" panose="020B0A04020102020204" pitchFamily="34" charset="0"/>
                <a:ea typeface="Times New Roman" panose="02020603050405020304" pitchFamily="18" charset="0"/>
              </a:rPr>
              <a:t>Çocukların 1.sınıfa başlamadan önce sahip olması gereken </a:t>
            </a:r>
            <a:r>
              <a:rPr lang="tr-TR" sz="2400" spc="25" dirty="0" smtClean="0">
                <a:solidFill>
                  <a:schemeClr val="tx1"/>
                </a:solidFill>
                <a:latin typeface="Arial Black" panose="020B0A04020102020204" pitchFamily="34" charset="0"/>
                <a:ea typeface="Times New Roman" panose="02020603050405020304" pitchFamily="18" charset="0"/>
              </a:rPr>
              <a:t>beceriler:</a:t>
            </a:r>
            <a:endParaRPr lang="tr-TR" sz="2400" dirty="0">
              <a:solidFill>
                <a:schemeClr val="tx1"/>
              </a:solidFill>
              <a:latin typeface="Arial Black" panose="020B0A04020102020204" pitchFamily="34" charset="0"/>
            </a:endParaRPr>
          </a:p>
        </p:txBody>
      </p:sp>
      <p:sp>
        <p:nvSpPr>
          <p:cNvPr id="3" name="İçerik Yer Tutucusu 2"/>
          <p:cNvSpPr>
            <a:spLocks noGrp="1"/>
          </p:cNvSpPr>
          <p:nvPr>
            <p:ph idx="1"/>
          </p:nvPr>
        </p:nvSpPr>
        <p:spPr>
          <a:xfrm>
            <a:off x="1615033" y="1842655"/>
            <a:ext cx="10165669" cy="3777622"/>
          </a:xfrm>
        </p:spPr>
        <p:txBody>
          <a:bodyPr>
            <a:normAutofit/>
          </a:bodyPr>
          <a:lstStyle/>
          <a:p>
            <a:pPr marL="0" lvl="0" indent="0">
              <a:spcAft>
                <a:spcPts val="800"/>
              </a:spcAft>
              <a:buSzPts val="1000"/>
              <a:buNone/>
              <a:tabLst>
                <a:tab pos="457200" algn="l"/>
              </a:tabLst>
            </a:pPr>
            <a:endParaRPr lang="tr-TR" sz="2400" b="1" i="1" spc="25" dirty="0" smtClean="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0" lvl="0" indent="0">
              <a:spcAft>
                <a:spcPts val="800"/>
              </a:spcAft>
              <a:buSzPts val="1000"/>
              <a:buNone/>
              <a:tabLst>
                <a:tab pos="457200" algn="l"/>
              </a:tabLst>
            </a:pPr>
            <a:r>
              <a:rPr lang="tr-TR" sz="2400" b="1" i="1" spc="25"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Dikkat </a:t>
            </a:r>
            <a:r>
              <a:rPr lang="tr-TR" sz="2400" b="1" i="1" spc="25" dirty="0">
                <a:solidFill>
                  <a:srgbClr val="000000"/>
                </a:solidFill>
                <a:latin typeface="Arial" panose="020B0604020202020204" pitchFamily="34" charset="0"/>
                <a:ea typeface="Times New Roman" panose="02020603050405020304" pitchFamily="18" charset="0"/>
                <a:cs typeface="Arial" panose="020B0604020202020204" pitchFamily="34" charset="0"/>
              </a:rPr>
              <a:t>süresi yeterince uzun olmalı</a:t>
            </a:r>
            <a:endParaRPr lang="tr-TR" sz="24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0" indent="0">
              <a:spcAft>
                <a:spcPts val="1875"/>
              </a:spcAft>
              <a:buNone/>
            </a:pPr>
            <a:r>
              <a:rPr lang="tr-TR" sz="2400" spc="25" dirty="0">
                <a:solidFill>
                  <a:srgbClr val="696862"/>
                </a:solidFill>
                <a:latin typeface="Arial" panose="020B0604020202020204" pitchFamily="34" charset="0"/>
                <a:ea typeface="Times New Roman" panose="02020603050405020304" pitchFamily="18" charset="0"/>
                <a:cs typeface="Arial" panose="020B0604020202020204" pitchFamily="34" charset="0"/>
              </a:rPr>
              <a:t>40 dakikalık ders süresi boyunca </a:t>
            </a:r>
            <a:r>
              <a:rPr lang="tr-TR" sz="2400" spc="25" dirty="0" smtClean="0">
                <a:solidFill>
                  <a:srgbClr val="696862"/>
                </a:solidFill>
                <a:latin typeface="Arial" panose="020B0604020202020204" pitchFamily="34" charset="0"/>
                <a:ea typeface="Times New Roman" panose="02020603050405020304" pitchFamily="18" charset="0"/>
                <a:cs typeface="Arial" panose="020B0604020202020204" pitchFamily="34" charset="0"/>
              </a:rPr>
              <a:t>ders </a:t>
            </a:r>
            <a:r>
              <a:rPr lang="tr-TR" sz="2400" spc="25" dirty="0">
                <a:solidFill>
                  <a:srgbClr val="696862"/>
                </a:solidFill>
                <a:latin typeface="Arial" panose="020B0604020202020204" pitchFamily="34" charset="0"/>
                <a:ea typeface="Times New Roman" panose="02020603050405020304" pitchFamily="18" charset="0"/>
                <a:cs typeface="Arial" panose="020B0604020202020204" pitchFamily="34" charset="0"/>
              </a:rPr>
              <a:t>içi etkinliklere katılım </a:t>
            </a:r>
            <a:r>
              <a:rPr lang="tr-TR" sz="2400" spc="25" dirty="0" smtClean="0">
                <a:solidFill>
                  <a:srgbClr val="696862"/>
                </a:solidFill>
                <a:latin typeface="Arial" panose="020B0604020202020204" pitchFamily="34" charset="0"/>
                <a:ea typeface="Times New Roman" panose="02020603050405020304" pitchFamily="18" charset="0"/>
                <a:cs typeface="Arial" panose="020B0604020202020204" pitchFamily="34" charset="0"/>
              </a:rPr>
              <a:t>sağlamalı, etkinliklere odaklanabilmelidir.</a:t>
            </a:r>
            <a:endParaRPr lang="tr-TR" sz="2400" dirty="0">
              <a:solidFill>
                <a:srgbClr val="696862"/>
              </a:solidFill>
              <a:latin typeface="Arial" panose="020B0604020202020204" pitchFamily="34" charset="0"/>
              <a:ea typeface="Calibri" panose="020F0502020204030204" pitchFamily="34" charset="0"/>
              <a:cs typeface="Arial" panose="020B0604020202020204" pitchFamily="34" charset="0"/>
            </a:endParaRPr>
          </a:p>
          <a:p>
            <a:endParaRPr lang="tr-TR" sz="2400" dirty="0">
              <a:solidFill>
                <a:srgbClr val="696862"/>
              </a:solidFill>
              <a:latin typeface="Arial" panose="020B0604020202020204" pitchFamily="34" charset="0"/>
              <a:cs typeface="Arial" panose="020B0604020202020204" pitchFamily="34" charset="0"/>
            </a:endParaRPr>
          </a:p>
        </p:txBody>
      </p:sp>
      <p:pic>
        <p:nvPicPr>
          <p:cNvPr id="4" name="8 Resim" descr="LOGO (1).png"/>
          <p:cNvPicPr/>
          <p:nvPr/>
        </p:nvPicPr>
        <p:blipFill>
          <a:blip r:embed="rId2" cstate="print"/>
          <a:stretch>
            <a:fillRect/>
          </a:stretch>
        </p:blipFill>
        <p:spPr>
          <a:xfrm>
            <a:off x="207977" y="164039"/>
            <a:ext cx="1296144" cy="1210685"/>
          </a:xfrm>
          <a:prstGeom prst="rect">
            <a:avLst/>
          </a:prstGeom>
        </p:spPr>
      </p:pic>
      <p:sp>
        <p:nvSpPr>
          <p:cNvPr id="6" name="Altbilgi Yer Tutucusu 4"/>
          <p:cNvSpPr>
            <a:spLocks noGrp="1"/>
          </p:cNvSpPr>
          <p:nvPr>
            <p:ph type="ftr" sz="quarter" idx="11"/>
          </p:nvPr>
        </p:nvSpPr>
        <p:spPr>
          <a:xfrm>
            <a:off x="1278204" y="6216022"/>
            <a:ext cx="7619999" cy="365125"/>
          </a:xfrm>
        </p:spPr>
        <p:txBody>
          <a:bodyPr/>
          <a:lstStyle/>
          <a:p>
            <a:r>
              <a:rPr lang="tr-TR" smtClean="0"/>
              <a:t>Çankaya Rehberlik ve Araştırma Merkezi</a:t>
            </a:r>
            <a:endParaRPr lang="tr-TR"/>
          </a:p>
        </p:txBody>
      </p:sp>
    </p:spTree>
    <p:extLst>
      <p:ext uri="{BB962C8B-B14F-4D97-AF65-F5344CB8AC3E}">
        <p14:creationId xmlns:p14="http://schemas.microsoft.com/office/powerpoint/2010/main" xmlns="" val="33894728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57548" y="1607127"/>
            <a:ext cx="10024155" cy="3777622"/>
          </a:xfrm>
        </p:spPr>
        <p:txBody>
          <a:bodyPr/>
          <a:lstStyle/>
          <a:p>
            <a:pPr marL="0" lvl="0" indent="0">
              <a:spcAft>
                <a:spcPts val="800"/>
              </a:spcAft>
              <a:buSzPts val="1000"/>
              <a:buNone/>
              <a:tabLst>
                <a:tab pos="457200" algn="l"/>
              </a:tabLst>
            </a:pPr>
            <a:r>
              <a:rPr lang="tr-TR" sz="2400" b="1" i="1" spc="25" dirty="0" err="1">
                <a:solidFill>
                  <a:srgbClr val="000000"/>
                </a:solidFill>
                <a:latin typeface="Arial" panose="020B0604020202020204" pitchFamily="34" charset="0"/>
                <a:ea typeface="Times New Roman" panose="02020603050405020304" pitchFamily="18" charset="0"/>
                <a:cs typeface="Times New Roman" panose="02020603050405020304" pitchFamily="18" charset="0"/>
              </a:rPr>
              <a:t>Özbakım</a:t>
            </a:r>
            <a:r>
              <a:rPr lang="tr-TR" sz="2400" b="1" i="1" spc="25"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becerilerini kazanmış olmalı</a:t>
            </a:r>
            <a:endParaRPr lang="tr-TR" sz="2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1875"/>
              </a:spcAft>
              <a:buNone/>
            </a:pPr>
            <a:r>
              <a:rPr lang="tr-TR" sz="2400" spc="25" dirty="0">
                <a:solidFill>
                  <a:srgbClr val="696862"/>
                </a:solidFill>
                <a:latin typeface="Arial" panose="020B0604020202020204" pitchFamily="34" charset="0"/>
                <a:ea typeface="Times New Roman" panose="02020603050405020304" pitchFamily="18" charset="0"/>
                <a:cs typeface="Times New Roman" panose="02020603050405020304" pitchFamily="18" charset="0"/>
              </a:rPr>
              <a:t>Öğrencilerin kendi başlarına ihtiyaçlarını giderebiliyor olmaları, onların her ortamda kendilerine güvenli bir şekilde davranmalarını kolaylaştıracaktır.</a:t>
            </a:r>
            <a:endParaRPr lang="tr-TR" sz="2400" dirty="0">
              <a:solidFill>
                <a:srgbClr val="696862"/>
              </a:solidFill>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tr-TR" dirty="0"/>
          </a:p>
        </p:txBody>
      </p:sp>
      <p:pic>
        <p:nvPicPr>
          <p:cNvPr id="4" name="8 Resim" descr="LOGO (1).png"/>
          <p:cNvPicPr/>
          <p:nvPr/>
        </p:nvPicPr>
        <p:blipFill>
          <a:blip r:embed="rId2" cstate="print"/>
          <a:stretch>
            <a:fillRect/>
          </a:stretch>
        </p:blipFill>
        <p:spPr>
          <a:xfrm>
            <a:off x="207977" y="164039"/>
            <a:ext cx="1296144" cy="1210685"/>
          </a:xfrm>
          <a:prstGeom prst="rect">
            <a:avLst/>
          </a:prstGeom>
        </p:spPr>
      </p:pic>
      <p:sp>
        <p:nvSpPr>
          <p:cNvPr id="6" name="Altbilgi Yer Tutucusu 4"/>
          <p:cNvSpPr>
            <a:spLocks noGrp="1"/>
          </p:cNvSpPr>
          <p:nvPr>
            <p:ph type="ftr" sz="quarter" idx="11"/>
          </p:nvPr>
        </p:nvSpPr>
        <p:spPr>
          <a:xfrm>
            <a:off x="1278204" y="6216022"/>
            <a:ext cx="7619999" cy="365125"/>
          </a:xfrm>
        </p:spPr>
        <p:txBody>
          <a:bodyPr/>
          <a:lstStyle/>
          <a:p>
            <a:r>
              <a:rPr lang="tr-TR" smtClean="0"/>
              <a:t>Çankaya Rehberlik ve Araştırma Merkezi</a:t>
            </a:r>
            <a:endParaRPr lang="tr-TR"/>
          </a:p>
        </p:txBody>
      </p:sp>
    </p:spTree>
    <p:extLst>
      <p:ext uri="{BB962C8B-B14F-4D97-AF65-F5344CB8AC3E}">
        <p14:creationId xmlns:p14="http://schemas.microsoft.com/office/powerpoint/2010/main" xmlns="" val="26245128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41714" y="1537855"/>
            <a:ext cx="10067698" cy="3777622"/>
          </a:xfrm>
        </p:spPr>
        <p:txBody>
          <a:bodyPr/>
          <a:lstStyle/>
          <a:p>
            <a:pPr marL="0" lvl="0" indent="0">
              <a:spcAft>
                <a:spcPts val="800"/>
              </a:spcAft>
              <a:buSzPts val="1000"/>
              <a:buNone/>
              <a:tabLst>
                <a:tab pos="457200" algn="l"/>
              </a:tabLst>
            </a:pPr>
            <a:r>
              <a:rPr lang="tr-TR" sz="2400" b="1" i="1" spc="25"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Sırasını bekleme, sabır gösterme</a:t>
            </a:r>
            <a:endParaRPr lang="tr-TR" sz="2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1875"/>
              </a:spcAft>
              <a:buNone/>
            </a:pPr>
            <a:r>
              <a:rPr lang="tr-TR" sz="2400" spc="25" dirty="0">
                <a:solidFill>
                  <a:srgbClr val="696862"/>
                </a:solidFill>
                <a:latin typeface="Arial" panose="020B0604020202020204" pitchFamily="34" charset="0"/>
                <a:ea typeface="Times New Roman" panose="02020603050405020304" pitchFamily="18" charset="0"/>
                <a:cs typeface="Times New Roman" panose="02020603050405020304" pitchFamily="18" charset="0"/>
              </a:rPr>
              <a:t>Çocukların yaptıklarını gösterme ve öğrenme konusunda heyecanlı olduklarını biliyoruz. Ancak 1.sınıfa başladığında sınıf arkadaşlarıyla birlikte hareket edebilmesi de önemli bir kazanım olarak karşımıza çıkıyor</a:t>
            </a:r>
            <a:r>
              <a:rPr lang="tr-TR" sz="2400" spc="25"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tr-TR" sz="2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tr-TR" dirty="0"/>
          </a:p>
        </p:txBody>
      </p:sp>
      <p:pic>
        <p:nvPicPr>
          <p:cNvPr id="4" name="8 Resim" descr="LOGO (1).png"/>
          <p:cNvPicPr/>
          <p:nvPr/>
        </p:nvPicPr>
        <p:blipFill>
          <a:blip r:embed="rId2" cstate="print"/>
          <a:stretch>
            <a:fillRect/>
          </a:stretch>
        </p:blipFill>
        <p:spPr>
          <a:xfrm>
            <a:off x="207977" y="164039"/>
            <a:ext cx="1296144" cy="1210685"/>
          </a:xfrm>
          <a:prstGeom prst="rect">
            <a:avLst/>
          </a:prstGeom>
        </p:spPr>
      </p:pic>
      <p:sp>
        <p:nvSpPr>
          <p:cNvPr id="6" name="Altbilgi Yer Tutucusu 4"/>
          <p:cNvSpPr>
            <a:spLocks noGrp="1"/>
          </p:cNvSpPr>
          <p:nvPr>
            <p:ph type="ftr" sz="quarter" idx="11"/>
          </p:nvPr>
        </p:nvSpPr>
        <p:spPr>
          <a:xfrm>
            <a:off x="1278204" y="6216022"/>
            <a:ext cx="7619999" cy="365125"/>
          </a:xfrm>
        </p:spPr>
        <p:txBody>
          <a:bodyPr/>
          <a:lstStyle/>
          <a:p>
            <a:r>
              <a:rPr lang="tr-TR" smtClean="0"/>
              <a:t>Çankaya Rehberlik ve Araştırma Merkezi</a:t>
            </a:r>
            <a:endParaRPr lang="tr-TR"/>
          </a:p>
        </p:txBody>
      </p:sp>
    </p:spTree>
    <p:extLst>
      <p:ext uri="{BB962C8B-B14F-4D97-AF65-F5344CB8AC3E}">
        <p14:creationId xmlns:p14="http://schemas.microsoft.com/office/powerpoint/2010/main" xmlns="" val="31540522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65563" y="1510145"/>
            <a:ext cx="9980612" cy="3777622"/>
          </a:xfrm>
        </p:spPr>
        <p:txBody>
          <a:bodyPr>
            <a:normAutofit/>
          </a:bodyPr>
          <a:lstStyle/>
          <a:p>
            <a:pPr marL="0" lvl="0" indent="0" algn="just">
              <a:spcAft>
                <a:spcPts val="800"/>
              </a:spcAft>
              <a:buSzPts val="1000"/>
              <a:buNone/>
              <a:tabLst>
                <a:tab pos="457200" algn="l"/>
              </a:tabLst>
            </a:pPr>
            <a:r>
              <a:rPr lang="tr-TR" sz="2400" b="1" i="1" spc="25"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Teneffüslerde kendisini koruma, dengeli hareket etme</a:t>
            </a:r>
            <a:endParaRPr lang="tr-TR" sz="2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1875"/>
              </a:spcAft>
              <a:buNone/>
            </a:pPr>
            <a:r>
              <a:rPr lang="tr-TR" sz="2400" spc="25" dirty="0">
                <a:solidFill>
                  <a:srgbClr val="696862"/>
                </a:solidFill>
                <a:latin typeface="Arial" panose="020B0604020202020204" pitchFamily="34" charset="0"/>
                <a:ea typeface="Times New Roman" panose="02020603050405020304" pitchFamily="18" charset="0"/>
                <a:cs typeface="Times New Roman" panose="02020603050405020304" pitchFamily="18" charset="0"/>
              </a:rPr>
              <a:t>Öğrencilerin 1.sınıfla ilgili en çok merak ettikleri ve heyecanla bekledikleri şey; teneffüs. Arkadaşlarıyla özgürce oyun kurup, eğlenebilecekleri bu sürede kendilerine ve arkadaşlarına zarar verme olasılığı olan </a:t>
            </a:r>
            <a:r>
              <a:rPr lang="tr-TR" sz="2400" spc="25" dirty="0" smtClean="0">
                <a:solidFill>
                  <a:srgbClr val="696862"/>
                </a:solidFill>
                <a:latin typeface="Arial" panose="020B0604020202020204" pitchFamily="34" charset="0"/>
                <a:ea typeface="Times New Roman" panose="02020603050405020304" pitchFamily="18" charset="0"/>
                <a:cs typeface="Times New Roman" panose="02020603050405020304" pitchFamily="18" charset="0"/>
              </a:rPr>
              <a:t>hareketlerden </a:t>
            </a:r>
            <a:r>
              <a:rPr lang="tr-TR" sz="2400" spc="25" dirty="0">
                <a:solidFill>
                  <a:srgbClr val="696862"/>
                </a:solidFill>
                <a:latin typeface="Arial" panose="020B0604020202020204" pitchFamily="34" charset="0"/>
                <a:ea typeface="Times New Roman" panose="02020603050405020304" pitchFamily="18" charset="0"/>
                <a:cs typeface="Times New Roman" panose="02020603050405020304" pitchFamily="18" charset="0"/>
              </a:rPr>
              <a:t>kaçınma becerisine sahip olmaları gerekiyor.</a:t>
            </a:r>
            <a:endParaRPr lang="tr-TR" sz="2400" dirty="0">
              <a:solidFill>
                <a:srgbClr val="696862"/>
              </a:solidFill>
              <a:latin typeface="Calibri" panose="020F0502020204030204" pitchFamily="34" charset="0"/>
              <a:ea typeface="Calibri" panose="020F0502020204030204" pitchFamily="34" charset="0"/>
              <a:cs typeface="Times New Roman" panose="02020603050405020304" pitchFamily="18" charset="0"/>
            </a:endParaRPr>
          </a:p>
          <a:p>
            <a:pPr algn="just"/>
            <a:endParaRPr lang="tr-TR" sz="2400" dirty="0"/>
          </a:p>
        </p:txBody>
      </p:sp>
      <p:pic>
        <p:nvPicPr>
          <p:cNvPr id="4" name="8 Resim" descr="LOGO (1).png"/>
          <p:cNvPicPr/>
          <p:nvPr/>
        </p:nvPicPr>
        <p:blipFill>
          <a:blip r:embed="rId2" cstate="print"/>
          <a:stretch>
            <a:fillRect/>
          </a:stretch>
        </p:blipFill>
        <p:spPr>
          <a:xfrm>
            <a:off x="207977" y="164039"/>
            <a:ext cx="1296144" cy="1210685"/>
          </a:xfrm>
          <a:prstGeom prst="rect">
            <a:avLst/>
          </a:prstGeom>
        </p:spPr>
      </p:pic>
      <p:sp>
        <p:nvSpPr>
          <p:cNvPr id="6" name="Altbilgi Yer Tutucusu 4"/>
          <p:cNvSpPr>
            <a:spLocks noGrp="1"/>
          </p:cNvSpPr>
          <p:nvPr>
            <p:ph type="ftr" sz="quarter" idx="11"/>
          </p:nvPr>
        </p:nvSpPr>
        <p:spPr>
          <a:xfrm>
            <a:off x="1278204" y="6216022"/>
            <a:ext cx="7619999" cy="365125"/>
          </a:xfrm>
        </p:spPr>
        <p:txBody>
          <a:bodyPr/>
          <a:lstStyle/>
          <a:p>
            <a:r>
              <a:rPr lang="tr-TR" smtClean="0"/>
              <a:t>Çankaya Rehberlik ve Araştırma Merkezi</a:t>
            </a:r>
            <a:endParaRPr lang="tr-TR"/>
          </a:p>
        </p:txBody>
      </p:sp>
    </p:spTree>
    <p:extLst>
      <p:ext uri="{BB962C8B-B14F-4D97-AF65-F5344CB8AC3E}">
        <p14:creationId xmlns:p14="http://schemas.microsoft.com/office/powerpoint/2010/main" xmlns="" val="40991004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01189" y="1343891"/>
            <a:ext cx="10111241" cy="3777622"/>
          </a:xfrm>
        </p:spPr>
        <p:txBody>
          <a:bodyPr>
            <a:normAutofit/>
          </a:bodyPr>
          <a:lstStyle/>
          <a:p>
            <a:pPr marL="0" lvl="0" indent="0">
              <a:spcAft>
                <a:spcPts val="800"/>
              </a:spcAft>
              <a:buSzPts val="1000"/>
              <a:buNone/>
              <a:tabLst>
                <a:tab pos="457200" algn="l"/>
              </a:tabLst>
            </a:pPr>
            <a:r>
              <a:rPr lang="tr-TR" sz="2400" b="1" i="1" spc="25"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Aileden ve evden kolay ayrılabilme</a:t>
            </a:r>
            <a:endParaRPr lang="tr-TR" sz="2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1875"/>
              </a:spcAft>
              <a:buNone/>
            </a:pPr>
            <a:r>
              <a:rPr lang="tr-TR" sz="2400" spc="25" dirty="0">
                <a:solidFill>
                  <a:srgbClr val="696862"/>
                </a:solidFill>
                <a:latin typeface="Arial" panose="020B0604020202020204" pitchFamily="34" charset="0"/>
                <a:ea typeface="Times New Roman" panose="02020603050405020304" pitchFamily="18" charset="0"/>
                <a:cs typeface="Times New Roman" panose="02020603050405020304" pitchFamily="18" charset="0"/>
              </a:rPr>
              <a:t>Anaokulu eğitimi almış olan </a:t>
            </a:r>
            <a:r>
              <a:rPr lang="tr-TR" sz="2400" spc="25" dirty="0" err="1">
                <a:solidFill>
                  <a:srgbClr val="696862"/>
                </a:solidFill>
                <a:latin typeface="Arial" panose="020B0604020202020204" pitchFamily="34" charset="0"/>
                <a:ea typeface="Times New Roman" panose="02020603050405020304" pitchFamily="18" charset="0"/>
                <a:cs typeface="Times New Roman" panose="02020603050405020304" pitchFamily="18" charset="0"/>
              </a:rPr>
              <a:t>olan</a:t>
            </a:r>
            <a:r>
              <a:rPr lang="tr-TR" sz="2400" spc="25" dirty="0">
                <a:solidFill>
                  <a:srgbClr val="696862"/>
                </a:solidFill>
                <a:latin typeface="Arial" panose="020B0604020202020204" pitchFamily="34" charset="0"/>
                <a:ea typeface="Times New Roman" panose="02020603050405020304" pitchFamily="18" charset="0"/>
                <a:cs typeface="Times New Roman" panose="02020603050405020304" pitchFamily="18" charset="0"/>
              </a:rPr>
              <a:t> öğrenciler bu konuda daha deneyimli olsa da, anaokulu dışında farklı bir “büyük </a:t>
            </a:r>
            <a:r>
              <a:rPr lang="tr-TR" sz="2400" spc="25" dirty="0" err="1">
                <a:solidFill>
                  <a:srgbClr val="696862"/>
                </a:solidFill>
                <a:latin typeface="Arial" panose="020B0604020202020204" pitchFamily="34" charset="0"/>
                <a:ea typeface="Times New Roman" panose="02020603050405020304" pitchFamily="18" charset="0"/>
                <a:cs typeface="Times New Roman" panose="02020603050405020304" pitchFamily="18" charset="0"/>
              </a:rPr>
              <a:t>okul”da</a:t>
            </a:r>
            <a:r>
              <a:rPr lang="tr-TR" sz="2400" spc="25" dirty="0">
                <a:solidFill>
                  <a:srgbClr val="696862"/>
                </a:solidFill>
                <a:latin typeface="Arial" panose="020B0604020202020204" pitchFamily="34" charset="0"/>
                <a:ea typeface="Times New Roman" panose="02020603050405020304" pitchFamily="18" charset="0"/>
                <a:cs typeface="Times New Roman" panose="02020603050405020304" pitchFamily="18" charset="0"/>
              </a:rPr>
              <a:t> olma düşüncesi, sorumluluklarının artacağı düşüncesiyle 1.sınıfa başlama konusunda kaygılı olabilirler. Bu konuda ona olan güvenimizi sık sık vurgulamanın yanı sıra çözüm bulabileceği kaynakları (Müdür yardımcısı, Sınıf öğretmeni, Psikolojik danışman, Nöbetçi öğretmen…) tekrar tanıtmak  yararlı olacaktır.</a:t>
            </a:r>
            <a:endParaRPr lang="tr-TR" sz="2400" dirty="0">
              <a:solidFill>
                <a:srgbClr val="696862"/>
              </a:solidFill>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tr-TR" sz="2400" dirty="0"/>
          </a:p>
        </p:txBody>
      </p:sp>
      <p:pic>
        <p:nvPicPr>
          <p:cNvPr id="4" name="8 Resim" descr="LOGO (1).png"/>
          <p:cNvPicPr/>
          <p:nvPr/>
        </p:nvPicPr>
        <p:blipFill>
          <a:blip r:embed="rId2" cstate="print"/>
          <a:stretch>
            <a:fillRect/>
          </a:stretch>
        </p:blipFill>
        <p:spPr>
          <a:xfrm>
            <a:off x="207977" y="164039"/>
            <a:ext cx="1296144" cy="1210685"/>
          </a:xfrm>
          <a:prstGeom prst="rect">
            <a:avLst/>
          </a:prstGeom>
        </p:spPr>
      </p:pic>
      <p:sp>
        <p:nvSpPr>
          <p:cNvPr id="6" name="Altbilgi Yer Tutucusu 4"/>
          <p:cNvSpPr>
            <a:spLocks noGrp="1"/>
          </p:cNvSpPr>
          <p:nvPr>
            <p:ph type="ftr" sz="quarter" idx="11"/>
          </p:nvPr>
        </p:nvSpPr>
        <p:spPr>
          <a:xfrm>
            <a:off x="1278204" y="6216022"/>
            <a:ext cx="7619999" cy="365125"/>
          </a:xfrm>
        </p:spPr>
        <p:txBody>
          <a:bodyPr/>
          <a:lstStyle/>
          <a:p>
            <a:r>
              <a:rPr lang="tr-TR" smtClean="0"/>
              <a:t>Çankaya Rehberlik ve Araştırma Merkezi</a:t>
            </a:r>
            <a:endParaRPr lang="tr-TR"/>
          </a:p>
        </p:txBody>
      </p:sp>
    </p:spTree>
    <p:extLst>
      <p:ext uri="{BB962C8B-B14F-4D97-AF65-F5344CB8AC3E}">
        <p14:creationId xmlns:p14="http://schemas.microsoft.com/office/powerpoint/2010/main" xmlns="" val="568821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901397" y="734279"/>
            <a:ext cx="8911687" cy="1280890"/>
          </a:xfrm>
        </p:spPr>
        <p:txBody>
          <a:bodyPr>
            <a:normAutofit/>
          </a:bodyPr>
          <a:lstStyle/>
          <a:p>
            <a:r>
              <a:rPr lang="tr-TR" sz="2400" dirty="0" smtClean="0">
                <a:solidFill>
                  <a:schemeClr val="tx1"/>
                </a:solidFill>
                <a:latin typeface="Arial Black" panose="020B0A04020102020204" pitchFamily="34" charset="0"/>
                <a:cs typeface="Arial" panose="020B0604020202020204" pitchFamily="34" charset="0"/>
              </a:rPr>
              <a:t>Okula Başlama Yaşı </a:t>
            </a:r>
            <a:endParaRPr lang="tr-TR" sz="2400" dirty="0">
              <a:solidFill>
                <a:schemeClr val="tx1"/>
              </a:solidFill>
              <a:latin typeface="Arial Black" panose="020B0A04020102020204" pitchFamily="34" charset="0"/>
              <a:cs typeface="Arial" panose="020B0604020202020204" pitchFamily="34" charset="0"/>
            </a:endParaRPr>
          </a:p>
        </p:txBody>
      </p:sp>
      <p:sp>
        <p:nvSpPr>
          <p:cNvPr id="3" name="İçerik Yer Tutucusu 2"/>
          <p:cNvSpPr>
            <a:spLocks noGrp="1"/>
          </p:cNvSpPr>
          <p:nvPr>
            <p:ph idx="1"/>
          </p:nvPr>
        </p:nvSpPr>
        <p:spPr>
          <a:xfrm>
            <a:off x="1317171" y="2133600"/>
            <a:ext cx="10187441" cy="3777622"/>
          </a:xfrm>
        </p:spPr>
        <p:txBody>
          <a:bodyPr/>
          <a:lstStyle/>
          <a:p>
            <a:pPr marL="0" indent="0">
              <a:lnSpc>
                <a:spcPct val="107000"/>
              </a:lnSpc>
              <a:spcAft>
                <a:spcPts val="800"/>
              </a:spcAft>
              <a:buNone/>
            </a:pPr>
            <a:r>
              <a:rPr lang="tr-TR" sz="2400" b="1" spc="3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Anaokuluna başlama yaşı kaç?</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tr-TR" sz="2400" spc="30" dirty="0">
                <a:solidFill>
                  <a:srgbClr val="696862"/>
                </a:solidFill>
                <a:latin typeface="Arial" panose="020B0604020202020204" pitchFamily="34" charset="0"/>
                <a:ea typeface="Times New Roman" panose="02020603050405020304" pitchFamily="18" charset="0"/>
                <a:cs typeface="Times New Roman" panose="02020603050405020304" pitchFamily="18" charset="0"/>
              </a:rPr>
              <a:t>Anaokulu, 36 - 68 aylık çocukların eğitimi amacıyla açılan okul öncesi eğitim kurumudur. Anaokulu ve uygulama sınıflarına, kayıtların yapıldığı yılın eylül ayı sonu itibarıyla 36 ayını tamamlayan ve 68 ayını doldurmayan çocukların kaydı yapılır</a:t>
            </a:r>
            <a:r>
              <a:rPr lang="tr-TR" sz="2400" spc="30" dirty="0">
                <a:solidFill>
                  <a:schemeClr val="tx1"/>
                </a:solidFill>
                <a:latin typeface="Arial" panose="020B0604020202020204" pitchFamily="34" charset="0"/>
                <a:ea typeface="Times New Roman" panose="02020603050405020304" pitchFamily="18" charset="0"/>
                <a:cs typeface="Times New Roman" panose="02020603050405020304" pitchFamily="18" charset="0"/>
              </a:rPr>
              <a:t>.</a:t>
            </a:r>
            <a:endParaRPr lang="tr-TR" sz="24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tr-TR" dirty="0"/>
          </a:p>
        </p:txBody>
      </p:sp>
      <p:pic>
        <p:nvPicPr>
          <p:cNvPr id="4" name="8 Resim" descr="LOGO (1).png"/>
          <p:cNvPicPr/>
          <p:nvPr/>
        </p:nvPicPr>
        <p:blipFill>
          <a:blip r:embed="rId3" cstate="print"/>
          <a:stretch>
            <a:fillRect/>
          </a:stretch>
        </p:blipFill>
        <p:spPr>
          <a:xfrm>
            <a:off x="207977" y="164039"/>
            <a:ext cx="1296144" cy="1210685"/>
          </a:xfrm>
          <a:prstGeom prst="rect">
            <a:avLst/>
          </a:prstGeom>
        </p:spPr>
      </p:pic>
      <p:sp>
        <p:nvSpPr>
          <p:cNvPr id="5" name="Altbilgi Yer Tutucusu 4"/>
          <p:cNvSpPr>
            <a:spLocks noGrp="1"/>
          </p:cNvSpPr>
          <p:nvPr>
            <p:ph type="ftr" sz="quarter" idx="11"/>
          </p:nvPr>
        </p:nvSpPr>
        <p:spPr>
          <a:xfrm>
            <a:off x="1317171" y="6304973"/>
            <a:ext cx="7619999" cy="365125"/>
          </a:xfrm>
        </p:spPr>
        <p:txBody>
          <a:bodyPr/>
          <a:lstStyle/>
          <a:p>
            <a:r>
              <a:rPr lang="tr-TR" dirty="0" smtClean="0"/>
              <a:t>Çankaya Rehberlik ve Araştırma Merkezi</a:t>
            </a:r>
            <a:endParaRPr lang="tr-TR" dirty="0"/>
          </a:p>
        </p:txBody>
      </p:sp>
    </p:spTree>
    <p:extLst>
      <p:ext uri="{BB962C8B-B14F-4D97-AF65-F5344CB8AC3E}">
        <p14:creationId xmlns:p14="http://schemas.microsoft.com/office/powerpoint/2010/main" xmlns="" val="4722753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85356" y="1371600"/>
            <a:ext cx="10154783" cy="3777622"/>
          </a:xfrm>
        </p:spPr>
        <p:txBody>
          <a:bodyPr>
            <a:normAutofit/>
          </a:bodyPr>
          <a:lstStyle/>
          <a:p>
            <a:pPr marL="0" lvl="0" indent="0">
              <a:spcAft>
                <a:spcPts val="800"/>
              </a:spcAft>
              <a:buSzPts val="1000"/>
              <a:buNone/>
              <a:tabLst>
                <a:tab pos="457200" algn="l"/>
              </a:tabLst>
            </a:pPr>
            <a:r>
              <a:rPr lang="tr-TR" sz="2400" b="1" i="1" spc="25"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Öğretmen ile iletişim kurabilme</a:t>
            </a:r>
            <a:endParaRPr lang="tr-TR" sz="2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1875"/>
              </a:spcAft>
              <a:buNone/>
            </a:pPr>
            <a:r>
              <a:rPr lang="tr-TR" sz="2400" spc="25" dirty="0">
                <a:solidFill>
                  <a:srgbClr val="696862"/>
                </a:solidFill>
                <a:latin typeface="Arial" panose="020B0604020202020204" pitchFamily="34" charset="0"/>
                <a:ea typeface="Times New Roman" panose="02020603050405020304" pitchFamily="18" charset="0"/>
                <a:cs typeface="Times New Roman" panose="02020603050405020304" pitchFamily="18" charset="0"/>
              </a:rPr>
              <a:t>Anaokulunda olduğu gibi ilkokulda da öğretmeni ile paylaşımlarda bulunmak ve istek-önerilerini aktarmak öğrencilerin en doğal hakkı. Uygun iletişim yöntemlerini kullanarak duygu ve düşüncelerini doğru şekilde ifade edebilme becerisine sahip olmaları oldukça önemlidir.</a:t>
            </a:r>
            <a:endParaRPr lang="tr-TR" sz="2400" dirty="0">
              <a:solidFill>
                <a:srgbClr val="696862"/>
              </a:solidFill>
              <a:latin typeface="Calibri" panose="020F0502020204030204" pitchFamily="34" charset="0"/>
              <a:ea typeface="Calibri" panose="020F0502020204030204" pitchFamily="34" charset="0"/>
              <a:cs typeface="Times New Roman" panose="02020603050405020304" pitchFamily="18" charset="0"/>
            </a:endParaRPr>
          </a:p>
          <a:p>
            <a:endParaRPr lang="tr-TR" sz="2400" dirty="0">
              <a:solidFill>
                <a:srgbClr val="696862"/>
              </a:solidFill>
            </a:endParaRPr>
          </a:p>
        </p:txBody>
      </p:sp>
      <p:pic>
        <p:nvPicPr>
          <p:cNvPr id="4" name="8 Resim" descr="LOGO (1).png"/>
          <p:cNvPicPr/>
          <p:nvPr/>
        </p:nvPicPr>
        <p:blipFill>
          <a:blip r:embed="rId2" cstate="print"/>
          <a:stretch>
            <a:fillRect/>
          </a:stretch>
        </p:blipFill>
        <p:spPr>
          <a:xfrm>
            <a:off x="207977" y="164039"/>
            <a:ext cx="1296144" cy="1210685"/>
          </a:xfrm>
          <a:prstGeom prst="rect">
            <a:avLst/>
          </a:prstGeom>
        </p:spPr>
      </p:pic>
      <p:sp>
        <p:nvSpPr>
          <p:cNvPr id="6" name="Altbilgi Yer Tutucusu 4"/>
          <p:cNvSpPr>
            <a:spLocks noGrp="1"/>
          </p:cNvSpPr>
          <p:nvPr>
            <p:ph type="ftr" sz="quarter" idx="11"/>
          </p:nvPr>
        </p:nvSpPr>
        <p:spPr>
          <a:xfrm>
            <a:off x="1278204" y="6216022"/>
            <a:ext cx="7619999" cy="365125"/>
          </a:xfrm>
        </p:spPr>
        <p:txBody>
          <a:bodyPr/>
          <a:lstStyle/>
          <a:p>
            <a:r>
              <a:rPr lang="tr-TR" smtClean="0"/>
              <a:t>Çankaya Rehberlik ve Araştırma Merkezi</a:t>
            </a:r>
            <a:endParaRPr lang="tr-TR"/>
          </a:p>
        </p:txBody>
      </p:sp>
    </p:spTree>
    <p:extLst>
      <p:ext uri="{BB962C8B-B14F-4D97-AF65-F5344CB8AC3E}">
        <p14:creationId xmlns:p14="http://schemas.microsoft.com/office/powerpoint/2010/main" xmlns="" val="24115617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39834" y="1413164"/>
            <a:ext cx="10089469" cy="3777622"/>
          </a:xfrm>
        </p:spPr>
        <p:txBody>
          <a:bodyPr/>
          <a:lstStyle/>
          <a:p>
            <a:pPr marL="0" lvl="0" indent="0">
              <a:spcAft>
                <a:spcPts val="800"/>
              </a:spcAft>
              <a:buSzPts val="1000"/>
              <a:buNone/>
              <a:tabLst>
                <a:tab pos="457200" algn="l"/>
              </a:tabLst>
            </a:pPr>
            <a:r>
              <a:rPr lang="tr-TR" sz="2400" b="1" i="1" spc="25"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Öğretmenin verdiği yönergeleri zamanında anlama ve takip etme</a:t>
            </a:r>
            <a:endParaRPr lang="tr-TR" sz="2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1875"/>
              </a:spcAft>
              <a:buNone/>
            </a:pPr>
            <a:r>
              <a:rPr lang="tr-TR" sz="2400" spc="25" dirty="0">
                <a:solidFill>
                  <a:srgbClr val="696862"/>
                </a:solidFill>
                <a:latin typeface="Arial" panose="020B0604020202020204" pitchFamily="34" charset="0"/>
                <a:ea typeface="Times New Roman" panose="02020603050405020304" pitchFamily="18" charset="0"/>
                <a:cs typeface="Times New Roman" panose="02020603050405020304" pitchFamily="18" charset="0"/>
              </a:rPr>
              <a:t>Akademik eğitimin ağırlık kazanması ile sınıf içinde yapılan çalışmaların da ağırlığı değişiyor. Daha önce de ifade edildiği gibi; öğrenciler 40 dakikalık ders süresi boyunca odaklanarak, ders içi etkinliklere katılım sağlama konusunda gayretli olmalıdır.</a:t>
            </a:r>
            <a:endParaRPr lang="tr-TR" sz="2400" dirty="0">
              <a:solidFill>
                <a:srgbClr val="696862"/>
              </a:solidFill>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tr-TR" dirty="0"/>
          </a:p>
        </p:txBody>
      </p:sp>
      <p:pic>
        <p:nvPicPr>
          <p:cNvPr id="4" name="8 Resim" descr="LOGO (1).png"/>
          <p:cNvPicPr/>
          <p:nvPr/>
        </p:nvPicPr>
        <p:blipFill>
          <a:blip r:embed="rId2" cstate="print"/>
          <a:stretch>
            <a:fillRect/>
          </a:stretch>
        </p:blipFill>
        <p:spPr>
          <a:xfrm>
            <a:off x="207977" y="164039"/>
            <a:ext cx="1296144" cy="1210685"/>
          </a:xfrm>
          <a:prstGeom prst="rect">
            <a:avLst/>
          </a:prstGeom>
        </p:spPr>
      </p:pic>
      <p:sp>
        <p:nvSpPr>
          <p:cNvPr id="6" name="Altbilgi Yer Tutucusu 4"/>
          <p:cNvSpPr>
            <a:spLocks noGrp="1"/>
          </p:cNvSpPr>
          <p:nvPr>
            <p:ph type="ftr" sz="quarter" idx="11"/>
          </p:nvPr>
        </p:nvSpPr>
        <p:spPr>
          <a:xfrm>
            <a:off x="1278204" y="6216022"/>
            <a:ext cx="7619999" cy="365125"/>
          </a:xfrm>
        </p:spPr>
        <p:txBody>
          <a:bodyPr/>
          <a:lstStyle/>
          <a:p>
            <a:r>
              <a:rPr lang="tr-TR" smtClean="0"/>
              <a:t>Çankaya Rehberlik ve Araştırma Merkezi</a:t>
            </a:r>
            <a:endParaRPr lang="tr-TR"/>
          </a:p>
        </p:txBody>
      </p:sp>
    </p:spTree>
    <p:extLst>
      <p:ext uri="{BB962C8B-B14F-4D97-AF65-F5344CB8AC3E}">
        <p14:creationId xmlns:p14="http://schemas.microsoft.com/office/powerpoint/2010/main" xmlns="" val="5835762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77439" y="1371600"/>
            <a:ext cx="10176555" cy="3777622"/>
          </a:xfrm>
        </p:spPr>
        <p:txBody>
          <a:bodyPr>
            <a:normAutofit fontScale="92500" lnSpcReduction="10000"/>
          </a:bodyPr>
          <a:lstStyle/>
          <a:p>
            <a:pPr marL="0" lvl="0" indent="0" algn="just">
              <a:spcAft>
                <a:spcPts val="800"/>
              </a:spcAft>
              <a:buSzPts val="1000"/>
              <a:buNone/>
              <a:tabLst>
                <a:tab pos="457200" algn="l"/>
              </a:tabLst>
            </a:pPr>
            <a:r>
              <a:rPr lang="tr-TR" sz="2400" b="1" i="1" spc="25"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Arkadaşlık ilişkileri ve iletişim</a:t>
            </a:r>
            <a:endParaRPr lang="tr-TR" sz="2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1875"/>
              </a:spcAft>
              <a:buNone/>
            </a:pPr>
            <a:r>
              <a:rPr lang="tr-TR" sz="2400" spc="25" dirty="0">
                <a:solidFill>
                  <a:srgbClr val="696862"/>
                </a:solidFill>
                <a:latin typeface="Arial" panose="020B0604020202020204" pitchFamily="34" charset="0"/>
                <a:ea typeface="Times New Roman" panose="02020603050405020304" pitchFamily="18" charset="0"/>
                <a:cs typeface="Times New Roman" panose="02020603050405020304" pitchFamily="18" charset="0"/>
              </a:rPr>
              <a:t>İlkokul ortamı özgürlüklerle sorumlulukların iç içe geçtiği bir ortam. </a:t>
            </a:r>
            <a:endParaRPr lang="tr-TR" sz="2400" spc="25" dirty="0" smtClean="0">
              <a:solidFill>
                <a:srgbClr val="696862"/>
              </a:solidFill>
              <a:latin typeface="Arial" panose="020B0604020202020204" pitchFamily="34" charset="0"/>
              <a:ea typeface="Times New Roman" panose="02020603050405020304" pitchFamily="18" charset="0"/>
              <a:cs typeface="Times New Roman" panose="02020603050405020304" pitchFamily="18" charset="0"/>
            </a:endParaRPr>
          </a:p>
          <a:p>
            <a:pPr marL="0" indent="0" algn="just">
              <a:spcAft>
                <a:spcPts val="1875"/>
              </a:spcAft>
              <a:buNone/>
            </a:pPr>
            <a:r>
              <a:rPr lang="tr-TR" sz="2400" spc="25" dirty="0" smtClean="0">
                <a:solidFill>
                  <a:srgbClr val="696862"/>
                </a:solidFill>
                <a:latin typeface="Arial" panose="020B0604020202020204" pitchFamily="34" charset="0"/>
                <a:ea typeface="Times New Roman" panose="02020603050405020304" pitchFamily="18" charset="0"/>
                <a:cs typeface="Times New Roman" panose="02020603050405020304" pitchFamily="18" charset="0"/>
              </a:rPr>
              <a:t>1.sınıf </a:t>
            </a:r>
            <a:r>
              <a:rPr lang="tr-TR" sz="2400" spc="25" dirty="0">
                <a:solidFill>
                  <a:srgbClr val="696862"/>
                </a:solidFill>
                <a:latin typeface="Arial" panose="020B0604020202020204" pitchFamily="34" charset="0"/>
                <a:ea typeface="Times New Roman" panose="02020603050405020304" pitchFamily="18" charset="0"/>
                <a:cs typeface="Times New Roman" panose="02020603050405020304" pitchFamily="18" charset="0"/>
              </a:rPr>
              <a:t>öğrencisi olarak artık teneffüslerde hangi oyunu oynayacağına, hangi arkadaş grubu içinde olacağına daha özgür bir şekilde karar verebilme şansına sahip oluyor. Ancak bu durum artan sorumlulukları da getiriyor. </a:t>
            </a:r>
            <a:endParaRPr lang="tr-TR" sz="2400" spc="25" dirty="0" smtClean="0">
              <a:solidFill>
                <a:srgbClr val="696862"/>
              </a:solidFill>
              <a:latin typeface="Arial" panose="020B0604020202020204" pitchFamily="34" charset="0"/>
              <a:ea typeface="Times New Roman" panose="02020603050405020304" pitchFamily="18" charset="0"/>
              <a:cs typeface="Times New Roman" panose="02020603050405020304" pitchFamily="18" charset="0"/>
            </a:endParaRPr>
          </a:p>
          <a:p>
            <a:pPr marL="0" indent="0" algn="just">
              <a:spcAft>
                <a:spcPts val="1875"/>
              </a:spcAft>
              <a:buNone/>
            </a:pPr>
            <a:r>
              <a:rPr lang="tr-TR" sz="2400" spc="25" dirty="0" smtClean="0">
                <a:solidFill>
                  <a:srgbClr val="696862"/>
                </a:solidFill>
                <a:latin typeface="Arial" panose="020B0604020202020204" pitchFamily="34" charset="0"/>
                <a:ea typeface="Times New Roman" panose="02020603050405020304" pitchFamily="18" charset="0"/>
                <a:cs typeface="Times New Roman" panose="02020603050405020304" pitchFamily="18" charset="0"/>
              </a:rPr>
              <a:t>Bu </a:t>
            </a:r>
            <a:r>
              <a:rPr lang="tr-TR" sz="2400" spc="25" dirty="0">
                <a:solidFill>
                  <a:srgbClr val="696862"/>
                </a:solidFill>
                <a:latin typeface="Arial" panose="020B0604020202020204" pitchFamily="34" charset="0"/>
                <a:ea typeface="Times New Roman" panose="02020603050405020304" pitchFamily="18" charset="0"/>
                <a:cs typeface="Times New Roman" panose="02020603050405020304" pitchFamily="18" charset="0"/>
              </a:rPr>
              <a:t>sorumluluklardan bazıları; arkadaşlarıyla oynadığında kendisine ve arkadaşına zarar verici oyunlardan kaçınmak, teneffüs sürelerine dikkat etmek, ders içi sorumluluklarını tamamlamak olarak sıralanabilir.</a:t>
            </a:r>
            <a:endParaRPr lang="tr-TR" sz="2400" dirty="0">
              <a:solidFill>
                <a:srgbClr val="696862"/>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tr-TR" dirty="0">
              <a:solidFill>
                <a:srgbClr val="696862"/>
              </a:solidFill>
            </a:endParaRPr>
          </a:p>
        </p:txBody>
      </p:sp>
      <p:pic>
        <p:nvPicPr>
          <p:cNvPr id="4" name="8 Resim" descr="LOGO (1).png"/>
          <p:cNvPicPr/>
          <p:nvPr/>
        </p:nvPicPr>
        <p:blipFill>
          <a:blip r:embed="rId2" cstate="print"/>
          <a:stretch>
            <a:fillRect/>
          </a:stretch>
        </p:blipFill>
        <p:spPr>
          <a:xfrm>
            <a:off x="207977" y="164039"/>
            <a:ext cx="1296144" cy="1210685"/>
          </a:xfrm>
          <a:prstGeom prst="rect">
            <a:avLst/>
          </a:prstGeom>
        </p:spPr>
      </p:pic>
      <p:sp>
        <p:nvSpPr>
          <p:cNvPr id="6" name="Altbilgi Yer Tutucusu 4"/>
          <p:cNvSpPr>
            <a:spLocks noGrp="1"/>
          </p:cNvSpPr>
          <p:nvPr>
            <p:ph type="ftr" sz="quarter" idx="11"/>
          </p:nvPr>
        </p:nvSpPr>
        <p:spPr>
          <a:xfrm>
            <a:off x="1278204" y="6216022"/>
            <a:ext cx="7619999" cy="365125"/>
          </a:xfrm>
        </p:spPr>
        <p:txBody>
          <a:bodyPr/>
          <a:lstStyle/>
          <a:p>
            <a:r>
              <a:rPr lang="tr-TR" smtClean="0"/>
              <a:t>Çankaya Rehberlik ve Araştırma Merkezi</a:t>
            </a:r>
            <a:endParaRPr lang="tr-TR"/>
          </a:p>
        </p:txBody>
      </p:sp>
    </p:spTree>
    <p:extLst>
      <p:ext uri="{BB962C8B-B14F-4D97-AF65-F5344CB8AC3E}">
        <p14:creationId xmlns:p14="http://schemas.microsoft.com/office/powerpoint/2010/main" xmlns="" val="2352571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95252" y="1302327"/>
            <a:ext cx="10089469" cy="3777622"/>
          </a:xfrm>
        </p:spPr>
        <p:txBody>
          <a:bodyPr>
            <a:normAutofit fontScale="92500" lnSpcReduction="10000"/>
          </a:bodyPr>
          <a:lstStyle/>
          <a:p>
            <a:pPr marL="0" lvl="0" indent="0" algn="just">
              <a:spcAft>
                <a:spcPts val="800"/>
              </a:spcAft>
              <a:buSzPts val="1000"/>
              <a:buNone/>
              <a:tabLst>
                <a:tab pos="457200" algn="l"/>
              </a:tabLst>
            </a:pPr>
            <a:r>
              <a:rPr lang="tr-TR" sz="2400" b="1" i="1" spc="25"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Kendi sorumluluğunu taşıma</a:t>
            </a:r>
            <a:endParaRPr lang="tr-TR" sz="2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1875"/>
              </a:spcAft>
              <a:buNone/>
            </a:pPr>
            <a:r>
              <a:rPr lang="tr-TR" sz="2400" spc="25" dirty="0">
                <a:solidFill>
                  <a:srgbClr val="696862"/>
                </a:solidFill>
                <a:latin typeface="Arial" panose="020B0604020202020204" pitchFamily="34" charset="0"/>
                <a:ea typeface="Times New Roman" panose="02020603050405020304" pitchFamily="18" charset="0"/>
                <a:cs typeface="Times New Roman" panose="02020603050405020304" pitchFamily="18" charset="0"/>
              </a:rPr>
              <a:t>1.sınıf öğrencisi olarak, birey olma adına en önemli adımlardan biri olan kendi sorumluluğunu taşıma bilincine sahip olmaları gerekiyor. Bu bilince sahip olmanın yolu da, sorumluluklarını kendi başına tamamlayabilmenin tadını çıkarmasıdır.</a:t>
            </a:r>
            <a:endParaRPr lang="tr-TR" sz="2400" dirty="0">
              <a:solidFill>
                <a:srgbClr val="696862"/>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1875"/>
              </a:spcAft>
              <a:buNone/>
            </a:pPr>
            <a:r>
              <a:rPr lang="tr-TR" sz="2400" spc="25" dirty="0">
                <a:solidFill>
                  <a:srgbClr val="696862"/>
                </a:solidFill>
                <a:latin typeface="Arial" panose="020B0604020202020204" pitchFamily="34" charset="0"/>
                <a:ea typeface="Times New Roman" panose="02020603050405020304" pitchFamily="18" charset="0"/>
                <a:cs typeface="Times New Roman" panose="02020603050405020304" pitchFamily="18" charset="0"/>
              </a:rPr>
              <a:t>Diğer tüm gelişim aşamalarında olduğu gibi anne-babalara düşen son bir görev; çocuğunuzun her zaman sizden destek alabileceğini hatırlatıp, kendi çabaları ile büyümelerine ve gelişmelerine imkan tanımanız anne-baba olarak yapacağınız en iyi tutumdur.</a:t>
            </a:r>
            <a:endParaRPr lang="tr-TR" sz="2400" dirty="0">
              <a:solidFill>
                <a:srgbClr val="696862"/>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tr-TR" sz="2400" dirty="0">
              <a:solidFill>
                <a:srgbClr val="696862"/>
              </a:solidFill>
            </a:endParaRPr>
          </a:p>
        </p:txBody>
      </p:sp>
      <p:pic>
        <p:nvPicPr>
          <p:cNvPr id="4" name="8 Resim" descr="LOGO (1).png"/>
          <p:cNvPicPr/>
          <p:nvPr/>
        </p:nvPicPr>
        <p:blipFill>
          <a:blip r:embed="rId2" cstate="print"/>
          <a:stretch>
            <a:fillRect/>
          </a:stretch>
        </p:blipFill>
        <p:spPr>
          <a:xfrm>
            <a:off x="207977" y="164039"/>
            <a:ext cx="1296144" cy="1210685"/>
          </a:xfrm>
          <a:prstGeom prst="rect">
            <a:avLst/>
          </a:prstGeom>
        </p:spPr>
      </p:pic>
      <p:sp>
        <p:nvSpPr>
          <p:cNvPr id="6" name="Altbilgi Yer Tutucusu 4"/>
          <p:cNvSpPr>
            <a:spLocks noGrp="1"/>
          </p:cNvSpPr>
          <p:nvPr>
            <p:ph type="ftr" sz="quarter" idx="11"/>
          </p:nvPr>
        </p:nvSpPr>
        <p:spPr>
          <a:xfrm>
            <a:off x="1278204" y="6216022"/>
            <a:ext cx="7619999" cy="365125"/>
          </a:xfrm>
        </p:spPr>
        <p:txBody>
          <a:bodyPr/>
          <a:lstStyle/>
          <a:p>
            <a:r>
              <a:rPr lang="tr-TR" smtClean="0"/>
              <a:t>Çankaya Rehberlik ve Araştırma Merkezi</a:t>
            </a:r>
            <a:endParaRPr lang="tr-TR"/>
          </a:p>
        </p:txBody>
      </p:sp>
    </p:spTree>
    <p:extLst>
      <p:ext uri="{BB962C8B-B14F-4D97-AF65-F5344CB8AC3E}">
        <p14:creationId xmlns:p14="http://schemas.microsoft.com/office/powerpoint/2010/main" xmlns="" val="20824687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24889" y="610255"/>
            <a:ext cx="8911687" cy="1280890"/>
          </a:xfrm>
        </p:spPr>
        <p:txBody>
          <a:bodyPr>
            <a:normAutofit/>
          </a:bodyPr>
          <a:lstStyle/>
          <a:p>
            <a:pPr algn="ctr"/>
            <a:r>
              <a:rPr lang="tr-TR" sz="2400" dirty="0" smtClean="0">
                <a:solidFill>
                  <a:schemeClr val="tx1"/>
                </a:solidFill>
                <a:latin typeface="Arial Black" panose="020B0A04020102020204" pitchFamily="34" charset="0"/>
              </a:rPr>
              <a:t>1. </a:t>
            </a:r>
            <a:r>
              <a:rPr lang="tr-TR" sz="2400" dirty="0" smtClean="0">
                <a:solidFill>
                  <a:schemeClr val="tx1"/>
                </a:solidFill>
                <a:latin typeface="Arial Black" panose="020B0A04020102020204" pitchFamily="34" charset="0"/>
              </a:rPr>
              <a:t>Sınıfa Hazırlık Sürecinde Neler Yapılabilir?</a:t>
            </a:r>
            <a:endParaRPr lang="tr-TR" sz="2400" dirty="0">
              <a:solidFill>
                <a:schemeClr val="tx1"/>
              </a:solidFill>
              <a:latin typeface="Arial Black" panose="020B0A04020102020204" pitchFamily="34" charset="0"/>
            </a:endParaRPr>
          </a:p>
        </p:txBody>
      </p:sp>
      <p:sp>
        <p:nvSpPr>
          <p:cNvPr id="3" name="İçerik Yer Tutucusu 2"/>
          <p:cNvSpPr>
            <a:spLocks noGrp="1"/>
          </p:cNvSpPr>
          <p:nvPr>
            <p:ph idx="1"/>
          </p:nvPr>
        </p:nvSpPr>
        <p:spPr>
          <a:xfrm>
            <a:off x="1378528" y="1856509"/>
            <a:ext cx="10209212" cy="3777622"/>
          </a:xfrm>
        </p:spPr>
        <p:txBody>
          <a:bodyPr>
            <a:normAutofit/>
          </a:bodyPr>
          <a:lstStyle/>
          <a:p>
            <a:pPr algn="just"/>
            <a:r>
              <a:rPr lang="tr-TR" sz="2400" dirty="0" smtClean="0">
                <a:solidFill>
                  <a:srgbClr val="696862"/>
                </a:solidFill>
                <a:latin typeface="Arial" panose="020B0604020202020204" pitchFamily="34" charset="0"/>
                <a:cs typeface="Arial" panose="020B0604020202020204" pitchFamily="34" charset="0"/>
              </a:rPr>
              <a:t>Tuvalet ve Hijyen Eğitimi-Kendi başına tuvalete gidebilme. Erkeklerin erkek, kızların kız tuvaletine girebileceğini bilme. Boş olsa bile diğer cinsin tuvaletine girmeme. Tuvalete girmeden önce kapıyı çalma. Tuvalete girince kapıyı kapatma. Tuvalete tek başına girme. </a:t>
            </a:r>
            <a:r>
              <a:rPr lang="tr-TR" sz="2400" dirty="0" smtClean="0">
                <a:solidFill>
                  <a:srgbClr val="696862"/>
                </a:solidFill>
                <a:latin typeface="Arial" panose="020B0604020202020204" pitchFamily="34" charset="0"/>
                <a:cs typeface="Arial" panose="020B0604020202020204" pitchFamily="34" charset="0"/>
              </a:rPr>
              <a:t>Tuvalette </a:t>
            </a:r>
            <a:r>
              <a:rPr lang="tr-TR" sz="2400" dirty="0" smtClean="0">
                <a:solidFill>
                  <a:srgbClr val="696862"/>
                </a:solidFill>
                <a:latin typeface="Arial" panose="020B0604020202020204" pitchFamily="34" charset="0"/>
                <a:cs typeface="Arial" panose="020B0604020202020204" pitchFamily="34" charset="0"/>
              </a:rPr>
              <a:t>kendi temizliğini yapabilme. Çıkınca ellerini yıkama. Pantolonu kemerli ise kemer bağlayıp çözmeyi öğrenmiş olma. </a:t>
            </a:r>
          </a:p>
          <a:p>
            <a:pPr algn="just"/>
            <a:r>
              <a:rPr lang="tr-TR" sz="2400" dirty="0" smtClean="0">
                <a:solidFill>
                  <a:srgbClr val="696862"/>
                </a:solidFill>
                <a:latin typeface="Arial" panose="020B0604020202020204" pitchFamily="34" charset="0"/>
                <a:cs typeface="Arial" panose="020B0604020202020204" pitchFamily="34" charset="0"/>
              </a:rPr>
              <a:t>Çocuklara harf ve ses öğretmeden onlarla kelime oyunu oynamak.</a:t>
            </a:r>
          </a:p>
        </p:txBody>
      </p:sp>
      <p:pic>
        <p:nvPicPr>
          <p:cNvPr id="4" name="8 Resim" descr="LOGO (1).png"/>
          <p:cNvPicPr/>
          <p:nvPr/>
        </p:nvPicPr>
        <p:blipFill>
          <a:blip r:embed="rId2" cstate="print"/>
          <a:stretch>
            <a:fillRect/>
          </a:stretch>
        </p:blipFill>
        <p:spPr>
          <a:xfrm>
            <a:off x="207977" y="164039"/>
            <a:ext cx="1296144" cy="1210685"/>
          </a:xfrm>
          <a:prstGeom prst="rect">
            <a:avLst/>
          </a:prstGeom>
        </p:spPr>
      </p:pic>
      <p:sp>
        <p:nvSpPr>
          <p:cNvPr id="6" name="Altbilgi Yer Tutucusu 4"/>
          <p:cNvSpPr>
            <a:spLocks noGrp="1"/>
          </p:cNvSpPr>
          <p:nvPr>
            <p:ph type="ftr" sz="quarter" idx="11"/>
          </p:nvPr>
        </p:nvSpPr>
        <p:spPr>
          <a:xfrm>
            <a:off x="1278204" y="6216022"/>
            <a:ext cx="7619999" cy="365125"/>
          </a:xfrm>
        </p:spPr>
        <p:txBody>
          <a:bodyPr/>
          <a:lstStyle/>
          <a:p>
            <a:r>
              <a:rPr lang="tr-TR" smtClean="0"/>
              <a:t>Çankaya Rehberlik ve Araştırma Merkezi</a:t>
            </a:r>
            <a:endParaRPr lang="tr-TR"/>
          </a:p>
        </p:txBody>
      </p:sp>
    </p:spTree>
    <p:extLst>
      <p:ext uri="{BB962C8B-B14F-4D97-AF65-F5344CB8AC3E}">
        <p14:creationId xmlns:p14="http://schemas.microsoft.com/office/powerpoint/2010/main" xmlns="" val="24788355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11184" y="1510145"/>
            <a:ext cx="10024155" cy="3777622"/>
          </a:xfrm>
        </p:spPr>
        <p:txBody>
          <a:bodyPr>
            <a:normAutofit fontScale="92500"/>
          </a:bodyPr>
          <a:lstStyle/>
          <a:p>
            <a:pPr algn="just"/>
            <a:endParaRPr lang="tr-TR" sz="2400" dirty="0" smtClean="0">
              <a:solidFill>
                <a:srgbClr val="696862"/>
              </a:solidFill>
              <a:latin typeface="Arial" panose="020B0604020202020204" pitchFamily="34" charset="0"/>
              <a:cs typeface="Arial" panose="020B0604020202020204" pitchFamily="34" charset="0"/>
            </a:endParaRPr>
          </a:p>
          <a:p>
            <a:pPr algn="just"/>
            <a:r>
              <a:rPr lang="tr-TR" sz="2400" dirty="0" smtClean="0">
                <a:solidFill>
                  <a:srgbClr val="696862"/>
                </a:solidFill>
                <a:latin typeface="Arial" panose="020B0604020202020204" pitchFamily="34" charset="0"/>
                <a:cs typeface="Arial" panose="020B0604020202020204" pitchFamily="34" charset="0"/>
              </a:rPr>
              <a:t>Beslenme saatinde beslenmesini çıkarma, peçete kullanma, etrafa dökmeden yeme, çöpleri çöp kutusuna atma. Yemeğini bitirmeden, toplamadan yerinden kalkmama, beslenmesini, peçetesini, ve yiyeceklerini toplayabilme. Öğretmenin verdiği listeye uygun yiyecekler getirme ve yeme. Ellerini yıkama ya da ıslak mendil kullanma. </a:t>
            </a:r>
          </a:p>
          <a:p>
            <a:pPr algn="just"/>
            <a:r>
              <a:rPr lang="tr-TR" sz="2400" dirty="0" smtClean="0">
                <a:solidFill>
                  <a:srgbClr val="696862"/>
                </a:solidFill>
                <a:latin typeface="Arial" panose="020B0604020202020204" pitchFamily="34" charset="0"/>
                <a:cs typeface="Arial" panose="020B0604020202020204" pitchFamily="34" charset="0"/>
              </a:rPr>
              <a:t>Adını soyadını </a:t>
            </a:r>
            <a:r>
              <a:rPr lang="tr-TR" sz="2400" dirty="0">
                <a:solidFill>
                  <a:srgbClr val="696862"/>
                </a:solidFill>
                <a:latin typeface="Arial" panose="020B0604020202020204" pitchFamily="34" charset="0"/>
                <a:cs typeface="Arial" panose="020B0604020202020204" pitchFamily="34" charset="0"/>
              </a:rPr>
              <a:t>yazmayı öğrenmek. Anne baba adını ve adresini bilmek.</a:t>
            </a:r>
          </a:p>
          <a:p>
            <a:pPr algn="just"/>
            <a:r>
              <a:rPr lang="tr-TR" sz="2400" dirty="0">
                <a:solidFill>
                  <a:srgbClr val="696862"/>
                </a:solidFill>
                <a:latin typeface="Arial" panose="020B0604020202020204" pitchFamily="34" charset="0"/>
                <a:cs typeface="Arial" panose="020B0604020202020204" pitchFamily="34" charset="0"/>
              </a:rPr>
              <a:t>Dikkat geliştirici oyunlar, Puzzle, labirent, eşleştirme, fark bulma oyunları  oynamak.</a:t>
            </a:r>
          </a:p>
          <a:p>
            <a:pPr marL="0" indent="0" algn="just">
              <a:buNone/>
            </a:pPr>
            <a:endParaRPr lang="tr-TR" sz="2400" dirty="0"/>
          </a:p>
        </p:txBody>
      </p:sp>
      <p:pic>
        <p:nvPicPr>
          <p:cNvPr id="4" name="8 Resim" descr="LOGO (1).png"/>
          <p:cNvPicPr/>
          <p:nvPr/>
        </p:nvPicPr>
        <p:blipFill>
          <a:blip r:embed="rId2" cstate="print"/>
          <a:stretch>
            <a:fillRect/>
          </a:stretch>
        </p:blipFill>
        <p:spPr>
          <a:xfrm>
            <a:off x="207977" y="164039"/>
            <a:ext cx="1296144" cy="1210685"/>
          </a:xfrm>
          <a:prstGeom prst="rect">
            <a:avLst/>
          </a:prstGeom>
        </p:spPr>
      </p:pic>
      <p:sp>
        <p:nvSpPr>
          <p:cNvPr id="6" name="Altbilgi Yer Tutucusu 4"/>
          <p:cNvSpPr>
            <a:spLocks noGrp="1"/>
          </p:cNvSpPr>
          <p:nvPr>
            <p:ph type="ftr" sz="quarter" idx="11"/>
          </p:nvPr>
        </p:nvSpPr>
        <p:spPr>
          <a:xfrm>
            <a:off x="1278204" y="6216022"/>
            <a:ext cx="7619999" cy="365125"/>
          </a:xfrm>
        </p:spPr>
        <p:txBody>
          <a:bodyPr/>
          <a:lstStyle/>
          <a:p>
            <a:r>
              <a:rPr lang="tr-TR" smtClean="0"/>
              <a:t>Çankaya Rehberlik ve Araştırma Merkezi</a:t>
            </a:r>
            <a:endParaRPr lang="tr-TR"/>
          </a:p>
        </p:txBody>
      </p:sp>
      <p:sp>
        <p:nvSpPr>
          <p:cNvPr id="9" name="Unvan 1"/>
          <p:cNvSpPr txBox="1">
            <a:spLocks/>
          </p:cNvSpPr>
          <p:nvPr/>
        </p:nvSpPr>
        <p:spPr>
          <a:xfrm>
            <a:off x="2024889" y="610255"/>
            <a:ext cx="8911687" cy="1280890"/>
          </a:xfrm>
          <a:prstGeom prst="rect">
            <a:avLst/>
          </a:prstGeom>
        </p:spPr>
        <p:txBody>
          <a:bodyPr vert="horz" lIns="91440" tIns="45720" rIns="91440" bIns="45720" rtlCol="0" anchor="t">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tr-TR" sz="2400" b="0" i="0" u="none" strike="noStrike" kern="1200" cap="none" spc="0" normalizeH="0" baseline="0" noProof="0" smtClean="0">
                <a:ln>
                  <a:noFill/>
                </a:ln>
                <a:solidFill>
                  <a:schemeClr val="tx1"/>
                </a:solidFill>
                <a:effectLst/>
                <a:uLnTx/>
                <a:uFillTx/>
                <a:latin typeface="Arial Black" panose="020B0A04020102020204" pitchFamily="34" charset="0"/>
                <a:ea typeface="+mj-ea"/>
                <a:cs typeface="+mj-cs"/>
              </a:rPr>
              <a:t>1. Sınıfa Hazırlık Sürecinde Neler Yapılabilir?</a:t>
            </a:r>
            <a:endParaRPr kumimoji="0" lang="tr-TR" sz="2400" b="0" i="0" u="none" strike="noStrike" kern="1200" cap="none" spc="0" normalizeH="0" baseline="0" noProof="0" dirty="0">
              <a:ln>
                <a:noFill/>
              </a:ln>
              <a:solidFill>
                <a:schemeClr val="tx1"/>
              </a:solidFill>
              <a:effectLst/>
              <a:uLnTx/>
              <a:uFillTx/>
              <a:latin typeface="Arial Black" panose="020B0A04020102020204" pitchFamily="34" charset="0"/>
              <a:ea typeface="+mj-ea"/>
              <a:cs typeface="+mj-cs"/>
            </a:endParaRPr>
          </a:p>
        </p:txBody>
      </p:sp>
    </p:spTree>
    <p:extLst>
      <p:ext uri="{BB962C8B-B14F-4D97-AF65-F5344CB8AC3E}">
        <p14:creationId xmlns:p14="http://schemas.microsoft.com/office/powerpoint/2010/main" xmlns="" val="18126725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91391" y="1721922"/>
            <a:ext cx="10100355" cy="4757336"/>
          </a:xfrm>
        </p:spPr>
        <p:txBody>
          <a:bodyPr>
            <a:noAutofit/>
          </a:bodyPr>
          <a:lstStyle/>
          <a:p>
            <a:pPr algn="just"/>
            <a:r>
              <a:rPr lang="tr-TR" sz="2400" dirty="0" smtClean="0">
                <a:solidFill>
                  <a:srgbClr val="696862"/>
                </a:solidFill>
                <a:latin typeface="Arial" panose="020B0604020202020204" pitchFamily="34" charset="0"/>
                <a:cs typeface="Arial" panose="020B0604020202020204" pitchFamily="34" charset="0"/>
              </a:rPr>
              <a:t>El </a:t>
            </a:r>
            <a:r>
              <a:rPr lang="tr-TR" sz="2400" dirty="0">
                <a:solidFill>
                  <a:srgbClr val="696862"/>
                </a:solidFill>
                <a:latin typeface="Arial" panose="020B0604020202020204" pitchFamily="34" charset="0"/>
                <a:cs typeface="Arial" panose="020B0604020202020204" pitchFamily="34" charset="0"/>
              </a:rPr>
              <a:t>kaslarını geliştiren çalışmalar-Hamur, toprak, kum, çamur oyunları, Kağıdı buruşturma, yırtma, kesme, sınırlı boyama çalışmaları- Ev işlerinde anne babaya </a:t>
            </a:r>
            <a:r>
              <a:rPr lang="tr-TR" sz="2400" dirty="0" smtClean="0">
                <a:solidFill>
                  <a:srgbClr val="696862"/>
                </a:solidFill>
                <a:latin typeface="Arial" panose="020B0604020202020204" pitchFamily="34" charset="0"/>
                <a:cs typeface="Arial" panose="020B0604020202020204" pitchFamily="34" charset="0"/>
              </a:rPr>
              <a:t>yardım</a:t>
            </a:r>
            <a:r>
              <a:rPr lang="tr-TR" sz="2400" dirty="0">
                <a:solidFill>
                  <a:srgbClr val="696862"/>
                </a:solidFill>
                <a:latin typeface="Arial" panose="020B0604020202020204" pitchFamily="34" charset="0"/>
                <a:cs typeface="Arial" panose="020B0604020202020204" pitchFamily="34" charset="0"/>
              </a:rPr>
              <a:t>. Toz alma, bez sıkma, pasta süsleme-Lego oynama, hayali musluk açma kapama, ip bağlayıp çözme- Kurşun kalemle resim yapma, silme vb.</a:t>
            </a:r>
          </a:p>
          <a:p>
            <a:pPr algn="just"/>
            <a:r>
              <a:rPr lang="tr-TR" sz="2400" dirty="0">
                <a:solidFill>
                  <a:srgbClr val="696862"/>
                </a:solidFill>
                <a:latin typeface="Arial" panose="020B0604020202020204" pitchFamily="34" charset="0"/>
                <a:cs typeface="Arial" panose="020B0604020202020204" pitchFamily="34" charset="0"/>
              </a:rPr>
              <a:t>Tek başına giyinebilme öğretilmeli- Montunu giyme, çıkarma asma, bere kullanma, atkısını takma, çıkarma, ayakkabısını giyme, ayakkabı bağcıksız, cırt cırtlı olursa daha iyi olur.</a:t>
            </a:r>
          </a:p>
          <a:p>
            <a:pPr marL="0" indent="0" algn="just">
              <a:buNone/>
            </a:pPr>
            <a:endParaRPr lang="tr-TR" sz="2400" dirty="0">
              <a:latin typeface="Arial" panose="020B0604020202020204" pitchFamily="34" charset="0"/>
              <a:cs typeface="Arial" panose="020B0604020202020204" pitchFamily="34" charset="0"/>
            </a:endParaRPr>
          </a:p>
        </p:txBody>
      </p:sp>
      <p:pic>
        <p:nvPicPr>
          <p:cNvPr id="4" name="8 Resim" descr="LOGO (1).png"/>
          <p:cNvPicPr/>
          <p:nvPr/>
        </p:nvPicPr>
        <p:blipFill>
          <a:blip r:embed="rId2" cstate="print"/>
          <a:stretch>
            <a:fillRect/>
          </a:stretch>
        </p:blipFill>
        <p:spPr>
          <a:xfrm>
            <a:off x="207977" y="164039"/>
            <a:ext cx="1296144" cy="1210685"/>
          </a:xfrm>
          <a:prstGeom prst="rect">
            <a:avLst/>
          </a:prstGeom>
        </p:spPr>
      </p:pic>
      <p:sp>
        <p:nvSpPr>
          <p:cNvPr id="6" name="Altbilgi Yer Tutucusu 4"/>
          <p:cNvSpPr>
            <a:spLocks noGrp="1"/>
          </p:cNvSpPr>
          <p:nvPr>
            <p:ph type="ftr" sz="quarter" idx="11"/>
          </p:nvPr>
        </p:nvSpPr>
        <p:spPr>
          <a:xfrm>
            <a:off x="1278204" y="6216022"/>
            <a:ext cx="7619999" cy="365125"/>
          </a:xfrm>
        </p:spPr>
        <p:txBody>
          <a:bodyPr/>
          <a:lstStyle/>
          <a:p>
            <a:r>
              <a:rPr lang="tr-TR" smtClean="0"/>
              <a:t>Çankaya Rehberlik ve Araştırma Merkezi</a:t>
            </a:r>
            <a:endParaRPr lang="tr-TR"/>
          </a:p>
        </p:txBody>
      </p:sp>
      <p:sp>
        <p:nvSpPr>
          <p:cNvPr id="8" name="Unvan 1"/>
          <p:cNvSpPr>
            <a:spLocks noGrp="1"/>
          </p:cNvSpPr>
          <p:nvPr>
            <p:ph type="title"/>
          </p:nvPr>
        </p:nvSpPr>
        <p:spPr>
          <a:xfrm>
            <a:off x="2024889" y="610255"/>
            <a:ext cx="8911687" cy="1280890"/>
          </a:xfrm>
        </p:spPr>
        <p:txBody>
          <a:bodyPr>
            <a:normAutofit/>
          </a:bodyPr>
          <a:lstStyle/>
          <a:p>
            <a:pPr algn="ctr"/>
            <a:r>
              <a:rPr lang="tr-TR" sz="2400" dirty="0" smtClean="0">
                <a:solidFill>
                  <a:schemeClr val="tx1"/>
                </a:solidFill>
                <a:latin typeface="Arial Black" panose="020B0A04020102020204" pitchFamily="34" charset="0"/>
              </a:rPr>
              <a:t>1. </a:t>
            </a:r>
            <a:r>
              <a:rPr lang="tr-TR" sz="2400" dirty="0" smtClean="0">
                <a:solidFill>
                  <a:schemeClr val="tx1"/>
                </a:solidFill>
                <a:latin typeface="Arial Black" panose="020B0A04020102020204" pitchFamily="34" charset="0"/>
              </a:rPr>
              <a:t>Sınıfa Hazırlık Sürecinde Neler Yapılabilir?</a:t>
            </a:r>
            <a:endParaRPr lang="tr-TR" sz="2400" dirty="0">
              <a:solidFill>
                <a:schemeClr val="tx1"/>
              </a:solidFill>
              <a:latin typeface="Arial Black" panose="020B0A04020102020204" pitchFamily="34" charset="0"/>
            </a:endParaRPr>
          </a:p>
        </p:txBody>
      </p:sp>
    </p:spTree>
    <p:extLst>
      <p:ext uri="{BB962C8B-B14F-4D97-AF65-F5344CB8AC3E}">
        <p14:creationId xmlns:p14="http://schemas.microsoft.com/office/powerpoint/2010/main" xmlns="" val="36428881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15093" y="1731818"/>
            <a:ext cx="10100355" cy="3777622"/>
          </a:xfrm>
        </p:spPr>
        <p:txBody>
          <a:bodyPr>
            <a:normAutofit/>
          </a:bodyPr>
          <a:lstStyle/>
          <a:p>
            <a:pPr algn="just"/>
            <a:r>
              <a:rPr lang="tr-TR" sz="2400" dirty="0" smtClean="0">
                <a:solidFill>
                  <a:srgbClr val="696862"/>
                </a:solidFill>
                <a:latin typeface="Arial" panose="020B0604020202020204" pitchFamily="34" charset="0"/>
                <a:cs typeface="Arial" panose="020B0604020202020204" pitchFamily="34" charset="0"/>
              </a:rPr>
              <a:t>Uygun bir ses tonu ile konuşma öğretilmeli. Tekerleme, şiir şarkı vb. öğretilip bunları sergilemesi istenebilir.</a:t>
            </a:r>
          </a:p>
          <a:p>
            <a:pPr algn="just"/>
            <a:r>
              <a:rPr lang="tr-TR" sz="2400" dirty="0" smtClean="0">
                <a:solidFill>
                  <a:srgbClr val="696862"/>
                </a:solidFill>
                <a:latin typeface="Arial" panose="020B0604020202020204" pitchFamily="34" charset="0"/>
                <a:cs typeface="Arial" panose="020B0604020202020204" pitchFamily="34" charset="0"/>
              </a:rPr>
              <a:t>100 e kadar sayabilme, 5’er 10’ar 2’şer ritmik sayma, basit toplama ve çıkarma, </a:t>
            </a:r>
            <a:r>
              <a:rPr lang="tr-TR" sz="2400" dirty="0" err="1" smtClean="0">
                <a:solidFill>
                  <a:srgbClr val="696862"/>
                </a:solidFill>
                <a:latin typeface="Arial" panose="020B0604020202020204" pitchFamily="34" charset="0"/>
                <a:cs typeface="Arial" panose="020B0604020202020204" pitchFamily="34" charset="0"/>
              </a:rPr>
              <a:t>örn</a:t>
            </a:r>
            <a:r>
              <a:rPr lang="tr-TR" sz="2400" dirty="0" smtClean="0">
                <a:solidFill>
                  <a:srgbClr val="696862"/>
                </a:solidFill>
                <a:latin typeface="Arial" panose="020B0604020202020204" pitchFamily="34" charset="0"/>
                <a:cs typeface="Arial" panose="020B0604020202020204" pitchFamily="34" charset="0"/>
              </a:rPr>
              <a:t>: senin bir elman var. Bir elma da ben verdim. Kaç elman olur? Annen sana üç tane kurabiye verdi. Birini yedin kaç kurabiyen kaldı gibi. Meyvelerle boncuklarla vb. çalışılabilir.</a:t>
            </a:r>
          </a:p>
          <a:p>
            <a:pPr algn="just"/>
            <a:r>
              <a:rPr lang="tr-TR" sz="2400" dirty="0" smtClean="0">
                <a:solidFill>
                  <a:srgbClr val="696862"/>
                </a:solidFill>
                <a:latin typeface="Arial" panose="020B0604020202020204" pitchFamily="34" charset="0"/>
                <a:cs typeface="Arial" panose="020B0604020202020204" pitchFamily="34" charset="0"/>
              </a:rPr>
              <a:t>Çocuğunuza kitap okuyup resimlerini anlattırabilirsiniz.</a:t>
            </a:r>
          </a:p>
          <a:p>
            <a:pPr algn="just"/>
            <a:r>
              <a:rPr lang="tr-TR" sz="2400" dirty="0" smtClean="0">
                <a:solidFill>
                  <a:srgbClr val="696862"/>
                </a:solidFill>
                <a:latin typeface="Arial" panose="020B0604020202020204" pitchFamily="34" charset="0"/>
                <a:cs typeface="Arial" panose="020B0604020202020204" pitchFamily="34" charset="0"/>
              </a:rPr>
              <a:t>Öğretmen ile iletişim kurabilmesini destekleyin.</a:t>
            </a:r>
            <a:endParaRPr lang="tr-TR" sz="2400" dirty="0">
              <a:solidFill>
                <a:srgbClr val="696862"/>
              </a:solidFill>
              <a:latin typeface="Arial" panose="020B0604020202020204" pitchFamily="34" charset="0"/>
              <a:cs typeface="Arial" panose="020B0604020202020204" pitchFamily="34" charset="0"/>
            </a:endParaRPr>
          </a:p>
        </p:txBody>
      </p:sp>
      <p:pic>
        <p:nvPicPr>
          <p:cNvPr id="4" name="8 Resim" descr="LOGO (1).png"/>
          <p:cNvPicPr/>
          <p:nvPr/>
        </p:nvPicPr>
        <p:blipFill>
          <a:blip r:embed="rId2" cstate="print"/>
          <a:stretch>
            <a:fillRect/>
          </a:stretch>
        </p:blipFill>
        <p:spPr>
          <a:xfrm>
            <a:off x="207977" y="164039"/>
            <a:ext cx="1296144" cy="1210685"/>
          </a:xfrm>
          <a:prstGeom prst="rect">
            <a:avLst/>
          </a:prstGeom>
        </p:spPr>
      </p:pic>
      <p:sp>
        <p:nvSpPr>
          <p:cNvPr id="6" name="Altbilgi Yer Tutucusu 4"/>
          <p:cNvSpPr>
            <a:spLocks noGrp="1"/>
          </p:cNvSpPr>
          <p:nvPr>
            <p:ph type="ftr" sz="quarter" idx="11"/>
          </p:nvPr>
        </p:nvSpPr>
        <p:spPr>
          <a:xfrm>
            <a:off x="1278204" y="6216022"/>
            <a:ext cx="7619999" cy="365125"/>
          </a:xfrm>
        </p:spPr>
        <p:txBody>
          <a:bodyPr/>
          <a:lstStyle/>
          <a:p>
            <a:r>
              <a:rPr lang="tr-TR" smtClean="0"/>
              <a:t>Çankaya Rehberlik ve Araştırma Merkezi</a:t>
            </a:r>
            <a:endParaRPr lang="tr-TR"/>
          </a:p>
        </p:txBody>
      </p:sp>
      <p:sp>
        <p:nvSpPr>
          <p:cNvPr id="8" name="Unvan 1"/>
          <p:cNvSpPr>
            <a:spLocks noGrp="1"/>
          </p:cNvSpPr>
          <p:nvPr>
            <p:ph type="title"/>
          </p:nvPr>
        </p:nvSpPr>
        <p:spPr>
          <a:xfrm>
            <a:off x="2024889" y="610255"/>
            <a:ext cx="8911687" cy="1280890"/>
          </a:xfrm>
        </p:spPr>
        <p:txBody>
          <a:bodyPr>
            <a:normAutofit/>
          </a:bodyPr>
          <a:lstStyle/>
          <a:p>
            <a:pPr algn="ctr"/>
            <a:r>
              <a:rPr lang="tr-TR" sz="2400" dirty="0" smtClean="0">
                <a:solidFill>
                  <a:schemeClr val="tx1"/>
                </a:solidFill>
                <a:latin typeface="Arial Black" panose="020B0A04020102020204" pitchFamily="34" charset="0"/>
              </a:rPr>
              <a:t>1. </a:t>
            </a:r>
            <a:r>
              <a:rPr lang="tr-TR" sz="2400" dirty="0" smtClean="0">
                <a:solidFill>
                  <a:schemeClr val="tx1"/>
                </a:solidFill>
                <a:latin typeface="Arial Black" panose="020B0A04020102020204" pitchFamily="34" charset="0"/>
              </a:rPr>
              <a:t>Sınıfa Hazırlık Sürecinde Neler Yapılabilir?</a:t>
            </a:r>
            <a:endParaRPr lang="tr-TR" sz="2400" dirty="0">
              <a:solidFill>
                <a:schemeClr val="tx1"/>
              </a:solidFill>
              <a:latin typeface="Arial Black" panose="020B0A04020102020204" pitchFamily="34" charset="0"/>
            </a:endParaRPr>
          </a:p>
        </p:txBody>
      </p:sp>
    </p:spTree>
    <p:extLst>
      <p:ext uri="{BB962C8B-B14F-4D97-AF65-F5344CB8AC3E}">
        <p14:creationId xmlns:p14="http://schemas.microsoft.com/office/powerpoint/2010/main" xmlns="" val="27864275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400" dirty="0" smtClean="0">
                <a:solidFill>
                  <a:schemeClr val="tx1"/>
                </a:solidFill>
                <a:latin typeface="Arial Black" panose="020B0A04020102020204" pitchFamily="34" charset="0"/>
              </a:rPr>
              <a:t>Okul Öncesi Eğitimin Önemi</a:t>
            </a:r>
            <a:endParaRPr lang="tr-TR" sz="2400" dirty="0">
              <a:solidFill>
                <a:schemeClr val="tx1"/>
              </a:solidFill>
              <a:latin typeface="Arial Black" panose="020B0A04020102020204" pitchFamily="34" charset="0"/>
            </a:endParaRPr>
          </a:p>
        </p:txBody>
      </p:sp>
      <p:sp>
        <p:nvSpPr>
          <p:cNvPr id="3" name="İçerik Yer Tutucusu 2"/>
          <p:cNvSpPr>
            <a:spLocks noGrp="1"/>
          </p:cNvSpPr>
          <p:nvPr>
            <p:ph idx="1"/>
          </p:nvPr>
        </p:nvSpPr>
        <p:spPr>
          <a:xfrm>
            <a:off x="1333006" y="1374724"/>
            <a:ext cx="10448698" cy="4536498"/>
          </a:xfrm>
        </p:spPr>
        <p:txBody>
          <a:bodyPr>
            <a:normAutofit fontScale="92500"/>
          </a:bodyPr>
          <a:lstStyle/>
          <a:p>
            <a:pPr algn="just"/>
            <a:r>
              <a:rPr lang="tr-TR" sz="2400" dirty="0" smtClean="0">
                <a:solidFill>
                  <a:srgbClr val="696862"/>
                </a:solidFill>
                <a:latin typeface="Arial" panose="020B0604020202020204" pitchFamily="34" charset="0"/>
                <a:cs typeface="Arial" panose="020B0604020202020204" pitchFamily="34" charset="0"/>
              </a:rPr>
              <a:t>Okul </a:t>
            </a:r>
            <a:r>
              <a:rPr lang="tr-TR" sz="2400" dirty="0">
                <a:solidFill>
                  <a:srgbClr val="696862"/>
                </a:solidFill>
                <a:latin typeface="Arial" panose="020B0604020202020204" pitchFamily="34" charset="0"/>
                <a:cs typeface="Arial" panose="020B0604020202020204" pitchFamily="34" charset="0"/>
              </a:rPr>
              <a:t>öncesi eğitim kurumlarına devam eden ve etmeyen çocukları ilköğretim birinci sınıfta sosyal gelişim açısından öğretmen görüşüne dayalı olarak karşılaştırmıştır. Öğretmenlerin görüşleri, okul öncesi eğitim alan çocukların sosyal gelişim açısından okul öncesi eğitim almayan çocuklara göre daha ileride olduğu ve okul öncesi eğitim almayanlarla daha fazla sorun yaşadıklarını belirtmişlerdir</a:t>
            </a:r>
            <a:r>
              <a:rPr lang="tr-TR" sz="2400" dirty="0" smtClean="0">
                <a:solidFill>
                  <a:srgbClr val="696862"/>
                </a:solidFill>
                <a:latin typeface="Arial" panose="020B0604020202020204" pitchFamily="34" charset="0"/>
                <a:cs typeface="Arial" panose="020B0604020202020204" pitchFamily="34" charset="0"/>
              </a:rPr>
              <a:t>.</a:t>
            </a:r>
          </a:p>
          <a:p>
            <a:pPr algn="just"/>
            <a:r>
              <a:rPr lang="tr-TR" sz="2400" dirty="0" smtClean="0">
                <a:solidFill>
                  <a:srgbClr val="696862"/>
                </a:solidFill>
                <a:latin typeface="Arial" panose="020B0604020202020204" pitchFamily="34" charset="0"/>
                <a:cs typeface="Arial" panose="020B0604020202020204" pitchFamily="34" charset="0"/>
              </a:rPr>
              <a:t>Okul </a:t>
            </a:r>
            <a:r>
              <a:rPr lang="tr-TR" sz="2400" dirty="0">
                <a:solidFill>
                  <a:srgbClr val="696862"/>
                </a:solidFill>
                <a:latin typeface="Arial" panose="020B0604020202020204" pitchFamily="34" charset="0"/>
                <a:cs typeface="Arial" panose="020B0604020202020204" pitchFamily="34" charset="0"/>
              </a:rPr>
              <a:t>öncesi eğitim alan çocukların okul öncesi eğitim almayan çocuklara göre okula daha hazır oldukları görüşü belirtilmiştir. Okul öncesi eğitim kurumuna devam eden çocuklar tüm gelişim alanlarında eşit olarak desteklenip, ilkokulda kendinden beklenen görevleri yerine getirerek olgunluk düzeyine ulaşmaktadır </a:t>
            </a:r>
            <a:endParaRPr lang="tr-TR" sz="2400" dirty="0" smtClean="0">
              <a:solidFill>
                <a:srgbClr val="696862"/>
              </a:solidFill>
              <a:latin typeface="Arial" panose="020B0604020202020204" pitchFamily="34" charset="0"/>
              <a:cs typeface="Arial" panose="020B0604020202020204" pitchFamily="34" charset="0"/>
            </a:endParaRPr>
          </a:p>
          <a:p>
            <a:pPr algn="just"/>
            <a:r>
              <a:rPr lang="tr-TR" sz="2400" dirty="0">
                <a:solidFill>
                  <a:srgbClr val="696862"/>
                </a:solidFill>
                <a:latin typeface="Arial" panose="020B0604020202020204" pitchFamily="34" charset="0"/>
                <a:cs typeface="Arial" panose="020B0604020202020204" pitchFamily="34" charset="0"/>
              </a:rPr>
              <a:t>Bu çerçevede okul öncesi eğitimin çocukların okul olgunluğunun oluşmasını sağlayan becerilerinin kazandırılmasında önemli rol oynadığı söylenebilir</a:t>
            </a:r>
            <a:r>
              <a:rPr lang="tr-TR" dirty="0">
                <a:solidFill>
                  <a:srgbClr val="696862"/>
                </a:solidFill>
              </a:rPr>
              <a:t>.</a:t>
            </a:r>
          </a:p>
        </p:txBody>
      </p:sp>
      <p:pic>
        <p:nvPicPr>
          <p:cNvPr id="4" name="8 Resim" descr="LOGO (1).png"/>
          <p:cNvPicPr/>
          <p:nvPr/>
        </p:nvPicPr>
        <p:blipFill>
          <a:blip r:embed="rId2" cstate="print"/>
          <a:stretch>
            <a:fillRect/>
          </a:stretch>
        </p:blipFill>
        <p:spPr>
          <a:xfrm>
            <a:off x="207977" y="164039"/>
            <a:ext cx="1296144" cy="1210685"/>
          </a:xfrm>
          <a:prstGeom prst="rect">
            <a:avLst/>
          </a:prstGeom>
        </p:spPr>
      </p:pic>
      <p:sp>
        <p:nvSpPr>
          <p:cNvPr id="6" name="Altbilgi Yer Tutucusu 4"/>
          <p:cNvSpPr>
            <a:spLocks noGrp="1"/>
          </p:cNvSpPr>
          <p:nvPr>
            <p:ph type="ftr" sz="quarter" idx="11"/>
          </p:nvPr>
        </p:nvSpPr>
        <p:spPr>
          <a:xfrm>
            <a:off x="1278204" y="6216022"/>
            <a:ext cx="7619999" cy="365125"/>
          </a:xfrm>
        </p:spPr>
        <p:txBody>
          <a:bodyPr/>
          <a:lstStyle/>
          <a:p>
            <a:r>
              <a:rPr lang="tr-TR" smtClean="0"/>
              <a:t>Çankaya Rehberlik ve Araştırma Merkezi</a:t>
            </a:r>
            <a:endParaRPr lang="tr-TR"/>
          </a:p>
        </p:txBody>
      </p:sp>
    </p:spTree>
    <p:extLst>
      <p:ext uri="{BB962C8B-B14F-4D97-AF65-F5344CB8AC3E}">
        <p14:creationId xmlns:p14="http://schemas.microsoft.com/office/powerpoint/2010/main" xmlns="" val="3533412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400" dirty="0" smtClean="0">
                <a:latin typeface="Arial Black" panose="020B0A04020102020204" pitchFamily="34" charset="0"/>
              </a:rPr>
              <a:t>KAYNAKÇA</a:t>
            </a:r>
            <a:endParaRPr lang="tr-TR" sz="2400" dirty="0">
              <a:latin typeface="Arial Black" panose="020B0A04020102020204" pitchFamily="34" charset="0"/>
            </a:endParaRPr>
          </a:p>
        </p:txBody>
      </p:sp>
      <p:sp>
        <p:nvSpPr>
          <p:cNvPr id="3" name="İçerik Yer Tutucusu 2"/>
          <p:cNvSpPr>
            <a:spLocks noGrp="1"/>
          </p:cNvSpPr>
          <p:nvPr>
            <p:ph idx="1"/>
          </p:nvPr>
        </p:nvSpPr>
        <p:spPr>
          <a:xfrm>
            <a:off x="1197429" y="1463741"/>
            <a:ext cx="9701255" cy="4534114"/>
          </a:xfrm>
        </p:spPr>
        <p:txBody>
          <a:bodyPr>
            <a:noAutofit/>
          </a:bodyPr>
          <a:lstStyle/>
          <a:p>
            <a:r>
              <a:rPr lang="tr-TR" dirty="0" smtClean="0">
                <a:solidFill>
                  <a:srgbClr val="696862"/>
                </a:solidFill>
                <a:latin typeface="Arial" pitchFamily="34" charset="0"/>
                <a:cs typeface="Arial" pitchFamily="34" charset="0"/>
              </a:rPr>
              <a:t>Güzel, N., </a:t>
            </a:r>
            <a:r>
              <a:rPr lang="tr-TR" dirty="0" err="1" smtClean="0">
                <a:solidFill>
                  <a:srgbClr val="696862"/>
                </a:solidFill>
                <a:latin typeface="Arial" pitchFamily="34" charset="0"/>
                <a:cs typeface="Arial" pitchFamily="34" charset="0"/>
              </a:rPr>
              <a:t>Özyurt</a:t>
            </a:r>
            <a:r>
              <a:rPr lang="tr-TR" dirty="0" smtClean="0">
                <a:solidFill>
                  <a:srgbClr val="696862"/>
                </a:solidFill>
                <a:latin typeface="Arial" pitchFamily="34" charset="0"/>
                <a:cs typeface="Arial" pitchFamily="34" charset="0"/>
              </a:rPr>
              <a:t>, M. (2018). Okul Öncesi Eğitimi Alan Çocukların Okul Olgunluğu Düzeylerinin ve Okul Olgunluğuna İlişkin Öğretmen Görüşlerinin İncelenmesi. </a:t>
            </a:r>
            <a:r>
              <a:rPr lang="tr-TR" i="1" dirty="0" smtClean="0">
                <a:solidFill>
                  <a:srgbClr val="696862"/>
                </a:solidFill>
                <a:latin typeface="Arial" pitchFamily="34" charset="0"/>
                <a:cs typeface="Arial" pitchFamily="34" charset="0"/>
              </a:rPr>
              <a:t>Mersin Üniversitesi Eğitim Fakültesi </a:t>
            </a:r>
            <a:r>
              <a:rPr lang="tr-TR" i="1" dirty="0" smtClean="0">
                <a:solidFill>
                  <a:srgbClr val="696862"/>
                </a:solidFill>
                <a:latin typeface="Arial" pitchFamily="34" charset="0"/>
                <a:cs typeface="Arial" pitchFamily="34" charset="0"/>
              </a:rPr>
              <a:t>Dergisi</a:t>
            </a:r>
            <a:r>
              <a:rPr lang="tr-TR" i="1" dirty="0" smtClean="0">
                <a:solidFill>
                  <a:srgbClr val="696862"/>
                </a:solidFill>
                <a:latin typeface="Arial" pitchFamily="34" charset="0"/>
                <a:cs typeface="Arial" pitchFamily="34" charset="0"/>
              </a:rPr>
              <a:t>, 14</a:t>
            </a:r>
            <a:r>
              <a:rPr lang="tr-TR" dirty="0" smtClean="0">
                <a:solidFill>
                  <a:srgbClr val="696862"/>
                </a:solidFill>
                <a:latin typeface="Arial" pitchFamily="34" charset="0"/>
                <a:cs typeface="Arial" pitchFamily="34" charset="0"/>
              </a:rPr>
              <a:t>(3), 1250-1267</a:t>
            </a:r>
            <a:r>
              <a:rPr lang="tr-TR" dirty="0" smtClean="0">
                <a:solidFill>
                  <a:srgbClr val="696862"/>
                </a:solidFill>
                <a:latin typeface="Arial" pitchFamily="34" charset="0"/>
                <a:cs typeface="Arial" pitchFamily="34" charset="0"/>
              </a:rPr>
              <a:t>.</a:t>
            </a:r>
          </a:p>
          <a:p>
            <a:r>
              <a:rPr lang="tr-TR" dirty="0" err="1" smtClean="0">
                <a:solidFill>
                  <a:srgbClr val="696862"/>
                </a:solidFill>
                <a:latin typeface="Arial" pitchFamily="34" charset="0"/>
                <a:cs typeface="Arial" pitchFamily="34" charset="0"/>
              </a:rPr>
              <a:t>Ulubeli</a:t>
            </a:r>
            <a:r>
              <a:rPr lang="tr-TR" dirty="0" smtClean="0">
                <a:solidFill>
                  <a:srgbClr val="696862"/>
                </a:solidFill>
                <a:latin typeface="Arial" pitchFamily="34" charset="0"/>
                <a:cs typeface="Arial" pitchFamily="34" charset="0"/>
              </a:rPr>
              <a:t>, S. (2019). Okul Öncesi Eğitimde Kalite Ve Okul Olgunluğu Arasındaki İlişki. (Yüksek Lisans Tezi). Aydın Adnan Menderes Üniversitesi (Aydın).</a:t>
            </a:r>
          </a:p>
          <a:p>
            <a:r>
              <a:rPr lang="tr-TR" dirty="0" smtClean="0">
                <a:solidFill>
                  <a:srgbClr val="696862"/>
                </a:solidFill>
                <a:latin typeface="Arial" pitchFamily="34" charset="0"/>
                <a:cs typeface="Arial" pitchFamily="34" charset="0"/>
              </a:rPr>
              <a:t>Yıldırım</a:t>
            </a:r>
            <a:r>
              <a:rPr lang="tr-TR" dirty="0" smtClean="0">
                <a:solidFill>
                  <a:srgbClr val="696862"/>
                </a:solidFill>
                <a:latin typeface="Arial" pitchFamily="34" charset="0"/>
                <a:cs typeface="Arial" pitchFamily="34" charset="0"/>
              </a:rPr>
              <a:t>, C., Arslan Özer, D. (2019). Birinci </a:t>
            </a:r>
            <a:r>
              <a:rPr lang="tr-TR" dirty="0">
                <a:solidFill>
                  <a:srgbClr val="696862"/>
                </a:solidFill>
                <a:latin typeface="Arial" pitchFamily="34" charset="0"/>
                <a:cs typeface="Arial" pitchFamily="34" charset="0"/>
              </a:rPr>
              <a:t>Sınıf Öğrencilerinin Okul Olgunluğu ve Akademik Başarıları Arasındaki İlişkinin </a:t>
            </a:r>
            <a:r>
              <a:rPr lang="tr-TR" dirty="0" smtClean="0">
                <a:solidFill>
                  <a:srgbClr val="696862"/>
                </a:solidFill>
                <a:latin typeface="Arial" pitchFamily="34" charset="0"/>
                <a:cs typeface="Arial" pitchFamily="34" charset="0"/>
              </a:rPr>
              <a:t>İncelenmesi. </a:t>
            </a:r>
            <a:r>
              <a:rPr lang="en-US" i="1" dirty="0" smtClean="0">
                <a:solidFill>
                  <a:srgbClr val="696862"/>
                </a:solidFill>
                <a:latin typeface="Arial" pitchFamily="34" charset="0"/>
                <a:cs typeface="Arial" pitchFamily="34" charset="0"/>
              </a:rPr>
              <a:t>Social </a:t>
            </a:r>
            <a:r>
              <a:rPr lang="en-US" i="1" dirty="0">
                <a:solidFill>
                  <a:srgbClr val="696862"/>
                </a:solidFill>
                <a:latin typeface="Arial" pitchFamily="34" charset="0"/>
                <a:cs typeface="Arial" pitchFamily="34" charset="0"/>
              </a:rPr>
              <a:t>Science </a:t>
            </a:r>
            <a:r>
              <a:rPr lang="en-US" i="1" dirty="0" smtClean="0">
                <a:solidFill>
                  <a:srgbClr val="696862"/>
                </a:solidFill>
                <a:latin typeface="Arial" pitchFamily="34" charset="0"/>
                <a:cs typeface="Arial" pitchFamily="34" charset="0"/>
              </a:rPr>
              <a:t>Studies</a:t>
            </a:r>
            <a:r>
              <a:rPr lang="en-US" dirty="0" smtClean="0">
                <a:solidFill>
                  <a:srgbClr val="696862"/>
                </a:solidFill>
                <a:latin typeface="Arial" pitchFamily="34" charset="0"/>
                <a:cs typeface="Arial" pitchFamily="34" charset="0"/>
              </a:rPr>
              <a:t>, </a:t>
            </a:r>
            <a:r>
              <a:rPr lang="tr-TR" dirty="0" smtClean="0">
                <a:solidFill>
                  <a:srgbClr val="696862"/>
                </a:solidFill>
                <a:latin typeface="Arial" pitchFamily="34" charset="0"/>
                <a:cs typeface="Arial" pitchFamily="34" charset="0"/>
              </a:rPr>
              <a:t>7(2), </a:t>
            </a:r>
            <a:r>
              <a:rPr lang="en-US" dirty="0" smtClean="0">
                <a:solidFill>
                  <a:srgbClr val="696862"/>
                </a:solidFill>
                <a:latin typeface="Arial" pitchFamily="34" charset="0"/>
                <a:cs typeface="Arial" pitchFamily="34" charset="0"/>
              </a:rPr>
              <a:t>51-63</a:t>
            </a:r>
            <a:r>
              <a:rPr lang="tr-TR" dirty="0" smtClean="0">
                <a:solidFill>
                  <a:srgbClr val="696862"/>
                </a:solidFill>
                <a:latin typeface="Arial" pitchFamily="34" charset="0"/>
                <a:cs typeface="Arial" pitchFamily="34" charset="0"/>
              </a:rPr>
              <a:t>.</a:t>
            </a:r>
          </a:p>
          <a:p>
            <a:r>
              <a:rPr lang="tr-TR" dirty="0" smtClean="0">
                <a:solidFill>
                  <a:srgbClr val="696862"/>
                </a:solidFill>
                <a:latin typeface="Arial" pitchFamily="34" charset="0"/>
                <a:cs typeface="Arial" pitchFamily="34" charset="0"/>
              </a:rPr>
              <a:t>https</a:t>
            </a:r>
            <a:r>
              <a:rPr lang="tr-TR" dirty="0">
                <a:solidFill>
                  <a:srgbClr val="696862"/>
                </a:solidFill>
                <a:latin typeface="Arial" pitchFamily="34" charset="0"/>
                <a:cs typeface="Arial" pitchFamily="34" charset="0"/>
              </a:rPr>
              <a:t>://e-okul.meb.gov.tr/yasHesap.aspx</a:t>
            </a:r>
          </a:p>
          <a:p>
            <a:r>
              <a:rPr lang="tr-TR" dirty="0">
                <a:solidFill>
                  <a:srgbClr val="696862"/>
                </a:solidFill>
                <a:latin typeface="Arial" pitchFamily="34" charset="0"/>
                <a:cs typeface="Arial" pitchFamily="34" charset="0"/>
              </a:rPr>
              <a:t>https://https://egitimkolektifi.com/kac-yasinda-hangi-okula-baslanir-ilkokula-baslama-yasi-kactir/</a:t>
            </a:r>
          </a:p>
          <a:p>
            <a:r>
              <a:rPr lang="tr-TR" dirty="0">
                <a:solidFill>
                  <a:srgbClr val="696862"/>
                </a:solidFill>
                <a:latin typeface="Arial" pitchFamily="34" charset="0"/>
                <a:ea typeface="Times New Roman" panose="02020603050405020304" pitchFamily="18" charset="0"/>
                <a:cs typeface="Arial" pitchFamily="34" charset="0"/>
              </a:rPr>
              <a:t>https:/https://www.ogretmenmeb.com/egitim/2022-2023-okula-baslama-kayit-yasi-tablosu-h1963.html/e-okul.meb.gov.tr/logineOkul.aspx</a:t>
            </a:r>
          </a:p>
          <a:p>
            <a:pPr marL="0" indent="0">
              <a:buNone/>
            </a:pPr>
            <a:endParaRPr lang="tr-TR" sz="2400" dirty="0" smtClean="0">
              <a:solidFill>
                <a:srgbClr val="696862"/>
              </a:solidFill>
              <a:latin typeface="Arial" panose="020B0604020202020204" pitchFamily="34" charset="0"/>
              <a:cs typeface="Arial" panose="020B0604020202020204" pitchFamily="34" charset="0"/>
            </a:endParaRPr>
          </a:p>
          <a:p>
            <a:endParaRPr lang="tr-TR" sz="2400" dirty="0">
              <a:latin typeface="Arial" panose="020B0604020202020204" pitchFamily="34" charset="0"/>
              <a:cs typeface="Arial" panose="020B0604020202020204" pitchFamily="34" charset="0"/>
            </a:endParaRPr>
          </a:p>
        </p:txBody>
      </p:sp>
      <p:pic>
        <p:nvPicPr>
          <p:cNvPr id="4" name="8 Resim" descr="LOGO (1).png"/>
          <p:cNvPicPr/>
          <p:nvPr/>
        </p:nvPicPr>
        <p:blipFill>
          <a:blip r:embed="rId2" cstate="print"/>
          <a:stretch>
            <a:fillRect/>
          </a:stretch>
        </p:blipFill>
        <p:spPr>
          <a:xfrm>
            <a:off x="207977" y="164039"/>
            <a:ext cx="1296144" cy="1210685"/>
          </a:xfrm>
          <a:prstGeom prst="rect">
            <a:avLst/>
          </a:prstGeom>
        </p:spPr>
      </p:pic>
      <p:sp>
        <p:nvSpPr>
          <p:cNvPr id="6" name="Altbilgi Yer Tutucusu 4"/>
          <p:cNvSpPr>
            <a:spLocks noGrp="1"/>
          </p:cNvSpPr>
          <p:nvPr>
            <p:ph type="ftr" sz="quarter" idx="11"/>
          </p:nvPr>
        </p:nvSpPr>
        <p:spPr>
          <a:xfrm>
            <a:off x="1278204" y="6216022"/>
            <a:ext cx="7619999" cy="365125"/>
          </a:xfrm>
        </p:spPr>
        <p:txBody>
          <a:bodyPr/>
          <a:lstStyle/>
          <a:p>
            <a:r>
              <a:rPr lang="tr-TR" dirty="0" smtClean="0"/>
              <a:t>Çankaya Rehberlik ve Araştırma Merkezi</a:t>
            </a:r>
            <a:endParaRPr lang="tr-TR" dirty="0"/>
          </a:p>
        </p:txBody>
      </p:sp>
    </p:spTree>
    <p:extLst>
      <p:ext uri="{BB962C8B-B14F-4D97-AF65-F5344CB8AC3E}">
        <p14:creationId xmlns:p14="http://schemas.microsoft.com/office/powerpoint/2010/main" xmlns="" val="2545533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63684" y="1482436"/>
            <a:ext cx="10154783" cy="3777622"/>
          </a:xfrm>
        </p:spPr>
        <p:txBody>
          <a:bodyPr/>
          <a:lstStyle/>
          <a:p>
            <a:pPr marL="0" indent="0">
              <a:lnSpc>
                <a:spcPct val="107000"/>
              </a:lnSpc>
              <a:spcAft>
                <a:spcPts val="800"/>
              </a:spcAft>
              <a:buNone/>
            </a:pPr>
            <a:r>
              <a:rPr lang="tr-TR" sz="2400" b="1" spc="30" dirty="0">
                <a:solidFill>
                  <a:schemeClr val="tx1"/>
                </a:solidFill>
                <a:latin typeface="Arial" panose="020B0604020202020204" pitchFamily="34" charset="0"/>
                <a:ea typeface="Times New Roman" panose="02020603050405020304" pitchFamily="18" charset="0"/>
                <a:cs typeface="Times New Roman" panose="02020603050405020304" pitchFamily="18" charset="0"/>
              </a:rPr>
              <a:t>Ana sınıfına başlama yaşı kaç?</a:t>
            </a:r>
            <a:endParaRPr lang="tr-TR" sz="14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800"/>
              </a:spcAft>
              <a:buNone/>
            </a:pPr>
            <a:r>
              <a:rPr lang="tr-TR" sz="2400" spc="30" dirty="0">
                <a:solidFill>
                  <a:srgbClr val="696862"/>
                </a:solidFill>
                <a:latin typeface="Arial" panose="020B0604020202020204" pitchFamily="34" charset="0"/>
                <a:ea typeface="Times New Roman" panose="02020603050405020304" pitchFamily="18" charset="0"/>
                <a:cs typeface="Times New Roman" panose="02020603050405020304" pitchFamily="18" charset="0"/>
              </a:rPr>
              <a:t>Ana sınıfı, 57 - 68 aylık çocukların eğitimi amacıyla örgün ve yaygın eğitim kurumları bünyesinde açılan sınıflardır. Ana sınıflarına, kayıtların yapıldığı yılın eylül ayı sonu itibarıyla 57 ayını dolduran ve 68 ayını doldurmayan çocuklar kaydedilir. Ayrıca okulun kayıt alanında ikamet eden ve bir sonraki eğitim ve öğretim yılında ilkokula başlayacak çocukların kaydı yapıldıktan sonra fiziki imkânları yeterli olan ana sınıflarına 45 - 56 aylık çocuklar da kaydedilebilir</a:t>
            </a:r>
            <a:r>
              <a:rPr lang="tr-TR" sz="2400" spc="3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a:t>
            </a:r>
            <a:endParaRPr lang="tr-TR" sz="2400"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pic>
        <p:nvPicPr>
          <p:cNvPr id="4" name="8 Resim" descr="LOGO (1).png"/>
          <p:cNvPicPr/>
          <p:nvPr/>
        </p:nvPicPr>
        <p:blipFill>
          <a:blip r:embed="rId2" cstate="print"/>
          <a:stretch>
            <a:fillRect/>
          </a:stretch>
        </p:blipFill>
        <p:spPr>
          <a:xfrm>
            <a:off x="207977" y="164039"/>
            <a:ext cx="1296144" cy="1210685"/>
          </a:xfrm>
          <a:prstGeom prst="rect">
            <a:avLst/>
          </a:prstGeom>
        </p:spPr>
      </p:pic>
      <p:sp>
        <p:nvSpPr>
          <p:cNvPr id="5" name="Altbilgi Yer Tutucusu 4"/>
          <p:cNvSpPr>
            <a:spLocks noGrp="1"/>
          </p:cNvSpPr>
          <p:nvPr>
            <p:ph type="ftr" sz="quarter" idx="11"/>
          </p:nvPr>
        </p:nvSpPr>
        <p:spPr>
          <a:xfrm>
            <a:off x="1349829" y="6304973"/>
            <a:ext cx="7619999" cy="365125"/>
          </a:xfrm>
        </p:spPr>
        <p:txBody>
          <a:bodyPr/>
          <a:lstStyle/>
          <a:p>
            <a:r>
              <a:rPr lang="tr-TR" smtClean="0"/>
              <a:t>Çankaya Rehberlik ve Araştırma Merkezi</a:t>
            </a:r>
            <a:endParaRPr lang="tr-TR"/>
          </a:p>
        </p:txBody>
      </p:sp>
    </p:spTree>
    <p:extLst>
      <p:ext uri="{BB962C8B-B14F-4D97-AF65-F5344CB8AC3E}">
        <p14:creationId xmlns:p14="http://schemas.microsoft.com/office/powerpoint/2010/main" xmlns="" val="25986277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914622" y="4491765"/>
            <a:ext cx="5708554" cy="1858331"/>
          </a:xfrm>
        </p:spPr>
        <p:txBody>
          <a:bodyPr/>
          <a:lstStyle/>
          <a:p>
            <a:pPr indent="0" fontAlgn="base">
              <a:spcBef>
                <a:spcPct val="0"/>
              </a:spcBef>
              <a:spcAft>
                <a:spcPct val="0"/>
              </a:spcAft>
              <a:buNone/>
            </a:pPr>
            <a:r>
              <a:rPr lang="tr-TR" dirty="0" smtClean="0">
                <a:solidFill>
                  <a:schemeClr val="accent6">
                    <a:lumMod val="25000"/>
                  </a:schemeClr>
                </a:solidFill>
                <a:latin typeface="Arial Black" pitchFamily="34" charset="0"/>
                <a:ea typeface="Calibri" pitchFamily="34" charset="0"/>
                <a:cs typeface="Times New Roman" pitchFamily="18" charset="0"/>
              </a:rPr>
              <a:t>         </a:t>
            </a:r>
            <a:r>
              <a:rPr lang="tr-TR" dirty="0">
                <a:solidFill>
                  <a:schemeClr val="accent6">
                    <a:lumMod val="25000"/>
                  </a:schemeClr>
                </a:solidFill>
                <a:latin typeface="Arial Black" pitchFamily="34" charset="0"/>
                <a:ea typeface="Calibri" pitchFamily="34" charset="0"/>
                <a:cs typeface="Times New Roman" pitchFamily="18" charset="0"/>
              </a:rPr>
              <a:t>www.cankayaram.meb.k12.tr</a:t>
            </a:r>
            <a:endParaRPr lang="tr-TR" dirty="0">
              <a:solidFill>
                <a:schemeClr val="accent6">
                  <a:lumMod val="25000"/>
                </a:schemeClr>
              </a:solidFill>
              <a:latin typeface="Arial" pitchFamily="34" charset="0"/>
              <a:cs typeface="Arial" pitchFamily="34" charset="0"/>
            </a:endParaRPr>
          </a:p>
          <a:p>
            <a:pPr marL="0" lvl="0" indent="449263" defTabSz="914400" fontAlgn="base">
              <a:spcBef>
                <a:spcPct val="0"/>
              </a:spcBef>
              <a:spcAft>
                <a:spcPct val="0"/>
              </a:spcAft>
              <a:buClrTx/>
              <a:buSzTx/>
              <a:buNone/>
            </a:pPr>
            <a:endParaRPr lang="tr-TR" b="1" dirty="0">
              <a:solidFill>
                <a:schemeClr val="accent6">
                  <a:lumMod val="25000"/>
                </a:schemeClr>
              </a:solidFill>
              <a:latin typeface="Arial Black" pitchFamily="34" charset="0"/>
              <a:ea typeface="Calibri" pitchFamily="34" charset="0"/>
              <a:cs typeface="Times New Roman" pitchFamily="18" charset="0"/>
            </a:endParaRPr>
          </a:p>
          <a:p>
            <a:pPr marL="0" lvl="0" indent="449263" defTabSz="914400" fontAlgn="base">
              <a:spcBef>
                <a:spcPct val="0"/>
              </a:spcBef>
              <a:spcAft>
                <a:spcPct val="0"/>
              </a:spcAft>
              <a:buClrTx/>
              <a:buSzTx/>
              <a:buNone/>
            </a:pPr>
            <a:r>
              <a:rPr lang="tr-TR" b="1" dirty="0">
                <a:solidFill>
                  <a:schemeClr val="accent6">
                    <a:lumMod val="25000"/>
                  </a:schemeClr>
                </a:solidFill>
                <a:latin typeface="Arial Black" pitchFamily="34" charset="0"/>
                <a:ea typeface="Calibri" pitchFamily="34" charset="0"/>
                <a:cs typeface="Times New Roman" pitchFamily="18" charset="0"/>
              </a:rPr>
              <a:t>         Tel 		</a:t>
            </a:r>
            <a:r>
              <a:rPr lang="tr-TR" b="1" dirty="0" smtClean="0">
                <a:solidFill>
                  <a:schemeClr val="accent6">
                    <a:lumMod val="25000"/>
                  </a:schemeClr>
                </a:solidFill>
                <a:latin typeface="Arial Black" pitchFamily="34" charset="0"/>
                <a:ea typeface="Calibri" pitchFamily="34" charset="0"/>
                <a:cs typeface="Times New Roman" pitchFamily="18" charset="0"/>
              </a:rPr>
              <a:t>   </a:t>
            </a:r>
            <a:r>
              <a:rPr lang="tr-TR" dirty="0" smtClean="0">
                <a:solidFill>
                  <a:schemeClr val="accent6">
                    <a:lumMod val="25000"/>
                  </a:schemeClr>
                </a:solidFill>
                <a:latin typeface="Arial Black" pitchFamily="34" charset="0"/>
                <a:ea typeface="Calibri" pitchFamily="34" charset="0"/>
                <a:cs typeface="Times New Roman" pitchFamily="18" charset="0"/>
              </a:rPr>
              <a:t>: </a:t>
            </a:r>
            <a:r>
              <a:rPr lang="tr-TR" dirty="0">
                <a:solidFill>
                  <a:schemeClr val="accent6">
                    <a:lumMod val="25000"/>
                  </a:schemeClr>
                </a:solidFill>
                <a:latin typeface="Arial Black" pitchFamily="34" charset="0"/>
                <a:ea typeface="Calibri" pitchFamily="34" charset="0"/>
                <a:cs typeface="Times New Roman" pitchFamily="18" charset="0"/>
              </a:rPr>
              <a:t>0312 466 67 76</a:t>
            </a:r>
            <a:endParaRPr lang="tr-TR" dirty="0">
              <a:solidFill>
                <a:schemeClr val="accent6">
                  <a:lumMod val="25000"/>
                </a:schemeClr>
              </a:solidFill>
              <a:latin typeface="Arial" pitchFamily="34" charset="0"/>
              <a:cs typeface="Arial" pitchFamily="34" charset="0"/>
            </a:endParaRPr>
          </a:p>
          <a:p>
            <a:pPr marL="0" lvl="0" indent="449263" defTabSz="914400" eaLnBrk="0" fontAlgn="base" hangingPunct="0">
              <a:spcBef>
                <a:spcPct val="0"/>
              </a:spcBef>
              <a:spcAft>
                <a:spcPct val="0"/>
              </a:spcAft>
              <a:buClrTx/>
              <a:buSzTx/>
              <a:buNone/>
            </a:pPr>
            <a:r>
              <a:rPr lang="tr-TR" b="1" dirty="0">
                <a:solidFill>
                  <a:schemeClr val="accent6">
                    <a:lumMod val="25000"/>
                  </a:schemeClr>
                </a:solidFill>
                <a:latin typeface="Arial Black" pitchFamily="34" charset="0"/>
                <a:ea typeface="Calibri" pitchFamily="34" charset="0"/>
                <a:cs typeface="Times New Roman" pitchFamily="18" charset="0"/>
              </a:rPr>
              <a:t>         </a:t>
            </a:r>
            <a:r>
              <a:rPr lang="tr-TR" b="1" dirty="0" err="1">
                <a:solidFill>
                  <a:schemeClr val="accent6">
                    <a:lumMod val="25000"/>
                  </a:schemeClr>
                </a:solidFill>
                <a:latin typeface="Arial Black" pitchFamily="34" charset="0"/>
                <a:ea typeface="Calibri" pitchFamily="34" charset="0"/>
                <a:cs typeface="Times New Roman" pitchFamily="18" charset="0"/>
              </a:rPr>
              <a:t>İnstagram</a:t>
            </a:r>
            <a:r>
              <a:rPr lang="tr-TR" b="1" dirty="0">
                <a:solidFill>
                  <a:schemeClr val="accent6">
                    <a:lumMod val="25000"/>
                  </a:schemeClr>
                </a:solidFill>
                <a:latin typeface="Arial Black" pitchFamily="34" charset="0"/>
                <a:ea typeface="Calibri" pitchFamily="34" charset="0"/>
                <a:cs typeface="Times New Roman" pitchFamily="18" charset="0"/>
              </a:rPr>
              <a:t>      </a:t>
            </a:r>
            <a:r>
              <a:rPr lang="tr-TR" b="1" dirty="0" smtClean="0">
                <a:solidFill>
                  <a:schemeClr val="accent6">
                    <a:lumMod val="25000"/>
                  </a:schemeClr>
                </a:solidFill>
                <a:latin typeface="Arial Black" pitchFamily="34" charset="0"/>
                <a:ea typeface="Calibri" pitchFamily="34" charset="0"/>
                <a:cs typeface="Times New Roman" pitchFamily="18" charset="0"/>
              </a:rPr>
              <a:t> </a:t>
            </a:r>
            <a:r>
              <a:rPr lang="tr-TR" dirty="0">
                <a:solidFill>
                  <a:schemeClr val="accent6">
                    <a:lumMod val="25000"/>
                  </a:schemeClr>
                </a:solidFill>
                <a:latin typeface="Arial Black" pitchFamily="34" charset="0"/>
                <a:ea typeface="Calibri" pitchFamily="34" charset="0"/>
                <a:cs typeface="Times New Roman" pitchFamily="18" charset="0"/>
              </a:rPr>
              <a:t>: @</a:t>
            </a:r>
            <a:r>
              <a:rPr lang="tr-TR" dirty="0" err="1">
                <a:solidFill>
                  <a:schemeClr val="accent6">
                    <a:lumMod val="25000"/>
                  </a:schemeClr>
                </a:solidFill>
                <a:latin typeface="Arial Black" pitchFamily="34" charset="0"/>
                <a:ea typeface="Calibri" pitchFamily="34" charset="0"/>
                <a:cs typeface="Times New Roman" pitchFamily="18" charset="0"/>
              </a:rPr>
              <a:t>cankayaram</a:t>
            </a:r>
            <a:endParaRPr lang="tr-TR" dirty="0">
              <a:solidFill>
                <a:schemeClr val="accent6">
                  <a:lumMod val="25000"/>
                </a:schemeClr>
              </a:solidFill>
              <a:latin typeface="Arial" pitchFamily="34" charset="0"/>
              <a:cs typeface="Arial" pitchFamily="34" charset="0"/>
            </a:endParaRPr>
          </a:p>
          <a:p>
            <a:pPr marL="0" lvl="0" indent="449263" defTabSz="914400" eaLnBrk="0" fontAlgn="base" hangingPunct="0">
              <a:spcBef>
                <a:spcPct val="0"/>
              </a:spcBef>
              <a:spcAft>
                <a:spcPct val="0"/>
              </a:spcAft>
              <a:buClrTx/>
              <a:buSzTx/>
              <a:buNone/>
            </a:pPr>
            <a:r>
              <a:rPr lang="tr-TR" b="1" dirty="0">
                <a:solidFill>
                  <a:schemeClr val="accent6">
                    <a:lumMod val="25000"/>
                  </a:schemeClr>
                </a:solidFill>
                <a:latin typeface="Arial Black" pitchFamily="34" charset="0"/>
                <a:ea typeface="Calibri" pitchFamily="34" charset="0"/>
                <a:cs typeface="Times New Roman" pitchFamily="18" charset="0"/>
              </a:rPr>
              <a:t>         </a:t>
            </a:r>
            <a:r>
              <a:rPr lang="tr-TR" b="1" dirty="0" err="1">
                <a:solidFill>
                  <a:schemeClr val="accent6">
                    <a:lumMod val="25000"/>
                  </a:schemeClr>
                </a:solidFill>
                <a:latin typeface="Arial Black" pitchFamily="34" charset="0"/>
                <a:ea typeface="Calibri" pitchFamily="34" charset="0"/>
                <a:cs typeface="Times New Roman" pitchFamily="18" charset="0"/>
              </a:rPr>
              <a:t>Twitter</a:t>
            </a:r>
            <a:r>
              <a:rPr lang="tr-TR" b="1" dirty="0">
                <a:solidFill>
                  <a:schemeClr val="accent6">
                    <a:lumMod val="25000"/>
                  </a:schemeClr>
                </a:solidFill>
                <a:latin typeface="Arial Black" pitchFamily="34" charset="0"/>
                <a:ea typeface="Calibri" pitchFamily="34" charset="0"/>
                <a:cs typeface="Times New Roman" pitchFamily="18" charset="0"/>
              </a:rPr>
              <a:t>	</a:t>
            </a:r>
            <a:r>
              <a:rPr lang="tr-TR" b="1" dirty="0" smtClean="0">
                <a:solidFill>
                  <a:schemeClr val="accent6">
                    <a:lumMod val="25000"/>
                  </a:schemeClr>
                </a:solidFill>
                <a:latin typeface="Arial Black" pitchFamily="34" charset="0"/>
                <a:ea typeface="Calibri" pitchFamily="34" charset="0"/>
                <a:cs typeface="Times New Roman" pitchFamily="18" charset="0"/>
              </a:rPr>
              <a:t>   </a:t>
            </a:r>
            <a:r>
              <a:rPr lang="tr-TR" dirty="0" smtClean="0">
                <a:solidFill>
                  <a:schemeClr val="accent6">
                    <a:lumMod val="25000"/>
                  </a:schemeClr>
                </a:solidFill>
                <a:latin typeface="Arial Black" pitchFamily="34" charset="0"/>
                <a:ea typeface="Calibri" pitchFamily="34" charset="0"/>
                <a:cs typeface="Times New Roman" pitchFamily="18" charset="0"/>
              </a:rPr>
              <a:t>: </a:t>
            </a:r>
            <a:r>
              <a:rPr lang="tr-TR" dirty="0">
                <a:solidFill>
                  <a:schemeClr val="accent6">
                    <a:lumMod val="25000"/>
                  </a:schemeClr>
                </a:solidFill>
                <a:latin typeface="Arial Black" pitchFamily="34" charset="0"/>
                <a:ea typeface="Calibri" pitchFamily="34" charset="0"/>
                <a:cs typeface="Times New Roman" pitchFamily="18" charset="0"/>
              </a:rPr>
              <a:t>@</a:t>
            </a:r>
            <a:r>
              <a:rPr lang="tr-TR" dirty="0" err="1" smtClean="0">
                <a:solidFill>
                  <a:schemeClr val="accent6">
                    <a:lumMod val="25000"/>
                  </a:schemeClr>
                </a:solidFill>
                <a:latin typeface="Arial Black" pitchFamily="34" charset="0"/>
                <a:ea typeface="Calibri" pitchFamily="34" charset="0"/>
                <a:cs typeface="Times New Roman" pitchFamily="18" charset="0"/>
              </a:rPr>
              <a:t>cankayaram</a:t>
            </a:r>
            <a:endParaRPr lang="tr-TR" dirty="0">
              <a:solidFill>
                <a:schemeClr val="accent6">
                  <a:lumMod val="25000"/>
                </a:schemeClr>
              </a:solidFill>
            </a:endParaRPr>
          </a:p>
        </p:txBody>
      </p:sp>
      <p:pic>
        <p:nvPicPr>
          <p:cNvPr id="5" name="4 İçerik Yer Tutucusu" descr="ÇANKAYA RAM LOGO.png"/>
          <p:cNvPicPr>
            <a:picLocks noChangeAspect="1"/>
          </p:cNvPicPr>
          <p:nvPr/>
        </p:nvPicPr>
        <p:blipFill>
          <a:blip r:embed="rId2" cstate="print"/>
          <a:stretch>
            <a:fillRect/>
          </a:stretch>
        </p:blipFill>
        <p:spPr>
          <a:xfrm>
            <a:off x="4090398" y="828616"/>
            <a:ext cx="3357003" cy="3357003"/>
          </a:xfrm>
          <a:prstGeom prst="rect">
            <a:avLst/>
          </a:prstGeom>
        </p:spPr>
      </p:pic>
    </p:spTree>
    <p:extLst>
      <p:ext uri="{BB962C8B-B14F-4D97-AF65-F5344CB8AC3E}">
        <p14:creationId xmlns:p14="http://schemas.microsoft.com/office/powerpoint/2010/main" xmlns="" val="31119664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74470" y="1513269"/>
            <a:ext cx="10111241" cy="4536498"/>
          </a:xfrm>
        </p:spPr>
        <p:txBody>
          <a:bodyPr>
            <a:normAutofit/>
          </a:bodyPr>
          <a:lstStyle/>
          <a:p>
            <a:pPr marL="0" indent="0">
              <a:lnSpc>
                <a:spcPct val="107000"/>
              </a:lnSpc>
              <a:spcAft>
                <a:spcPts val="800"/>
              </a:spcAft>
              <a:buNone/>
            </a:pPr>
            <a:r>
              <a:rPr lang="tr-TR" sz="2400" b="1" spc="30" dirty="0">
                <a:solidFill>
                  <a:schemeClr val="tx1"/>
                </a:solidFill>
                <a:latin typeface="Arial" panose="020B0604020202020204" pitchFamily="34" charset="0"/>
                <a:ea typeface="Times New Roman" panose="02020603050405020304" pitchFamily="18" charset="0"/>
                <a:cs typeface="Times New Roman" panose="02020603050405020304" pitchFamily="18" charset="0"/>
              </a:rPr>
              <a:t>İlkokula başlama yaşı kaç?</a:t>
            </a:r>
            <a:endParaRPr lang="tr-TR" sz="24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20000"/>
              </a:lnSpc>
              <a:buNone/>
            </a:pPr>
            <a:r>
              <a:rPr lang="tr-TR" sz="2400" spc="30" dirty="0">
                <a:solidFill>
                  <a:srgbClr val="696862"/>
                </a:solidFill>
                <a:latin typeface="Arial" panose="020B0604020202020204" pitchFamily="34" charset="0"/>
                <a:ea typeface="Times New Roman" panose="02020603050405020304" pitchFamily="18" charset="0"/>
              </a:rPr>
              <a:t>İlkokulların birinci sınıfına, kayıtların yapıldığı yılın eylül ayı sonu itibarıyla 69 ayını dolduran çocukların kaydı yapılır. Gelişim yönünden ilkokula hazır olduğu anlaşılan 66 - 68 ay arası çocuklardan, velisinin yazılı isteği bulunanlar da ilkokul birinci sınıfa kaydedilir</a:t>
            </a:r>
            <a:r>
              <a:rPr lang="tr-TR" sz="2400" spc="30" dirty="0" smtClean="0">
                <a:solidFill>
                  <a:srgbClr val="696862"/>
                </a:solidFill>
                <a:latin typeface="Arial" panose="020B0604020202020204" pitchFamily="34" charset="0"/>
                <a:ea typeface="Times New Roman" panose="02020603050405020304" pitchFamily="18" charset="0"/>
              </a:rPr>
              <a:t>.</a:t>
            </a:r>
          </a:p>
          <a:p>
            <a:pPr marL="0" indent="0">
              <a:lnSpc>
                <a:spcPct val="120000"/>
              </a:lnSpc>
              <a:buNone/>
            </a:pPr>
            <a:endParaRPr lang="tr-TR" sz="3400" dirty="0" smtClean="0">
              <a:solidFill>
                <a:srgbClr val="696862"/>
              </a:solidFill>
            </a:endParaRPr>
          </a:p>
        </p:txBody>
      </p:sp>
      <p:pic>
        <p:nvPicPr>
          <p:cNvPr id="4" name="8 Resim" descr="LOGO (1).png"/>
          <p:cNvPicPr/>
          <p:nvPr/>
        </p:nvPicPr>
        <p:blipFill>
          <a:blip r:embed="rId2" cstate="print"/>
          <a:stretch>
            <a:fillRect/>
          </a:stretch>
        </p:blipFill>
        <p:spPr>
          <a:xfrm>
            <a:off x="207977" y="164039"/>
            <a:ext cx="1296144" cy="1210685"/>
          </a:xfrm>
          <a:prstGeom prst="rect">
            <a:avLst/>
          </a:prstGeom>
        </p:spPr>
      </p:pic>
      <p:sp>
        <p:nvSpPr>
          <p:cNvPr id="5" name="Altbilgi Yer Tutucusu 4"/>
          <p:cNvSpPr>
            <a:spLocks noGrp="1"/>
          </p:cNvSpPr>
          <p:nvPr>
            <p:ph type="ftr" sz="quarter" idx="11"/>
          </p:nvPr>
        </p:nvSpPr>
        <p:spPr>
          <a:xfrm>
            <a:off x="1278204" y="6216022"/>
            <a:ext cx="7619999" cy="365125"/>
          </a:xfrm>
        </p:spPr>
        <p:txBody>
          <a:bodyPr/>
          <a:lstStyle/>
          <a:p>
            <a:r>
              <a:rPr lang="tr-TR" smtClean="0"/>
              <a:t>Çankaya Rehberlik ve Araştırma Merkezi</a:t>
            </a:r>
            <a:endParaRPr lang="tr-TR"/>
          </a:p>
        </p:txBody>
      </p:sp>
    </p:spTree>
    <p:extLst>
      <p:ext uri="{BB962C8B-B14F-4D97-AF65-F5344CB8AC3E}">
        <p14:creationId xmlns:p14="http://schemas.microsoft.com/office/powerpoint/2010/main" xmlns="" val="572978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2956" y="1482437"/>
            <a:ext cx="10154783" cy="3777622"/>
          </a:xfrm>
        </p:spPr>
        <p:txBody>
          <a:bodyPr/>
          <a:lstStyle/>
          <a:p>
            <a:pPr marL="0" indent="0">
              <a:lnSpc>
                <a:spcPct val="120000"/>
              </a:lnSpc>
              <a:spcAft>
                <a:spcPts val="800"/>
              </a:spcAft>
              <a:buNone/>
            </a:pPr>
            <a:r>
              <a:rPr lang="tr-TR" sz="2400" b="1" spc="30" dirty="0">
                <a:solidFill>
                  <a:schemeClr val="tx1"/>
                </a:solidFill>
                <a:latin typeface="Arial" panose="020B0604020202020204" pitchFamily="34" charset="0"/>
                <a:ea typeface="Times New Roman" panose="02020603050405020304" pitchFamily="18" charset="0"/>
                <a:cs typeface="Times New Roman" panose="02020603050405020304" pitchFamily="18" charset="0"/>
              </a:rPr>
              <a:t>İlkokula başlama yaşı gelen çocuğu okula kayıt ettirmek zorunlu </a:t>
            </a:r>
            <a:r>
              <a:rPr lang="tr-TR" sz="2400" b="1" spc="30" dirty="0" smtClean="0">
                <a:solidFill>
                  <a:schemeClr val="tx1"/>
                </a:solidFill>
                <a:latin typeface="Arial" panose="020B0604020202020204" pitchFamily="34" charset="0"/>
                <a:ea typeface="Times New Roman" panose="02020603050405020304" pitchFamily="18" charset="0"/>
                <a:cs typeface="Times New Roman" panose="02020603050405020304" pitchFamily="18" charset="0"/>
              </a:rPr>
              <a:t>mudur?</a:t>
            </a:r>
            <a:endParaRPr lang="tr-TR" sz="24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20000"/>
              </a:lnSpc>
              <a:spcAft>
                <a:spcPts val="800"/>
              </a:spcAft>
              <a:buNone/>
            </a:pPr>
            <a:r>
              <a:rPr lang="tr-TR" sz="2400" spc="30" dirty="0" smtClean="0">
                <a:solidFill>
                  <a:srgbClr val="696862"/>
                </a:solidFill>
                <a:latin typeface="Arial" panose="020B0604020202020204" pitchFamily="34" charset="0"/>
                <a:ea typeface="Times New Roman" panose="02020603050405020304" pitchFamily="18" charset="0"/>
                <a:cs typeface="Times New Roman" panose="02020603050405020304" pitchFamily="18" charset="0"/>
              </a:rPr>
              <a:t>Okul </a:t>
            </a:r>
            <a:r>
              <a:rPr lang="tr-TR" sz="2400" spc="30" dirty="0">
                <a:solidFill>
                  <a:srgbClr val="696862"/>
                </a:solidFill>
                <a:latin typeface="Arial" panose="020B0604020202020204" pitchFamily="34" charset="0"/>
                <a:ea typeface="Times New Roman" panose="02020603050405020304" pitchFamily="18" charset="0"/>
                <a:cs typeface="Times New Roman" panose="02020603050405020304" pitchFamily="18" charset="0"/>
              </a:rPr>
              <a:t>müdürlükleri, yaşça kayıt hakkını elde eden çocuklardan 69, 70 ve 71 aylık olanları velisinin vereceği dilekçe ile okul öncesi eğitime yönlendirebilir veya kayıtlarını bir yıl erteleyebilir. Velisinin yazılı talebi doğrultusunda ilkokula kaydı bir yıl ertelenen çocuklar okul öncesi eğitim kurumlarına öncelikle kaydedilir.</a:t>
            </a:r>
            <a:endParaRPr lang="tr-TR" sz="2400" dirty="0">
              <a:solidFill>
                <a:srgbClr val="696862"/>
              </a:solidFill>
              <a:latin typeface="Calibri" panose="020F0502020204030204" pitchFamily="34" charset="0"/>
              <a:ea typeface="Calibri" panose="020F0502020204030204" pitchFamily="34" charset="0"/>
              <a:cs typeface="Times New Roman" panose="02020603050405020304" pitchFamily="18" charset="0"/>
            </a:endParaRPr>
          </a:p>
          <a:p>
            <a:endParaRPr lang="tr-TR" sz="2400" dirty="0"/>
          </a:p>
        </p:txBody>
      </p:sp>
      <p:pic>
        <p:nvPicPr>
          <p:cNvPr id="4" name="8 Resim" descr="LOGO (1).png"/>
          <p:cNvPicPr/>
          <p:nvPr/>
        </p:nvPicPr>
        <p:blipFill>
          <a:blip r:embed="rId2" cstate="print"/>
          <a:stretch>
            <a:fillRect/>
          </a:stretch>
        </p:blipFill>
        <p:spPr>
          <a:xfrm>
            <a:off x="207977" y="164039"/>
            <a:ext cx="1296144" cy="1210685"/>
          </a:xfrm>
          <a:prstGeom prst="rect">
            <a:avLst/>
          </a:prstGeom>
        </p:spPr>
      </p:pic>
      <p:sp>
        <p:nvSpPr>
          <p:cNvPr id="6" name="Altbilgi Yer Tutucusu 4"/>
          <p:cNvSpPr>
            <a:spLocks noGrp="1"/>
          </p:cNvSpPr>
          <p:nvPr>
            <p:ph type="ftr" sz="quarter" idx="11"/>
          </p:nvPr>
        </p:nvSpPr>
        <p:spPr>
          <a:xfrm>
            <a:off x="1278204" y="6216022"/>
            <a:ext cx="7619999" cy="365125"/>
          </a:xfrm>
        </p:spPr>
        <p:txBody>
          <a:bodyPr/>
          <a:lstStyle/>
          <a:p>
            <a:r>
              <a:rPr lang="tr-TR" smtClean="0"/>
              <a:t>Çankaya Rehberlik ve Araştırma Merkezi</a:t>
            </a:r>
            <a:endParaRPr lang="tr-TR"/>
          </a:p>
        </p:txBody>
      </p:sp>
    </p:spTree>
    <p:extLst>
      <p:ext uri="{BB962C8B-B14F-4D97-AF65-F5344CB8AC3E}">
        <p14:creationId xmlns:p14="http://schemas.microsoft.com/office/powerpoint/2010/main" xmlns="" val="122953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smtClean="0"/>
              <a:t>Çankaya Rehberlik ve Araştırma Merkezi</a:t>
            </a:r>
            <a:endParaRPr lang="tr-TR"/>
          </a:p>
        </p:txBody>
      </p:sp>
      <p:pic>
        <p:nvPicPr>
          <p:cNvPr id="1026" name="Picture 2" descr="2022-2023 Okula Başlama Kayıt Yaşı Tablosu"/>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850500" y="0"/>
            <a:ext cx="9518573" cy="6520817"/>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8 Resim" descr="LOGO (1).png"/>
          <p:cNvPicPr/>
          <p:nvPr/>
        </p:nvPicPr>
        <p:blipFill>
          <a:blip r:embed="rId3" cstate="print"/>
          <a:stretch>
            <a:fillRect/>
          </a:stretch>
        </p:blipFill>
        <p:spPr>
          <a:xfrm>
            <a:off x="9462813" y="5647315"/>
            <a:ext cx="1296144" cy="1210685"/>
          </a:xfrm>
          <a:prstGeom prst="rect">
            <a:avLst/>
          </a:prstGeom>
        </p:spPr>
      </p:pic>
    </p:spTree>
    <p:extLst>
      <p:ext uri="{BB962C8B-B14F-4D97-AF65-F5344CB8AC3E}">
        <p14:creationId xmlns:p14="http://schemas.microsoft.com/office/powerpoint/2010/main" xmlns="" val="2739232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05001" y="624110"/>
            <a:ext cx="9599612" cy="1280890"/>
          </a:xfrm>
        </p:spPr>
        <p:txBody>
          <a:bodyPr>
            <a:normAutofit fontScale="90000"/>
          </a:bodyPr>
          <a:lstStyle/>
          <a:p>
            <a:pPr lvl="0">
              <a:spcBef>
                <a:spcPts val="1000"/>
              </a:spcBef>
              <a:spcAft>
                <a:spcPts val="1125"/>
              </a:spcAft>
            </a:pPr>
            <a:r>
              <a:rPr lang="tr-TR" sz="2800" b="1" dirty="0">
                <a:solidFill>
                  <a:schemeClr val="tx1"/>
                </a:solidFill>
                <a:latin typeface="Arial" panose="020B0604020202020204" pitchFamily="34" charset="0"/>
                <a:ea typeface="Times New Roman" panose="02020603050405020304" pitchFamily="18" charset="0"/>
                <a:cs typeface="Arial" panose="020B0604020202020204" pitchFamily="34" charset="0"/>
              </a:rPr>
              <a:t>E- Okul Okula Kayıt Yaşı Hesapla</a:t>
            </a:r>
            <a:r>
              <a:rPr lang="tr-TR" sz="1600" dirty="0">
                <a:solidFill>
                  <a:prstClr val="black">
                    <a:lumMod val="75000"/>
                    <a:lumOff val="25000"/>
                  </a:prstClr>
                </a:solidFill>
                <a:latin typeface="Arial" panose="020B0604020202020204" pitchFamily="34" charset="0"/>
                <a:ea typeface="Calibri" panose="020F0502020204030204" pitchFamily="34" charset="0"/>
                <a:cs typeface="Arial" panose="020B0604020202020204" pitchFamily="34" charset="0"/>
              </a:rPr>
              <a:t/>
            </a:r>
            <a:br>
              <a:rPr lang="tr-TR" sz="1600" dirty="0">
                <a:solidFill>
                  <a:prstClr val="black">
                    <a:lumMod val="75000"/>
                    <a:lumOff val="25000"/>
                  </a:prstClr>
                </a:solidFill>
                <a:latin typeface="Arial" panose="020B0604020202020204" pitchFamily="34" charset="0"/>
                <a:ea typeface="Calibri" panose="020F0502020204030204" pitchFamily="34" charset="0"/>
                <a:cs typeface="Arial" panose="020B0604020202020204" pitchFamily="34" charset="0"/>
              </a:rPr>
            </a:br>
            <a:r>
              <a:rPr lang="tr-TR" sz="2700" dirty="0">
                <a:solidFill>
                  <a:srgbClr val="696862"/>
                </a:solidFill>
                <a:latin typeface="Arial" panose="020B0604020202020204" pitchFamily="34" charset="0"/>
                <a:ea typeface="Times New Roman" panose="02020603050405020304" pitchFamily="18" charset="0"/>
                <a:cs typeface="Arial" panose="020B0604020202020204" pitchFamily="34" charset="0"/>
              </a:rPr>
              <a:t>E-Okul Sistemi üzerinden okula başlama yaşını hesaplayabilirsiniz.  Çocuğunuzun okula başlama yaşını otomatik hesaplamak ve okula kayıt durumunu görmek için</a:t>
            </a:r>
            <a:r>
              <a:rPr lang="tr-TR" sz="2700" dirty="0">
                <a:solidFill>
                  <a:srgbClr val="233851"/>
                </a:solidFill>
                <a:latin typeface="Arial" panose="020B0604020202020204" pitchFamily="34" charset="0"/>
                <a:ea typeface="Times New Roman" panose="02020603050405020304" pitchFamily="18" charset="0"/>
                <a:cs typeface="Arial" panose="020B0604020202020204" pitchFamily="34" charset="0"/>
              </a:rPr>
              <a:t> </a:t>
            </a:r>
            <a:r>
              <a:rPr lang="tr-TR" sz="2700" dirty="0">
                <a:solidFill>
                  <a:prstClr val="black">
                    <a:lumMod val="75000"/>
                    <a:lumOff val="25000"/>
                  </a:prstClr>
                </a:solidFill>
                <a:latin typeface="Arial" panose="020B0604020202020204" pitchFamily="34" charset="0"/>
                <a:ea typeface="Calibri" panose="020F0502020204030204" pitchFamily="34" charset="0"/>
                <a:cs typeface="Arial" panose="020B0604020202020204" pitchFamily="34" charset="0"/>
              </a:rPr>
              <a:t/>
            </a:r>
            <a:br>
              <a:rPr lang="tr-TR" sz="2700" dirty="0">
                <a:solidFill>
                  <a:prstClr val="black">
                    <a:lumMod val="75000"/>
                    <a:lumOff val="25000"/>
                  </a:prstClr>
                </a:solidFill>
                <a:latin typeface="Arial" panose="020B0604020202020204" pitchFamily="34" charset="0"/>
                <a:ea typeface="Calibri" panose="020F0502020204030204" pitchFamily="34" charset="0"/>
                <a:cs typeface="Arial" panose="020B0604020202020204" pitchFamily="34" charset="0"/>
              </a:rPr>
            </a:br>
            <a:r>
              <a:rPr lang="tr-TR" sz="2700" dirty="0">
                <a:solidFill>
                  <a:srgbClr val="FF0000"/>
                </a:solidFill>
                <a:latin typeface="Arial" panose="020B0604020202020204" pitchFamily="34" charset="0"/>
                <a:ea typeface="Times New Roman" panose="02020603050405020304" pitchFamily="18" charset="0"/>
                <a:cs typeface="Arial" panose="020B0604020202020204" pitchFamily="34" charset="0"/>
                <a:hlinkClick r:id="rId2"/>
              </a:rPr>
              <a:t>https://e-okul.meb.gov.tr/yasHesap.aspx</a:t>
            </a:r>
            <a:r>
              <a:rPr lang="tr-TR" sz="2700" dirty="0">
                <a:solidFill>
                  <a:srgbClr val="FF0000"/>
                </a:solidFill>
                <a:latin typeface="Arial" panose="020B0604020202020204" pitchFamily="34" charset="0"/>
                <a:ea typeface="Times New Roman" panose="02020603050405020304" pitchFamily="18" charset="0"/>
                <a:cs typeface="Arial" panose="020B0604020202020204" pitchFamily="34" charset="0"/>
              </a:rPr>
              <a:t/>
            </a:r>
            <a:br>
              <a:rPr lang="tr-TR" sz="2700" dirty="0">
                <a:solidFill>
                  <a:srgbClr val="FF0000"/>
                </a:solidFill>
                <a:latin typeface="Arial" panose="020B0604020202020204" pitchFamily="34" charset="0"/>
                <a:ea typeface="Times New Roman" panose="02020603050405020304" pitchFamily="18" charset="0"/>
                <a:cs typeface="Arial" panose="020B0604020202020204" pitchFamily="34" charset="0"/>
              </a:rPr>
            </a:br>
            <a:endParaRPr lang="tr-TR" sz="27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914400" y="2133600"/>
            <a:ext cx="10590212" cy="3777622"/>
          </a:xfrm>
        </p:spPr>
        <p:txBody>
          <a:bodyPr/>
          <a:lstStyle/>
          <a:p>
            <a:pPr marL="0" indent="0">
              <a:lnSpc>
                <a:spcPct val="107000"/>
              </a:lnSpc>
              <a:spcAft>
                <a:spcPts val="800"/>
              </a:spcAft>
              <a:buNone/>
            </a:pPr>
            <a:endParaRPr lang="tr-TR" sz="1400"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pic>
        <p:nvPicPr>
          <p:cNvPr id="4" name="Resim 3"/>
          <p:cNvPicPr/>
          <p:nvPr/>
        </p:nvPicPr>
        <p:blipFill>
          <a:blip r:embed="rId3" cstate="print"/>
          <a:srcRect l="4935" t="3604" r="13888" b="9671"/>
          <a:stretch>
            <a:fillRect/>
          </a:stretch>
        </p:blipFill>
        <p:spPr>
          <a:xfrm>
            <a:off x="1565563" y="2729345"/>
            <a:ext cx="9393381" cy="3241964"/>
          </a:xfrm>
          <a:prstGeom prst="rect">
            <a:avLst/>
          </a:prstGeom>
        </p:spPr>
      </p:pic>
      <p:pic>
        <p:nvPicPr>
          <p:cNvPr id="5" name="8 Resim" descr="LOGO (1).png"/>
          <p:cNvPicPr/>
          <p:nvPr/>
        </p:nvPicPr>
        <p:blipFill>
          <a:blip r:embed="rId4" cstate="print"/>
          <a:stretch>
            <a:fillRect/>
          </a:stretch>
        </p:blipFill>
        <p:spPr>
          <a:xfrm>
            <a:off x="207977" y="164039"/>
            <a:ext cx="1296144" cy="1210685"/>
          </a:xfrm>
          <a:prstGeom prst="rect">
            <a:avLst/>
          </a:prstGeom>
        </p:spPr>
      </p:pic>
      <p:sp>
        <p:nvSpPr>
          <p:cNvPr id="6" name="Altbilgi Yer Tutucusu 5"/>
          <p:cNvSpPr>
            <a:spLocks noGrp="1"/>
          </p:cNvSpPr>
          <p:nvPr>
            <p:ph type="ftr" sz="quarter" idx="11"/>
          </p:nvPr>
        </p:nvSpPr>
        <p:spPr/>
        <p:txBody>
          <a:bodyPr/>
          <a:lstStyle/>
          <a:p>
            <a:r>
              <a:rPr lang="tr-TR" smtClean="0"/>
              <a:t>Çankaya Rehberlik ve Araştırma Merkezi</a:t>
            </a:r>
            <a:endParaRPr lang="tr-TR"/>
          </a:p>
        </p:txBody>
      </p:sp>
    </p:spTree>
    <p:extLst>
      <p:ext uri="{BB962C8B-B14F-4D97-AF65-F5344CB8AC3E}">
        <p14:creationId xmlns:p14="http://schemas.microsoft.com/office/powerpoint/2010/main" xmlns="" val="32119039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7795" y="1493322"/>
            <a:ext cx="10274526" cy="4376336"/>
          </a:xfrm>
        </p:spPr>
        <p:txBody>
          <a:bodyPr/>
          <a:lstStyle/>
          <a:p>
            <a:pPr marL="0" indent="0">
              <a:lnSpc>
                <a:spcPct val="107000"/>
              </a:lnSpc>
              <a:spcAft>
                <a:spcPts val="1125"/>
              </a:spcAft>
              <a:buNone/>
            </a:pPr>
            <a:r>
              <a:rPr lang="tr-TR" sz="2400" dirty="0">
                <a:solidFill>
                  <a:schemeClr val="tx1"/>
                </a:solidFill>
                <a:latin typeface="Arial Black" panose="020B0A04020102020204" pitchFamily="34" charset="0"/>
                <a:ea typeface="Times New Roman" panose="02020603050405020304" pitchFamily="18" charset="0"/>
                <a:cs typeface="Arial" panose="020B0604020202020204" pitchFamily="34" charset="0"/>
              </a:rPr>
              <a:t>Çocuğum Hangi Okula Kayıt Oldu?</a:t>
            </a:r>
            <a:endParaRPr lang="tr-TR" sz="2400" dirty="0">
              <a:solidFill>
                <a:schemeClr val="tx1"/>
              </a:solidFill>
              <a:latin typeface="Arial Black" panose="020B0A04020102020204" pitchFamily="34" charset="0"/>
              <a:ea typeface="Calibri" panose="020F0502020204030204" pitchFamily="34" charset="0"/>
              <a:cs typeface="Arial" panose="020B0604020202020204" pitchFamily="34" charset="0"/>
            </a:endParaRPr>
          </a:p>
          <a:p>
            <a:pPr marL="0" indent="0" algn="just">
              <a:spcAft>
                <a:spcPts val="1125"/>
              </a:spcAft>
              <a:buNone/>
            </a:pPr>
            <a:r>
              <a:rPr lang="tr-TR" sz="2400" dirty="0">
                <a:solidFill>
                  <a:srgbClr val="696862"/>
                </a:solidFill>
                <a:latin typeface="Arial" panose="020B0604020202020204" pitchFamily="34" charset="0"/>
                <a:ea typeface="Times New Roman" panose="02020603050405020304" pitchFamily="18" charset="0"/>
                <a:cs typeface="Arial" panose="020B0604020202020204" pitchFamily="34" charset="0"/>
              </a:rPr>
              <a:t>2022-2023 Eğitim öğretim yılı ana sınıfı, ilkokul ve ortaokul kayıtları e-okulda erişime Ağustos-Eylül 2022'de açılacak. Çocuğumun kaydı hangi okula çıktı?</a:t>
            </a:r>
            <a:r>
              <a:rPr lang="tr-TR" sz="2400" b="1" dirty="0">
                <a:solidFill>
                  <a:srgbClr val="696862"/>
                </a:solidFill>
                <a:latin typeface="Arial" panose="020B0604020202020204" pitchFamily="34" charset="0"/>
                <a:ea typeface="Times New Roman" panose="02020603050405020304" pitchFamily="18" charset="0"/>
                <a:cs typeface="Arial" panose="020B0604020202020204" pitchFamily="34" charset="0"/>
              </a:rPr>
              <a:t> 1. sınıfa kayıt </a:t>
            </a:r>
            <a:r>
              <a:rPr lang="tr-TR" sz="2400" dirty="0">
                <a:solidFill>
                  <a:srgbClr val="696862"/>
                </a:solidFill>
                <a:latin typeface="Arial" panose="020B0604020202020204" pitchFamily="34" charset="0"/>
                <a:ea typeface="Times New Roman" panose="02020603050405020304" pitchFamily="18" charset="0"/>
                <a:cs typeface="Arial" panose="020B0604020202020204" pitchFamily="34" charset="0"/>
              </a:rPr>
              <a:t>durumunu görmek için </a:t>
            </a:r>
            <a:r>
              <a:rPr lang="tr-TR" sz="2400" b="1" dirty="0" smtClean="0">
                <a:solidFill>
                  <a:srgbClr val="696862"/>
                </a:solidFill>
                <a:latin typeface="Arial" panose="020B0604020202020204" pitchFamily="34" charset="0"/>
                <a:ea typeface="Times New Roman" panose="02020603050405020304" pitchFamily="18" charset="0"/>
                <a:cs typeface="Arial" panose="020B0604020202020204" pitchFamily="34" charset="0"/>
                <a:hlinkClick r:id="rId2"/>
              </a:rPr>
              <a:t>e kayıt </a:t>
            </a:r>
            <a:r>
              <a:rPr lang="tr-TR" sz="2400" b="1" dirty="0">
                <a:solidFill>
                  <a:srgbClr val="696862"/>
                </a:solidFill>
                <a:latin typeface="Arial" panose="020B0604020202020204" pitchFamily="34" charset="0"/>
                <a:ea typeface="Times New Roman" panose="02020603050405020304" pitchFamily="18" charset="0"/>
                <a:cs typeface="Arial" panose="020B0604020202020204" pitchFamily="34" charset="0"/>
                <a:hlinkClick r:id="rId2"/>
              </a:rPr>
              <a:t>sonuçları</a:t>
            </a:r>
            <a:r>
              <a:rPr lang="tr-TR" sz="2400" dirty="0">
                <a:solidFill>
                  <a:srgbClr val="696862"/>
                </a:solidFill>
                <a:latin typeface="Arial" panose="020B0604020202020204" pitchFamily="34" charset="0"/>
                <a:ea typeface="Times New Roman" panose="02020603050405020304" pitchFamily="18" charset="0"/>
                <a:cs typeface="Arial" panose="020B0604020202020204" pitchFamily="34" charset="0"/>
              </a:rPr>
              <a:t> sayfasını ziyaret edebilirsiniz.</a:t>
            </a:r>
            <a:endParaRPr lang="tr-TR" sz="2400" dirty="0">
              <a:solidFill>
                <a:srgbClr val="696862"/>
              </a:solidFill>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1125"/>
              </a:spcAft>
              <a:buNone/>
            </a:pPr>
            <a:r>
              <a:rPr lang="tr-TR" sz="2400" dirty="0">
                <a:solidFill>
                  <a:srgbClr val="696862"/>
                </a:solidFill>
                <a:latin typeface="Arial" panose="020B0604020202020204" pitchFamily="34" charset="0"/>
                <a:ea typeface="Times New Roman" panose="02020603050405020304" pitchFamily="18" charset="0"/>
                <a:cs typeface="Arial" panose="020B0604020202020204" pitchFamily="34" charset="0"/>
              </a:rPr>
              <a:t>https://</a:t>
            </a:r>
            <a:r>
              <a:rPr lang="tr-TR" sz="2400" dirty="0" smtClean="0">
                <a:solidFill>
                  <a:srgbClr val="696862"/>
                </a:solidFill>
                <a:latin typeface="Arial" panose="020B0604020202020204" pitchFamily="34" charset="0"/>
                <a:ea typeface="Times New Roman" panose="02020603050405020304" pitchFamily="18" charset="0"/>
                <a:cs typeface="Arial" panose="020B0604020202020204" pitchFamily="34" charset="0"/>
              </a:rPr>
              <a:t>e-okul.meb.gov.tr/logineOkul.aspx</a:t>
            </a:r>
          </a:p>
          <a:p>
            <a:pPr marL="0" indent="0">
              <a:lnSpc>
                <a:spcPct val="107000"/>
              </a:lnSpc>
              <a:spcAft>
                <a:spcPts val="1125"/>
              </a:spcAft>
              <a:buNone/>
            </a:pPr>
            <a:endParaRPr lang="tr-TR" sz="2400" dirty="0">
              <a:latin typeface="Arial" panose="020B0604020202020204" pitchFamily="34" charset="0"/>
              <a:ea typeface="Calibri" panose="020F0502020204030204" pitchFamily="34" charset="0"/>
              <a:cs typeface="Arial" panose="020B0604020202020204" pitchFamily="34" charset="0"/>
            </a:endParaRPr>
          </a:p>
          <a:p>
            <a:endParaRPr lang="tr-TR" dirty="0">
              <a:latin typeface="Arial" panose="020B0604020202020204" pitchFamily="34" charset="0"/>
              <a:cs typeface="Arial" panose="020B0604020202020204" pitchFamily="34" charset="0"/>
            </a:endParaRPr>
          </a:p>
        </p:txBody>
      </p:sp>
      <p:pic>
        <p:nvPicPr>
          <p:cNvPr id="4" name="8 Resim" descr="LOGO (1).png"/>
          <p:cNvPicPr/>
          <p:nvPr/>
        </p:nvPicPr>
        <p:blipFill>
          <a:blip r:embed="rId3" cstate="print"/>
          <a:stretch>
            <a:fillRect/>
          </a:stretch>
        </p:blipFill>
        <p:spPr>
          <a:xfrm>
            <a:off x="207977" y="164039"/>
            <a:ext cx="1296144" cy="1210685"/>
          </a:xfrm>
          <a:prstGeom prst="rect">
            <a:avLst/>
          </a:prstGeom>
        </p:spPr>
      </p:pic>
      <p:sp>
        <p:nvSpPr>
          <p:cNvPr id="6" name="Altbilgi Yer Tutucusu 4"/>
          <p:cNvSpPr>
            <a:spLocks noGrp="1"/>
          </p:cNvSpPr>
          <p:nvPr>
            <p:ph type="ftr" sz="quarter" idx="11"/>
          </p:nvPr>
        </p:nvSpPr>
        <p:spPr>
          <a:xfrm>
            <a:off x="1278204" y="6216022"/>
            <a:ext cx="7619999" cy="365125"/>
          </a:xfrm>
        </p:spPr>
        <p:txBody>
          <a:bodyPr/>
          <a:lstStyle/>
          <a:p>
            <a:r>
              <a:rPr lang="tr-TR" smtClean="0"/>
              <a:t>Çankaya Rehberlik ve Araştırma Merkezi</a:t>
            </a:r>
            <a:endParaRPr lang="tr-TR"/>
          </a:p>
        </p:txBody>
      </p:sp>
    </p:spTree>
    <p:extLst>
      <p:ext uri="{BB962C8B-B14F-4D97-AF65-F5344CB8AC3E}">
        <p14:creationId xmlns:p14="http://schemas.microsoft.com/office/powerpoint/2010/main" xmlns="" val="1550832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400" dirty="0" smtClean="0">
                <a:solidFill>
                  <a:schemeClr val="tx1"/>
                </a:solidFill>
                <a:latin typeface="Arial Black" panose="020B0A04020102020204" pitchFamily="34" charset="0"/>
                <a:cs typeface="Arial" panose="020B0604020202020204" pitchFamily="34" charset="0"/>
              </a:rPr>
              <a:t>Okul Öncesi Eğitim</a:t>
            </a:r>
            <a:endParaRPr lang="tr-TR" sz="2400" dirty="0">
              <a:solidFill>
                <a:schemeClr val="tx1"/>
              </a:solidFill>
              <a:latin typeface="Arial Black" panose="020B0A04020102020204" pitchFamily="34" charset="0"/>
              <a:cs typeface="Arial" panose="020B0604020202020204" pitchFamily="34" charset="0"/>
            </a:endParaRPr>
          </a:p>
        </p:txBody>
      </p:sp>
      <p:sp>
        <p:nvSpPr>
          <p:cNvPr id="3" name="İçerik Yer Tutucusu 2"/>
          <p:cNvSpPr>
            <a:spLocks noGrp="1"/>
          </p:cNvSpPr>
          <p:nvPr>
            <p:ph idx="1"/>
          </p:nvPr>
        </p:nvSpPr>
        <p:spPr>
          <a:xfrm>
            <a:off x="892630" y="1374724"/>
            <a:ext cx="9906904" cy="4547514"/>
          </a:xfrm>
        </p:spPr>
        <p:txBody>
          <a:bodyPr>
            <a:noAutofit/>
          </a:bodyPr>
          <a:lstStyle/>
          <a:p>
            <a:pPr marL="0" indent="0">
              <a:buNone/>
            </a:pPr>
            <a:r>
              <a:rPr lang="tr-TR" sz="2400" dirty="0" smtClean="0">
                <a:latin typeface="Arial" panose="020B0604020202020204" pitchFamily="34" charset="0"/>
                <a:cs typeface="Arial" panose="020B0604020202020204" pitchFamily="34" charset="0"/>
              </a:rPr>
              <a:t>	</a:t>
            </a:r>
            <a:r>
              <a:rPr lang="tr-TR" sz="2400" dirty="0" smtClean="0">
                <a:solidFill>
                  <a:srgbClr val="696862"/>
                </a:solidFill>
                <a:latin typeface="Arial" panose="020B0604020202020204" pitchFamily="34" charset="0"/>
                <a:cs typeface="Arial" panose="020B0604020202020204" pitchFamily="34" charset="0"/>
              </a:rPr>
              <a:t>Okul </a:t>
            </a:r>
            <a:r>
              <a:rPr lang="tr-TR" sz="2400" dirty="0">
                <a:solidFill>
                  <a:srgbClr val="696862"/>
                </a:solidFill>
                <a:latin typeface="Arial" panose="020B0604020202020204" pitchFamily="34" charset="0"/>
                <a:cs typeface="Arial" panose="020B0604020202020204" pitchFamily="34" charset="0"/>
              </a:rPr>
              <a:t>öncesi eğitim (erken çocukluk eğitimi olarak da adlandırılır); </a:t>
            </a:r>
            <a:endParaRPr lang="tr-TR" sz="2400" dirty="0" smtClean="0">
              <a:solidFill>
                <a:srgbClr val="696862"/>
              </a:solidFill>
              <a:latin typeface="Arial" panose="020B0604020202020204" pitchFamily="34" charset="0"/>
              <a:cs typeface="Arial" panose="020B0604020202020204" pitchFamily="34" charset="0"/>
            </a:endParaRPr>
          </a:p>
          <a:p>
            <a:pPr marL="0" indent="0">
              <a:buNone/>
            </a:pPr>
            <a:endParaRPr lang="tr-TR" sz="2400" dirty="0" smtClean="0">
              <a:solidFill>
                <a:srgbClr val="696862"/>
              </a:solidFill>
              <a:latin typeface="Arial" panose="020B0604020202020204" pitchFamily="34" charset="0"/>
              <a:cs typeface="Arial" panose="020B0604020202020204" pitchFamily="34" charset="0"/>
            </a:endParaRPr>
          </a:p>
          <a:p>
            <a:pPr>
              <a:buFont typeface="Arial" panose="020B0604020202020204" pitchFamily="34" charset="0"/>
              <a:buChar char="•"/>
            </a:pPr>
            <a:r>
              <a:rPr lang="tr-TR" sz="2400" dirty="0" smtClean="0">
                <a:solidFill>
                  <a:srgbClr val="696862"/>
                </a:solidFill>
                <a:latin typeface="Arial" panose="020B0604020202020204" pitchFamily="34" charset="0"/>
                <a:cs typeface="Arial" panose="020B0604020202020204" pitchFamily="34" charset="0"/>
              </a:rPr>
              <a:t>Ç</a:t>
            </a:r>
            <a:r>
              <a:rPr lang="tr-TR" sz="2400" dirty="0" smtClean="0">
                <a:solidFill>
                  <a:srgbClr val="696862"/>
                </a:solidFill>
                <a:latin typeface="Arial" panose="020B0604020202020204" pitchFamily="34" charset="0"/>
                <a:cs typeface="Arial" panose="020B0604020202020204" pitchFamily="34" charset="0"/>
              </a:rPr>
              <a:t>ocuğun </a:t>
            </a:r>
            <a:r>
              <a:rPr lang="tr-TR" sz="2400" dirty="0">
                <a:solidFill>
                  <a:srgbClr val="696862"/>
                </a:solidFill>
                <a:latin typeface="Arial" panose="020B0604020202020204" pitchFamily="34" charset="0"/>
                <a:cs typeface="Arial" panose="020B0604020202020204" pitchFamily="34" charset="0"/>
              </a:rPr>
              <a:t>doğumundan ilkokula başlangıcına kadar olan dönemini kapsayan, </a:t>
            </a:r>
            <a:endParaRPr lang="tr-TR" sz="2400" dirty="0" smtClean="0">
              <a:solidFill>
                <a:srgbClr val="696862"/>
              </a:solidFill>
              <a:latin typeface="Arial" panose="020B0604020202020204" pitchFamily="34" charset="0"/>
              <a:cs typeface="Arial" panose="020B0604020202020204" pitchFamily="34" charset="0"/>
            </a:endParaRPr>
          </a:p>
          <a:p>
            <a:pPr>
              <a:buFont typeface="Arial" panose="020B0604020202020204" pitchFamily="34" charset="0"/>
              <a:buChar char="•"/>
            </a:pPr>
            <a:r>
              <a:rPr lang="tr-TR" sz="2400" dirty="0" smtClean="0">
                <a:solidFill>
                  <a:srgbClr val="696862"/>
                </a:solidFill>
                <a:latin typeface="Arial" panose="020B0604020202020204" pitchFamily="34" charset="0"/>
                <a:cs typeface="Arial" panose="020B0604020202020204" pitchFamily="34" charset="0"/>
              </a:rPr>
              <a:t>Y</a:t>
            </a:r>
            <a:r>
              <a:rPr lang="tr-TR" sz="2400" dirty="0" smtClean="0">
                <a:solidFill>
                  <a:srgbClr val="696862"/>
                </a:solidFill>
                <a:latin typeface="Arial" panose="020B0604020202020204" pitchFamily="34" charset="0"/>
                <a:cs typeface="Arial" panose="020B0604020202020204" pitchFamily="34" charset="0"/>
              </a:rPr>
              <a:t>aş </a:t>
            </a:r>
            <a:r>
              <a:rPr lang="tr-TR" sz="2400" dirty="0">
                <a:solidFill>
                  <a:srgbClr val="696862"/>
                </a:solidFill>
                <a:latin typeface="Arial" panose="020B0604020202020204" pitchFamily="34" charset="0"/>
                <a:cs typeface="Arial" panose="020B0604020202020204" pitchFamily="34" charset="0"/>
              </a:rPr>
              <a:t>grubundaki çocukların bireysel özelliklerine ve gelişim düzeylerine uygun çevre olanakları sağlayan, </a:t>
            </a:r>
            <a:endParaRPr lang="tr-TR" sz="2400" dirty="0" smtClean="0">
              <a:solidFill>
                <a:srgbClr val="696862"/>
              </a:solidFill>
              <a:latin typeface="Arial" panose="020B0604020202020204" pitchFamily="34" charset="0"/>
              <a:cs typeface="Arial" panose="020B0604020202020204" pitchFamily="34" charset="0"/>
            </a:endParaRPr>
          </a:p>
          <a:p>
            <a:pPr>
              <a:buFont typeface="Arial" panose="020B0604020202020204" pitchFamily="34" charset="0"/>
              <a:buChar char="•"/>
            </a:pPr>
            <a:r>
              <a:rPr lang="tr-TR" sz="2400" dirty="0" smtClean="0">
                <a:solidFill>
                  <a:srgbClr val="696862"/>
                </a:solidFill>
                <a:latin typeface="Arial" panose="020B0604020202020204" pitchFamily="34" charset="0"/>
                <a:cs typeface="Arial" panose="020B0604020202020204" pitchFamily="34" charset="0"/>
              </a:rPr>
              <a:t>Ç</a:t>
            </a:r>
            <a:r>
              <a:rPr lang="tr-TR" sz="2400" dirty="0" smtClean="0">
                <a:solidFill>
                  <a:srgbClr val="696862"/>
                </a:solidFill>
                <a:latin typeface="Arial" panose="020B0604020202020204" pitchFamily="34" charset="0"/>
                <a:cs typeface="Arial" panose="020B0604020202020204" pitchFamily="34" charset="0"/>
              </a:rPr>
              <a:t>ocuğun </a:t>
            </a:r>
            <a:r>
              <a:rPr lang="tr-TR" sz="2400" dirty="0">
                <a:solidFill>
                  <a:srgbClr val="696862"/>
                </a:solidFill>
                <a:latin typeface="Arial" panose="020B0604020202020204" pitchFamily="34" charset="0"/>
                <a:cs typeface="Arial" panose="020B0604020202020204" pitchFamily="34" charset="0"/>
              </a:rPr>
              <a:t>zihinsel, fiziksel, ruhsal, sosyal ve dil gelişimlerini toplumun kültürel olguları ve değerleri doğrultusunda </a:t>
            </a:r>
            <a:r>
              <a:rPr lang="tr-TR" sz="2400" dirty="0" smtClean="0">
                <a:solidFill>
                  <a:srgbClr val="696862"/>
                </a:solidFill>
                <a:latin typeface="Arial" panose="020B0604020202020204" pitchFamily="34" charset="0"/>
                <a:cs typeface="Arial" panose="020B0604020202020204" pitchFamily="34" charset="0"/>
              </a:rPr>
              <a:t>yönlendiren bir </a:t>
            </a:r>
            <a:r>
              <a:rPr lang="tr-TR" sz="2400" dirty="0">
                <a:solidFill>
                  <a:srgbClr val="696862"/>
                </a:solidFill>
                <a:latin typeface="Arial" panose="020B0604020202020204" pitchFamily="34" charset="0"/>
                <a:cs typeface="Arial" panose="020B0604020202020204" pitchFamily="34" charset="0"/>
              </a:rPr>
              <a:t>eğitim süreci olarak </a:t>
            </a:r>
            <a:r>
              <a:rPr lang="tr-TR" sz="2400" dirty="0" smtClean="0">
                <a:solidFill>
                  <a:srgbClr val="696862"/>
                </a:solidFill>
                <a:latin typeface="Arial" panose="020B0604020202020204" pitchFamily="34" charset="0"/>
                <a:cs typeface="Arial" panose="020B0604020202020204" pitchFamily="34" charset="0"/>
              </a:rPr>
              <a:t>tanımlanabilmektedir.</a:t>
            </a:r>
          </a:p>
          <a:p>
            <a:endParaRPr lang="tr-TR" sz="2400" dirty="0">
              <a:latin typeface="Arial" panose="020B0604020202020204" pitchFamily="34" charset="0"/>
              <a:cs typeface="Arial" panose="020B0604020202020204" pitchFamily="34" charset="0"/>
            </a:endParaRPr>
          </a:p>
        </p:txBody>
      </p:sp>
      <p:pic>
        <p:nvPicPr>
          <p:cNvPr id="4" name="8 Resim" descr="LOGO (1).png"/>
          <p:cNvPicPr/>
          <p:nvPr/>
        </p:nvPicPr>
        <p:blipFill>
          <a:blip r:embed="rId2" cstate="print"/>
          <a:stretch>
            <a:fillRect/>
          </a:stretch>
        </p:blipFill>
        <p:spPr>
          <a:xfrm>
            <a:off x="207977" y="164039"/>
            <a:ext cx="1296144" cy="1210685"/>
          </a:xfrm>
          <a:prstGeom prst="rect">
            <a:avLst/>
          </a:prstGeom>
        </p:spPr>
      </p:pic>
      <p:sp>
        <p:nvSpPr>
          <p:cNvPr id="6" name="Altbilgi Yer Tutucusu 4"/>
          <p:cNvSpPr>
            <a:spLocks noGrp="1"/>
          </p:cNvSpPr>
          <p:nvPr>
            <p:ph type="ftr" sz="quarter" idx="11"/>
          </p:nvPr>
        </p:nvSpPr>
        <p:spPr>
          <a:xfrm>
            <a:off x="1278204" y="6216022"/>
            <a:ext cx="7619999" cy="365125"/>
          </a:xfrm>
        </p:spPr>
        <p:txBody>
          <a:bodyPr/>
          <a:lstStyle/>
          <a:p>
            <a:r>
              <a:rPr lang="tr-TR" smtClean="0"/>
              <a:t>Çankaya Rehberlik ve Araştırma Merkezi</a:t>
            </a:r>
            <a:endParaRPr lang="tr-TR"/>
          </a:p>
        </p:txBody>
      </p:sp>
    </p:spTree>
    <p:extLst>
      <p:ext uri="{BB962C8B-B14F-4D97-AF65-F5344CB8AC3E}">
        <p14:creationId xmlns:p14="http://schemas.microsoft.com/office/powerpoint/2010/main" xmlns="" val="3903498184"/>
      </p:ext>
    </p:extLst>
  </p:cSld>
  <p:clrMapOvr>
    <a:masterClrMapping/>
  </p:clrMapOvr>
</p:sld>
</file>

<file path=ppt/theme/theme1.xml><?xml version="1.0" encoding="utf-8"?>
<a:theme xmlns:a="http://schemas.openxmlformats.org/drawingml/2006/main" name="Duman">
  <a:themeElements>
    <a:clrScheme name="Özel 22">
      <a:dk1>
        <a:srgbClr val="1F497D"/>
      </a:dk1>
      <a:lt1>
        <a:srgbClr val="92CDDC"/>
      </a:lt1>
      <a:dk2>
        <a:srgbClr val="4F81BD"/>
      </a:dk2>
      <a:lt2>
        <a:srgbClr val="E9F5F8"/>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F20B7C8E-B819-43F3-AAF9-EE50B1A83630}"/>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593</TotalTime>
  <Words>1635</Words>
  <Application>Microsoft Office PowerPoint</Application>
  <PresentationFormat>Özel</PresentationFormat>
  <Paragraphs>132</Paragraphs>
  <Slides>30</Slides>
  <Notes>1</Notes>
  <HiddenSlides>0</HiddenSlides>
  <MMClips>0</MMClips>
  <ScaleCrop>false</ScaleCrop>
  <HeadingPairs>
    <vt:vector size="4" baseType="variant">
      <vt:variant>
        <vt:lpstr>Tema</vt:lpstr>
      </vt:variant>
      <vt:variant>
        <vt:i4>1</vt:i4>
      </vt:variant>
      <vt:variant>
        <vt:lpstr>Slayt Başlıkları</vt:lpstr>
      </vt:variant>
      <vt:variant>
        <vt:i4>30</vt:i4>
      </vt:variant>
    </vt:vector>
  </HeadingPairs>
  <TitlesOfParts>
    <vt:vector size="31" baseType="lpstr">
      <vt:lpstr>Duman</vt:lpstr>
      <vt:lpstr>     </vt:lpstr>
      <vt:lpstr>Okula Başlama Yaşı </vt:lpstr>
      <vt:lpstr>Slayt 3</vt:lpstr>
      <vt:lpstr>Slayt 4</vt:lpstr>
      <vt:lpstr>Slayt 5</vt:lpstr>
      <vt:lpstr>Slayt 6</vt:lpstr>
      <vt:lpstr>E- Okul Okula Kayıt Yaşı Hesapla E-Okul Sistemi üzerinden okula başlama yaşını hesaplayabilirsiniz.  Çocuğunuzun okula başlama yaşını otomatik hesaplamak ve okula kayıt durumunu görmek için  https://e-okul.meb.gov.tr/yasHesap.aspx </vt:lpstr>
      <vt:lpstr>Slayt 8</vt:lpstr>
      <vt:lpstr>Okul Öncesi Eğitim</vt:lpstr>
      <vt:lpstr> Okul Olgunluğu</vt:lpstr>
      <vt:lpstr>Çocuğumun Hazırbulunuşluğu Neden Önemli?  </vt:lpstr>
      <vt:lpstr>Slayt 12</vt:lpstr>
      <vt:lpstr>Okul Olgunluğu (Hazırbulunuşluk) Testleri</vt:lpstr>
      <vt:lpstr> Çocuğum 1.Sınıfa Hazır mı? </vt:lpstr>
      <vt:lpstr>Çocukların 1.sınıfa başlamadan önce sahip olması gereken beceriler:</vt:lpstr>
      <vt:lpstr>Slayt 16</vt:lpstr>
      <vt:lpstr>Slayt 17</vt:lpstr>
      <vt:lpstr>Slayt 18</vt:lpstr>
      <vt:lpstr>Slayt 19</vt:lpstr>
      <vt:lpstr>Slayt 20</vt:lpstr>
      <vt:lpstr>Slayt 21</vt:lpstr>
      <vt:lpstr>Slayt 22</vt:lpstr>
      <vt:lpstr>Slayt 23</vt:lpstr>
      <vt:lpstr>1. Sınıfa Hazırlık Sürecinde Neler Yapılabilir?</vt:lpstr>
      <vt:lpstr>Slayt 25</vt:lpstr>
      <vt:lpstr>1. Sınıfa Hazırlık Sürecinde Neler Yapılabilir?</vt:lpstr>
      <vt:lpstr>1. Sınıfa Hazırlık Sürecinde Neler Yapılabilir?</vt:lpstr>
      <vt:lpstr>Okul Öncesi Eğitimin Önemi</vt:lpstr>
      <vt:lpstr>KAYNAKÇA</vt:lpstr>
      <vt:lpstr>Slayt 30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ÇOCUĞUM 1. SINIFA HAZIR MI? </dc:title>
  <dc:creator>NURCAN</dc:creator>
  <cp:lastModifiedBy>BERRAK SAĞKAL</cp:lastModifiedBy>
  <cp:revision>69</cp:revision>
  <dcterms:created xsi:type="dcterms:W3CDTF">2022-05-23T06:03:02Z</dcterms:created>
  <dcterms:modified xsi:type="dcterms:W3CDTF">2022-06-08T08:35:31Z</dcterms:modified>
</cp:coreProperties>
</file>