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2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31" r:id="rId37"/>
    <p:sldId id="330" r:id="rId38"/>
    <p:sldId id="328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33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34" r:id="rId76"/>
    <p:sldId id="335" r:id="rId77"/>
    <p:sldId id="336" r:id="rId78"/>
    <p:sldId id="337" r:id="rId79"/>
    <p:sldId id="338" r:id="rId80"/>
    <p:sldId id="339" r:id="rId81"/>
    <p:sldId id="32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F3AC3-37E2-4892-AEE2-4AA31A8FDD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04935CF-1C37-4A03-9258-AB13EE091D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Değerlendirme Yaklaşımları</a:t>
          </a:r>
        </a:p>
      </dgm:t>
    </dgm:pt>
    <dgm:pt modelId="{40C0C541-D4AA-4157-AC42-E86975D52531}" type="parTrans" cxnId="{E376909B-275E-4602-B3F6-8B24C8ABA86D}">
      <dgm:prSet/>
      <dgm:spPr/>
      <dgm:t>
        <a:bodyPr/>
        <a:lstStyle/>
        <a:p>
          <a:endParaRPr lang="en-US"/>
        </a:p>
      </dgm:t>
    </dgm:pt>
    <dgm:pt modelId="{F8C1472B-0E11-4510-ACB3-0CF2CBA1B4CB}" type="sibTrans" cxnId="{E376909B-275E-4602-B3F6-8B24C8ABA86D}">
      <dgm:prSet/>
      <dgm:spPr/>
      <dgm:t>
        <a:bodyPr/>
        <a:lstStyle/>
        <a:p>
          <a:endParaRPr lang="en-US"/>
        </a:p>
      </dgm:t>
    </dgm:pt>
    <dgm:pt modelId="{0162A8A9-6590-442F-B7E5-9E4F41AA45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Formal</a:t>
          </a: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Değerlendirme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(Nicel-Objektif Değerlendirme)</a:t>
          </a:r>
        </a:p>
      </dgm:t>
    </dgm:pt>
    <dgm:pt modelId="{9C253DDE-287A-4020-B89F-607E65384919}" type="parTrans" cxnId="{6E6FE453-AFB9-4987-8E5D-512B25CD16A3}">
      <dgm:prSet/>
      <dgm:spPr/>
      <dgm:t>
        <a:bodyPr/>
        <a:lstStyle/>
        <a:p>
          <a:endParaRPr lang="en-US"/>
        </a:p>
      </dgm:t>
    </dgm:pt>
    <dgm:pt modelId="{D28CC348-4276-42DF-BC9A-E42F914FA49E}" type="sibTrans" cxnId="{6E6FE453-AFB9-4987-8E5D-512B25CD16A3}">
      <dgm:prSet/>
      <dgm:spPr/>
      <dgm:t>
        <a:bodyPr/>
        <a:lstStyle/>
        <a:p>
          <a:endParaRPr lang="en-US"/>
        </a:p>
      </dgm:t>
    </dgm:pt>
    <dgm:pt modelId="{89616130-D5CF-4D01-9A9F-5E3A313B82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İnformal</a:t>
          </a: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Değerlendirme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(Nitel Değerlendirme)</a:t>
          </a:r>
        </a:p>
      </dgm:t>
    </dgm:pt>
    <dgm:pt modelId="{340AF66A-005C-4B48-88F1-2AFD668E50AE}" type="parTrans" cxnId="{B896462B-2FF8-4B9D-A9E6-EA1FB0ECB296}">
      <dgm:prSet/>
      <dgm:spPr/>
      <dgm:t>
        <a:bodyPr/>
        <a:lstStyle/>
        <a:p>
          <a:endParaRPr lang="en-US"/>
        </a:p>
      </dgm:t>
    </dgm:pt>
    <dgm:pt modelId="{B10AA494-C1DE-45A5-AD6B-7F22987F2EB9}" type="sibTrans" cxnId="{B896462B-2FF8-4B9D-A9E6-EA1FB0ECB296}">
      <dgm:prSet/>
      <dgm:spPr/>
      <dgm:t>
        <a:bodyPr/>
        <a:lstStyle/>
        <a:p>
          <a:endParaRPr lang="en-US"/>
        </a:p>
      </dgm:t>
    </dgm:pt>
    <dgm:pt modelId="{B7C54FAC-9531-4C4A-B2F6-28698138E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Klinik Değerlendirme</a:t>
          </a:r>
        </a:p>
      </dgm:t>
    </dgm:pt>
    <dgm:pt modelId="{E24D34DA-28F8-4941-BA1E-1570AFF22827}" type="parTrans" cxnId="{6B703FF6-B398-407C-955B-CD97867DB5D6}">
      <dgm:prSet/>
      <dgm:spPr/>
      <dgm:t>
        <a:bodyPr/>
        <a:lstStyle/>
        <a:p>
          <a:endParaRPr lang="en-US"/>
        </a:p>
      </dgm:t>
    </dgm:pt>
    <dgm:pt modelId="{735F5EC0-8C8A-4336-9F5D-51211C8F4164}" type="sibTrans" cxnId="{6B703FF6-B398-407C-955B-CD97867DB5D6}">
      <dgm:prSet/>
      <dgm:spPr/>
      <dgm:t>
        <a:bodyPr/>
        <a:lstStyle/>
        <a:p>
          <a:endParaRPr lang="en-US"/>
        </a:p>
      </dgm:t>
    </dgm:pt>
    <dgm:pt modelId="{B522A716-7630-46E8-80C7-AC21DA797B3C}" type="pres">
      <dgm:prSet presAssocID="{546F3AC3-37E2-4892-AEE2-4AA31A8FDD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5D4F82-8B5B-4DDA-9DA4-985ACD6771AE}" type="pres">
      <dgm:prSet presAssocID="{004935CF-1C37-4A03-9258-AB13EE091D9D}" presName="hierRoot1" presStyleCnt="0">
        <dgm:presLayoutVars>
          <dgm:hierBranch/>
        </dgm:presLayoutVars>
      </dgm:prSet>
      <dgm:spPr/>
    </dgm:pt>
    <dgm:pt modelId="{D85DDD5E-9DB2-44ED-9DE9-B5EA6C47D2E7}" type="pres">
      <dgm:prSet presAssocID="{004935CF-1C37-4A03-9258-AB13EE091D9D}" presName="rootComposite1" presStyleCnt="0"/>
      <dgm:spPr/>
    </dgm:pt>
    <dgm:pt modelId="{E903816D-6191-4438-B7E2-3A55183E69DB}" type="pres">
      <dgm:prSet presAssocID="{004935CF-1C37-4A03-9258-AB13EE091D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635792-4C2E-4153-B204-BF636AAF23FE}" type="pres">
      <dgm:prSet presAssocID="{004935CF-1C37-4A03-9258-AB13EE091D9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444A6BA-AA15-4441-8D34-4A2F12DEED59}" type="pres">
      <dgm:prSet presAssocID="{004935CF-1C37-4A03-9258-AB13EE091D9D}" presName="hierChild2" presStyleCnt="0"/>
      <dgm:spPr/>
    </dgm:pt>
    <dgm:pt modelId="{BD5FDA95-E736-479E-9AD0-63AF2358A1CE}" type="pres">
      <dgm:prSet presAssocID="{9C253DDE-287A-4020-B89F-607E65384919}" presName="Name35" presStyleLbl="parChTrans1D2" presStyleIdx="0" presStyleCnt="3"/>
      <dgm:spPr/>
      <dgm:t>
        <a:bodyPr/>
        <a:lstStyle/>
        <a:p>
          <a:endParaRPr lang="en-US"/>
        </a:p>
      </dgm:t>
    </dgm:pt>
    <dgm:pt modelId="{3AFFCC5A-4DAC-41E8-B4DD-04628DEF7F0A}" type="pres">
      <dgm:prSet presAssocID="{0162A8A9-6590-442F-B7E5-9E4F41AA45B2}" presName="hierRoot2" presStyleCnt="0">
        <dgm:presLayoutVars>
          <dgm:hierBranch/>
        </dgm:presLayoutVars>
      </dgm:prSet>
      <dgm:spPr/>
    </dgm:pt>
    <dgm:pt modelId="{C11E6A2C-31A2-423C-893F-7EAEC11E0435}" type="pres">
      <dgm:prSet presAssocID="{0162A8A9-6590-442F-B7E5-9E4F41AA45B2}" presName="rootComposite" presStyleCnt="0"/>
      <dgm:spPr/>
    </dgm:pt>
    <dgm:pt modelId="{CC2DC544-747E-4457-BBB5-5529243ABEA8}" type="pres">
      <dgm:prSet presAssocID="{0162A8A9-6590-442F-B7E5-9E4F41AA45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C6D36B-6C7E-41EE-8E4C-039A649B2F23}" type="pres">
      <dgm:prSet presAssocID="{0162A8A9-6590-442F-B7E5-9E4F41AA45B2}" presName="rootConnector" presStyleLbl="node2" presStyleIdx="0" presStyleCnt="3"/>
      <dgm:spPr/>
      <dgm:t>
        <a:bodyPr/>
        <a:lstStyle/>
        <a:p>
          <a:endParaRPr lang="tr-TR"/>
        </a:p>
      </dgm:t>
    </dgm:pt>
    <dgm:pt modelId="{8BA31363-5AB1-4F32-A973-E04C61839F88}" type="pres">
      <dgm:prSet presAssocID="{0162A8A9-6590-442F-B7E5-9E4F41AA45B2}" presName="hierChild4" presStyleCnt="0"/>
      <dgm:spPr/>
    </dgm:pt>
    <dgm:pt modelId="{0A99655C-45B5-4161-BEC2-0B5B22398121}" type="pres">
      <dgm:prSet presAssocID="{0162A8A9-6590-442F-B7E5-9E4F41AA45B2}" presName="hierChild5" presStyleCnt="0"/>
      <dgm:spPr/>
    </dgm:pt>
    <dgm:pt modelId="{AEED40E2-BA37-43C7-A253-581872A001C5}" type="pres">
      <dgm:prSet presAssocID="{340AF66A-005C-4B48-88F1-2AFD668E50AE}" presName="Name35" presStyleLbl="parChTrans1D2" presStyleIdx="1" presStyleCnt="3"/>
      <dgm:spPr/>
      <dgm:t>
        <a:bodyPr/>
        <a:lstStyle/>
        <a:p>
          <a:endParaRPr lang="en-US"/>
        </a:p>
      </dgm:t>
    </dgm:pt>
    <dgm:pt modelId="{8738E671-62D0-4062-8038-75B060050E08}" type="pres">
      <dgm:prSet presAssocID="{89616130-D5CF-4D01-9A9F-5E3A313B82F8}" presName="hierRoot2" presStyleCnt="0">
        <dgm:presLayoutVars>
          <dgm:hierBranch/>
        </dgm:presLayoutVars>
      </dgm:prSet>
      <dgm:spPr/>
    </dgm:pt>
    <dgm:pt modelId="{6F872C3C-4346-4194-A6A2-94E0AD971681}" type="pres">
      <dgm:prSet presAssocID="{89616130-D5CF-4D01-9A9F-5E3A313B82F8}" presName="rootComposite" presStyleCnt="0"/>
      <dgm:spPr/>
    </dgm:pt>
    <dgm:pt modelId="{6A425749-4AAE-4D69-92AE-519513F9129E}" type="pres">
      <dgm:prSet presAssocID="{89616130-D5CF-4D01-9A9F-5E3A313B82F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C7DE8F-939C-4AF3-B673-122E7FFC15B4}" type="pres">
      <dgm:prSet presAssocID="{89616130-D5CF-4D01-9A9F-5E3A313B82F8}" presName="rootConnector" presStyleLbl="node2" presStyleIdx="1" presStyleCnt="3"/>
      <dgm:spPr/>
      <dgm:t>
        <a:bodyPr/>
        <a:lstStyle/>
        <a:p>
          <a:endParaRPr lang="tr-TR"/>
        </a:p>
      </dgm:t>
    </dgm:pt>
    <dgm:pt modelId="{C6909F3F-FE79-4562-A46F-1A336354E7F8}" type="pres">
      <dgm:prSet presAssocID="{89616130-D5CF-4D01-9A9F-5E3A313B82F8}" presName="hierChild4" presStyleCnt="0"/>
      <dgm:spPr/>
    </dgm:pt>
    <dgm:pt modelId="{2EC50026-C534-47DC-96A0-1740264F2F56}" type="pres">
      <dgm:prSet presAssocID="{89616130-D5CF-4D01-9A9F-5E3A313B82F8}" presName="hierChild5" presStyleCnt="0"/>
      <dgm:spPr/>
    </dgm:pt>
    <dgm:pt modelId="{059F32CC-4084-4300-9C8E-31C7F9497FD6}" type="pres">
      <dgm:prSet presAssocID="{E24D34DA-28F8-4941-BA1E-1570AFF22827}" presName="Name35" presStyleLbl="parChTrans1D2" presStyleIdx="2" presStyleCnt="3"/>
      <dgm:spPr/>
      <dgm:t>
        <a:bodyPr/>
        <a:lstStyle/>
        <a:p>
          <a:endParaRPr lang="en-US"/>
        </a:p>
      </dgm:t>
    </dgm:pt>
    <dgm:pt modelId="{5087B51D-BC9F-4992-BDA9-54FEB8B90367}" type="pres">
      <dgm:prSet presAssocID="{B7C54FAC-9531-4C4A-B2F6-28698138ECBF}" presName="hierRoot2" presStyleCnt="0">
        <dgm:presLayoutVars>
          <dgm:hierBranch/>
        </dgm:presLayoutVars>
      </dgm:prSet>
      <dgm:spPr/>
    </dgm:pt>
    <dgm:pt modelId="{7204AF37-E622-4D90-BB5B-5F30AEDD4869}" type="pres">
      <dgm:prSet presAssocID="{B7C54FAC-9531-4C4A-B2F6-28698138ECBF}" presName="rootComposite" presStyleCnt="0"/>
      <dgm:spPr/>
    </dgm:pt>
    <dgm:pt modelId="{EF51B67A-7F6A-47B2-9C33-71777CB0B9D5}" type="pres">
      <dgm:prSet presAssocID="{B7C54FAC-9531-4C4A-B2F6-28698138EC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3E7877-7168-4FEA-92DE-635E31CF7DFD}" type="pres">
      <dgm:prSet presAssocID="{B7C54FAC-9531-4C4A-B2F6-28698138ECBF}" presName="rootConnector" presStyleLbl="node2" presStyleIdx="2" presStyleCnt="3"/>
      <dgm:spPr/>
      <dgm:t>
        <a:bodyPr/>
        <a:lstStyle/>
        <a:p>
          <a:endParaRPr lang="tr-TR"/>
        </a:p>
      </dgm:t>
    </dgm:pt>
    <dgm:pt modelId="{BC3CBD4D-8479-4860-96C7-B1BDBEDF6A3D}" type="pres">
      <dgm:prSet presAssocID="{B7C54FAC-9531-4C4A-B2F6-28698138ECBF}" presName="hierChild4" presStyleCnt="0"/>
      <dgm:spPr/>
    </dgm:pt>
    <dgm:pt modelId="{54D56060-78AE-42CC-8011-8F302EA2F2C2}" type="pres">
      <dgm:prSet presAssocID="{B7C54FAC-9531-4C4A-B2F6-28698138ECBF}" presName="hierChild5" presStyleCnt="0"/>
      <dgm:spPr/>
    </dgm:pt>
    <dgm:pt modelId="{92A8D2AD-153E-4AAE-A14A-960EF7340C76}" type="pres">
      <dgm:prSet presAssocID="{004935CF-1C37-4A03-9258-AB13EE091D9D}" presName="hierChild3" presStyleCnt="0"/>
      <dgm:spPr/>
    </dgm:pt>
  </dgm:ptLst>
  <dgm:cxnLst>
    <dgm:cxn modelId="{B7180831-8449-499A-B66E-040C973B5DC6}" type="presOf" srcId="{89616130-D5CF-4D01-9A9F-5E3A313B82F8}" destId="{6A425749-4AAE-4D69-92AE-519513F9129E}" srcOrd="0" destOrd="0" presId="urn:microsoft.com/office/officeart/2005/8/layout/orgChart1"/>
    <dgm:cxn modelId="{5A6BA129-CB6B-43C4-9ACA-9BF27A2E6278}" type="presOf" srcId="{9C253DDE-287A-4020-B89F-607E65384919}" destId="{BD5FDA95-E736-479E-9AD0-63AF2358A1CE}" srcOrd="0" destOrd="0" presId="urn:microsoft.com/office/officeart/2005/8/layout/orgChart1"/>
    <dgm:cxn modelId="{7C2CDD09-2C43-4153-91F2-8C220972E3D9}" type="presOf" srcId="{340AF66A-005C-4B48-88F1-2AFD668E50AE}" destId="{AEED40E2-BA37-43C7-A253-581872A001C5}" srcOrd="0" destOrd="0" presId="urn:microsoft.com/office/officeart/2005/8/layout/orgChart1"/>
    <dgm:cxn modelId="{A273B564-DBC3-419D-A440-D4AE5858E3D6}" type="presOf" srcId="{B7C54FAC-9531-4C4A-B2F6-28698138ECBF}" destId="{EF51B67A-7F6A-47B2-9C33-71777CB0B9D5}" srcOrd="0" destOrd="0" presId="urn:microsoft.com/office/officeart/2005/8/layout/orgChart1"/>
    <dgm:cxn modelId="{89A92EA8-76E1-48C6-8DB2-F2D170027117}" type="presOf" srcId="{0162A8A9-6590-442F-B7E5-9E4F41AA45B2}" destId="{2AC6D36B-6C7E-41EE-8E4C-039A649B2F23}" srcOrd="1" destOrd="0" presId="urn:microsoft.com/office/officeart/2005/8/layout/orgChart1"/>
    <dgm:cxn modelId="{03B205EB-62DC-4276-92E0-0F75D2B53EB7}" type="presOf" srcId="{0162A8A9-6590-442F-B7E5-9E4F41AA45B2}" destId="{CC2DC544-747E-4457-BBB5-5529243ABEA8}" srcOrd="0" destOrd="0" presId="urn:microsoft.com/office/officeart/2005/8/layout/orgChart1"/>
    <dgm:cxn modelId="{8F6D969A-3D95-44D4-B49D-C31752368EC7}" type="presOf" srcId="{546F3AC3-37E2-4892-AEE2-4AA31A8FDD48}" destId="{B522A716-7630-46E8-80C7-AC21DA797B3C}" srcOrd="0" destOrd="0" presId="urn:microsoft.com/office/officeart/2005/8/layout/orgChart1"/>
    <dgm:cxn modelId="{BA36E950-28B7-469E-8B8C-62E6C039CC5A}" type="presOf" srcId="{004935CF-1C37-4A03-9258-AB13EE091D9D}" destId="{AD635792-4C2E-4153-B204-BF636AAF23FE}" srcOrd="1" destOrd="0" presId="urn:microsoft.com/office/officeart/2005/8/layout/orgChart1"/>
    <dgm:cxn modelId="{F6C839B5-2641-4D9E-AD33-AF5963D134B3}" type="presOf" srcId="{E24D34DA-28F8-4941-BA1E-1570AFF22827}" destId="{059F32CC-4084-4300-9C8E-31C7F9497FD6}" srcOrd="0" destOrd="0" presId="urn:microsoft.com/office/officeart/2005/8/layout/orgChart1"/>
    <dgm:cxn modelId="{B896462B-2FF8-4B9D-A9E6-EA1FB0ECB296}" srcId="{004935CF-1C37-4A03-9258-AB13EE091D9D}" destId="{89616130-D5CF-4D01-9A9F-5E3A313B82F8}" srcOrd="1" destOrd="0" parTransId="{340AF66A-005C-4B48-88F1-2AFD668E50AE}" sibTransId="{B10AA494-C1DE-45A5-AD6B-7F22987F2EB9}"/>
    <dgm:cxn modelId="{D6BDCFB4-B0CD-40A7-83AA-E11D188F5F12}" type="presOf" srcId="{B7C54FAC-9531-4C4A-B2F6-28698138ECBF}" destId="{CA3E7877-7168-4FEA-92DE-635E31CF7DFD}" srcOrd="1" destOrd="0" presId="urn:microsoft.com/office/officeart/2005/8/layout/orgChart1"/>
    <dgm:cxn modelId="{6B703FF6-B398-407C-955B-CD97867DB5D6}" srcId="{004935CF-1C37-4A03-9258-AB13EE091D9D}" destId="{B7C54FAC-9531-4C4A-B2F6-28698138ECBF}" srcOrd="2" destOrd="0" parTransId="{E24D34DA-28F8-4941-BA1E-1570AFF22827}" sibTransId="{735F5EC0-8C8A-4336-9F5D-51211C8F4164}"/>
    <dgm:cxn modelId="{6E6FE453-AFB9-4987-8E5D-512B25CD16A3}" srcId="{004935CF-1C37-4A03-9258-AB13EE091D9D}" destId="{0162A8A9-6590-442F-B7E5-9E4F41AA45B2}" srcOrd="0" destOrd="0" parTransId="{9C253DDE-287A-4020-B89F-607E65384919}" sibTransId="{D28CC348-4276-42DF-BC9A-E42F914FA49E}"/>
    <dgm:cxn modelId="{E376909B-275E-4602-B3F6-8B24C8ABA86D}" srcId="{546F3AC3-37E2-4892-AEE2-4AA31A8FDD48}" destId="{004935CF-1C37-4A03-9258-AB13EE091D9D}" srcOrd="0" destOrd="0" parTransId="{40C0C541-D4AA-4157-AC42-E86975D52531}" sibTransId="{F8C1472B-0E11-4510-ACB3-0CF2CBA1B4CB}"/>
    <dgm:cxn modelId="{E568B580-F831-46DF-9BF4-2A690AD1C50F}" type="presOf" srcId="{89616130-D5CF-4D01-9A9F-5E3A313B82F8}" destId="{45C7DE8F-939C-4AF3-B673-122E7FFC15B4}" srcOrd="1" destOrd="0" presId="urn:microsoft.com/office/officeart/2005/8/layout/orgChart1"/>
    <dgm:cxn modelId="{726A8B4F-A3FB-4B2F-A2BE-236789702129}" type="presOf" srcId="{004935CF-1C37-4A03-9258-AB13EE091D9D}" destId="{E903816D-6191-4438-B7E2-3A55183E69DB}" srcOrd="0" destOrd="0" presId="urn:microsoft.com/office/officeart/2005/8/layout/orgChart1"/>
    <dgm:cxn modelId="{292D8C5A-2B1B-4E9D-B558-81C38974D6D1}" type="presParOf" srcId="{B522A716-7630-46E8-80C7-AC21DA797B3C}" destId="{9E5D4F82-8B5B-4DDA-9DA4-985ACD6771AE}" srcOrd="0" destOrd="0" presId="urn:microsoft.com/office/officeart/2005/8/layout/orgChart1"/>
    <dgm:cxn modelId="{7DCC34B5-5FA9-4434-AFEF-CECCE24EDC9D}" type="presParOf" srcId="{9E5D4F82-8B5B-4DDA-9DA4-985ACD6771AE}" destId="{D85DDD5E-9DB2-44ED-9DE9-B5EA6C47D2E7}" srcOrd="0" destOrd="0" presId="urn:microsoft.com/office/officeart/2005/8/layout/orgChart1"/>
    <dgm:cxn modelId="{96F214AC-31A9-459A-A50A-7C916B93AE0C}" type="presParOf" srcId="{D85DDD5E-9DB2-44ED-9DE9-B5EA6C47D2E7}" destId="{E903816D-6191-4438-B7E2-3A55183E69DB}" srcOrd="0" destOrd="0" presId="urn:microsoft.com/office/officeart/2005/8/layout/orgChart1"/>
    <dgm:cxn modelId="{0248DC73-7E34-478C-812B-47536F2433B7}" type="presParOf" srcId="{D85DDD5E-9DB2-44ED-9DE9-B5EA6C47D2E7}" destId="{AD635792-4C2E-4153-B204-BF636AAF23FE}" srcOrd="1" destOrd="0" presId="urn:microsoft.com/office/officeart/2005/8/layout/orgChart1"/>
    <dgm:cxn modelId="{56862884-2CF9-4AD0-97EE-E7D7138DD3B6}" type="presParOf" srcId="{9E5D4F82-8B5B-4DDA-9DA4-985ACD6771AE}" destId="{D444A6BA-AA15-4441-8D34-4A2F12DEED59}" srcOrd="1" destOrd="0" presId="urn:microsoft.com/office/officeart/2005/8/layout/orgChart1"/>
    <dgm:cxn modelId="{04A3E9F6-887C-4EC5-8793-8AF889A1A63F}" type="presParOf" srcId="{D444A6BA-AA15-4441-8D34-4A2F12DEED59}" destId="{BD5FDA95-E736-479E-9AD0-63AF2358A1CE}" srcOrd="0" destOrd="0" presId="urn:microsoft.com/office/officeart/2005/8/layout/orgChart1"/>
    <dgm:cxn modelId="{772FEA69-5A6D-42E5-8A21-97030A092B88}" type="presParOf" srcId="{D444A6BA-AA15-4441-8D34-4A2F12DEED59}" destId="{3AFFCC5A-4DAC-41E8-B4DD-04628DEF7F0A}" srcOrd="1" destOrd="0" presId="urn:microsoft.com/office/officeart/2005/8/layout/orgChart1"/>
    <dgm:cxn modelId="{94E5BE50-1D4A-4B4F-84A2-D65CC5F965F7}" type="presParOf" srcId="{3AFFCC5A-4DAC-41E8-B4DD-04628DEF7F0A}" destId="{C11E6A2C-31A2-423C-893F-7EAEC11E0435}" srcOrd="0" destOrd="0" presId="urn:microsoft.com/office/officeart/2005/8/layout/orgChart1"/>
    <dgm:cxn modelId="{F33A2696-39A1-4291-9917-024DA0BFD39A}" type="presParOf" srcId="{C11E6A2C-31A2-423C-893F-7EAEC11E0435}" destId="{CC2DC544-747E-4457-BBB5-5529243ABEA8}" srcOrd="0" destOrd="0" presId="urn:microsoft.com/office/officeart/2005/8/layout/orgChart1"/>
    <dgm:cxn modelId="{55553D62-89F4-4800-B280-56DFCDA6DC3D}" type="presParOf" srcId="{C11E6A2C-31A2-423C-893F-7EAEC11E0435}" destId="{2AC6D36B-6C7E-41EE-8E4C-039A649B2F23}" srcOrd="1" destOrd="0" presId="urn:microsoft.com/office/officeart/2005/8/layout/orgChart1"/>
    <dgm:cxn modelId="{E00ED237-0C9D-4918-B6DE-498FEF233173}" type="presParOf" srcId="{3AFFCC5A-4DAC-41E8-B4DD-04628DEF7F0A}" destId="{8BA31363-5AB1-4F32-A973-E04C61839F88}" srcOrd="1" destOrd="0" presId="urn:microsoft.com/office/officeart/2005/8/layout/orgChart1"/>
    <dgm:cxn modelId="{23A0D500-9C3E-49FC-A974-861FCF1664C4}" type="presParOf" srcId="{3AFFCC5A-4DAC-41E8-B4DD-04628DEF7F0A}" destId="{0A99655C-45B5-4161-BEC2-0B5B22398121}" srcOrd="2" destOrd="0" presId="urn:microsoft.com/office/officeart/2005/8/layout/orgChart1"/>
    <dgm:cxn modelId="{308A7750-7B01-46EF-9F43-3F49A615F05E}" type="presParOf" srcId="{D444A6BA-AA15-4441-8D34-4A2F12DEED59}" destId="{AEED40E2-BA37-43C7-A253-581872A001C5}" srcOrd="2" destOrd="0" presId="urn:microsoft.com/office/officeart/2005/8/layout/orgChart1"/>
    <dgm:cxn modelId="{01ABEA39-D903-4176-9190-FB1341D16E13}" type="presParOf" srcId="{D444A6BA-AA15-4441-8D34-4A2F12DEED59}" destId="{8738E671-62D0-4062-8038-75B060050E08}" srcOrd="3" destOrd="0" presId="urn:microsoft.com/office/officeart/2005/8/layout/orgChart1"/>
    <dgm:cxn modelId="{BFF40CF0-75D6-43BC-B30E-4E102955AC42}" type="presParOf" srcId="{8738E671-62D0-4062-8038-75B060050E08}" destId="{6F872C3C-4346-4194-A6A2-94E0AD971681}" srcOrd="0" destOrd="0" presId="urn:microsoft.com/office/officeart/2005/8/layout/orgChart1"/>
    <dgm:cxn modelId="{152E27C8-8854-4C20-B010-0123B8781BDD}" type="presParOf" srcId="{6F872C3C-4346-4194-A6A2-94E0AD971681}" destId="{6A425749-4AAE-4D69-92AE-519513F9129E}" srcOrd="0" destOrd="0" presId="urn:microsoft.com/office/officeart/2005/8/layout/orgChart1"/>
    <dgm:cxn modelId="{D8A2C3F8-DAE8-47C6-9410-7BC7AA9706BF}" type="presParOf" srcId="{6F872C3C-4346-4194-A6A2-94E0AD971681}" destId="{45C7DE8F-939C-4AF3-B673-122E7FFC15B4}" srcOrd="1" destOrd="0" presId="urn:microsoft.com/office/officeart/2005/8/layout/orgChart1"/>
    <dgm:cxn modelId="{618C3FD2-4CBC-428C-AA47-20A52160058E}" type="presParOf" srcId="{8738E671-62D0-4062-8038-75B060050E08}" destId="{C6909F3F-FE79-4562-A46F-1A336354E7F8}" srcOrd="1" destOrd="0" presId="urn:microsoft.com/office/officeart/2005/8/layout/orgChart1"/>
    <dgm:cxn modelId="{64E8AC4F-C964-431E-8A4E-A75640261E5F}" type="presParOf" srcId="{8738E671-62D0-4062-8038-75B060050E08}" destId="{2EC50026-C534-47DC-96A0-1740264F2F56}" srcOrd="2" destOrd="0" presId="urn:microsoft.com/office/officeart/2005/8/layout/orgChart1"/>
    <dgm:cxn modelId="{2BF1D345-902E-4A61-8DFA-14F441BE6A84}" type="presParOf" srcId="{D444A6BA-AA15-4441-8D34-4A2F12DEED59}" destId="{059F32CC-4084-4300-9C8E-31C7F9497FD6}" srcOrd="4" destOrd="0" presId="urn:microsoft.com/office/officeart/2005/8/layout/orgChart1"/>
    <dgm:cxn modelId="{5046ABC3-96C2-40F3-8EFD-8B951D2395AF}" type="presParOf" srcId="{D444A6BA-AA15-4441-8D34-4A2F12DEED59}" destId="{5087B51D-BC9F-4992-BDA9-54FEB8B90367}" srcOrd="5" destOrd="0" presId="urn:microsoft.com/office/officeart/2005/8/layout/orgChart1"/>
    <dgm:cxn modelId="{488C3D70-C631-4FB0-84E8-B9E143654A66}" type="presParOf" srcId="{5087B51D-BC9F-4992-BDA9-54FEB8B90367}" destId="{7204AF37-E622-4D90-BB5B-5F30AEDD4869}" srcOrd="0" destOrd="0" presId="urn:microsoft.com/office/officeart/2005/8/layout/orgChart1"/>
    <dgm:cxn modelId="{D81BE440-922E-4F13-A7B1-D6CF73458455}" type="presParOf" srcId="{7204AF37-E622-4D90-BB5B-5F30AEDD4869}" destId="{EF51B67A-7F6A-47B2-9C33-71777CB0B9D5}" srcOrd="0" destOrd="0" presId="urn:microsoft.com/office/officeart/2005/8/layout/orgChart1"/>
    <dgm:cxn modelId="{4FC6E3B2-C79F-4BF9-8D09-0B0FB70DA9DF}" type="presParOf" srcId="{7204AF37-E622-4D90-BB5B-5F30AEDD4869}" destId="{CA3E7877-7168-4FEA-92DE-635E31CF7DFD}" srcOrd="1" destOrd="0" presId="urn:microsoft.com/office/officeart/2005/8/layout/orgChart1"/>
    <dgm:cxn modelId="{4D056EC7-3C1B-4226-B155-C32AADA66A2E}" type="presParOf" srcId="{5087B51D-BC9F-4992-BDA9-54FEB8B90367}" destId="{BC3CBD4D-8479-4860-96C7-B1BDBEDF6A3D}" srcOrd="1" destOrd="0" presId="urn:microsoft.com/office/officeart/2005/8/layout/orgChart1"/>
    <dgm:cxn modelId="{B1AC65E1-7683-4B49-8A15-C284167284DB}" type="presParOf" srcId="{5087B51D-BC9F-4992-BDA9-54FEB8B90367}" destId="{54D56060-78AE-42CC-8011-8F302EA2F2C2}" srcOrd="2" destOrd="0" presId="urn:microsoft.com/office/officeart/2005/8/layout/orgChart1"/>
    <dgm:cxn modelId="{131C33C1-C354-4A07-B1D6-3D86734F1DDC}" type="presParOf" srcId="{9E5D4F82-8B5B-4DDA-9DA4-985ACD6771AE}" destId="{92A8D2AD-153E-4AAE-A14A-960EF7340C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F32CC-4084-4300-9C8E-31C7F9497FD6}">
      <dsp:nvSpPr>
        <dsp:cNvPr id="0" name=""/>
        <dsp:cNvSpPr/>
      </dsp:nvSpPr>
      <dsp:spPr>
        <a:xfrm>
          <a:off x="3821933" y="2015648"/>
          <a:ext cx="2704045" cy="46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48"/>
              </a:lnTo>
              <a:lnTo>
                <a:pt x="2704045" y="234648"/>
              </a:lnTo>
              <a:lnTo>
                <a:pt x="2704045" y="46929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40E2-BA37-43C7-A253-581872A001C5}">
      <dsp:nvSpPr>
        <dsp:cNvPr id="0" name=""/>
        <dsp:cNvSpPr/>
      </dsp:nvSpPr>
      <dsp:spPr>
        <a:xfrm>
          <a:off x="3776213" y="2015648"/>
          <a:ext cx="91440" cy="4692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29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FDA95-E736-479E-9AD0-63AF2358A1CE}">
      <dsp:nvSpPr>
        <dsp:cNvPr id="0" name=""/>
        <dsp:cNvSpPr/>
      </dsp:nvSpPr>
      <dsp:spPr>
        <a:xfrm>
          <a:off x="1117887" y="2015648"/>
          <a:ext cx="2704045" cy="469297"/>
        </a:xfrm>
        <a:custGeom>
          <a:avLst/>
          <a:gdLst/>
          <a:ahLst/>
          <a:cxnLst/>
          <a:rect l="0" t="0" r="0" b="0"/>
          <a:pathLst>
            <a:path>
              <a:moveTo>
                <a:pt x="2704045" y="0"/>
              </a:moveTo>
              <a:lnTo>
                <a:pt x="2704045" y="234648"/>
              </a:lnTo>
              <a:lnTo>
                <a:pt x="0" y="234648"/>
              </a:lnTo>
              <a:lnTo>
                <a:pt x="0" y="46929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3816D-6191-4438-B7E2-3A55183E69DB}">
      <dsp:nvSpPr>
        <dsp:cNvPr id="0" name=""/>
        <dsp:cNvSpPr/>
      </dsp:nvSpPr>
      <dsp:spPr>
        <a:xfrm>
          <a:off x="2704558" y="898274"/>
          <a:ext cx="2234748" cy="111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Değerlendirme Yaklaşımları</a:t>
          </a:r>
        </a:p>
      </dsp:txBody>
      <dsp:txXfrm>
        <a:off x="2704558" y="898274"/>
        <a:ext cx="2234748" cy="1117374"/>
      </dsp:txXfrm>
    </dsp:sp>
    <dsp:sp modelId="{CC2DC544-747E-4457-BBB5-5529243ABEA8}">
      <dsp:nvSpPr>
        <dsp:cNvPr id="0" name=""/>
        <dsp:cNvSpPr/>
      </dsp:nvSpPr>
      <dsp:spPr>
        <a:xfrm>
          <a:off x="513" y="2484945"/>
          <a:ext cx="2234748" cy="111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Formal</a:t>
          </a: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Değerlendirme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(Nicel-Objektif Değerlendirme)</a:t>
          </a:r>
        </a:p>
      </dsp:txBody>
      <dsp:txXfrm>
        <a:off x="513" y="2484945"/>
        <a:ext cx="2234748" cy="1117374"/>
      </dsp:txXfrm>
    </dsp:sp>
    <dsp:sp modelId="{6A425749-4AAE-4D69-92AE-519513F9129E}">
      <dsp:nvSpPr>
        <dsp:cNvPr id="0" name=""/>
        <dsp:cNvSpPr/>
      </dsp:nvSpPr>
      <dsp:spPr>
        <a:xfrm>
          <a:off x="2704558" y="2484945"/>
          <a:ext cx="2234748" cy="111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İnformal</a:t>
          </a: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Değerlendirme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(Nitel Değerlendirme)</a:t>
          </a:r>
        </a:p>
      </dsp:txBody>
      <dsp:txXfrm>
        <a:off x="2704558" y="2484945"/>
        <a:ext cx="2234748" cy="1117374"/>
      </dsp:txXfrm>
    </dsp:sp>
    <dsp:sp modelId="{EF51B67A-7F6A-47B2-9C33-71777CB0B9D5}">
      <dsp:nvSpPr>
        <dsp:cNvPr id="0" name=""/>
        <dsp:cNvSpPr/>
      </dsp:nvSpPr>
      <dsp:spPr>
        <a:xfrm>
          <a:off x="5408604" y="2484945"/>
          <a:ext cx="2234748" cy="111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Klinik Değerlendirme</a:t>
          </a:r>
        </a:p>
      </dsp:txBody>
      <dsp:txXfrm>
        <a:off x="5408604" y="2484945"/>
        <a:ext cx="2234748" cy="111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6CB7-FF58-4651-9C24-2A4F7444C5A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9236-C831-4DFB-B1DC-1406B1D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C2ED93-F009-4CCD-B857-E12A75E5F61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5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37527F-8184-4979-9991-1F9153B32E69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0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3D9DA-5861-4A8B-8245-FF54A9B3D6EF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8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F8309-8798-413E-80BF-3AF9BA565295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27B2C5-6276-45B1-81B5-6DE06A62FFFE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7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9C7FA-C12B-47ED-9E9A-266DBA877DAF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2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A351F-4A5E-4048-BA5E-4435DF964627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53A7-70C4-4E1D-8969-1F95246CD0E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49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7DA02A-22DA-426A-891B-FB55354B8D15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0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1B798E-8BA2-457F-8F5B-3FB5F15050E1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3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3B673-0AFC-46B8-9F61-2D6A4E538523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5EADCB-2C55-41B1-9768-3C08AFBAAFB2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62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02CB3C-8886-4186-8C54-089A4ADAB936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27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B37AE-FF5D-4DDB-ABC6-3A386E3FB9E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6B807-DD73-47A7-B021-D79AA71E4743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1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D44930-F206-4000-BD39-AB9502CA3317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26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621021-9438-4B73-B3F1-DE1240374F3A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48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7BB66-242E-4136-9E98-370D2B567E3F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93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3B731-1E0A-4A22-89AA-E3419DE8DE5C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3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B5579-6480-45F5-A14D-D6C38ABDCE6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10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0651F4-D912-4E74-800E-9330D668AA1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FA1EA-907A-41AB-8CF4-C302D29C3F1B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5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C02200-FF39-454D-B71E-F5A09A02DB42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01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C27708-E4F4-41F4-B7FE-B711CB1AFC91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93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F4CA32-C430-4985-A2B7-FDCFA36BBF24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86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FA82ED-273C-40A7-A131-C8F675D76A00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43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B7935-43C2-44DE-96FD-A9250AB75D17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24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05887A-FED9-4E74-83DB-1B860A1BC4A8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06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3A891-9696-44BA-AB3D-431B5086D576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4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5073CC-E093-439B-9635-8D889BAC2746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2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5D5840-73A2-4360-A33C-9AAB3A083D13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15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2D283B-7D24-4E37-98A3-5C0B3217B7D3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7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95919-77E1-4E48-BCB2-F883794ECA01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55C9CA-2105-4B66-BEA5-1470A2532BE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80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4E4C8-4F45-432A-BE62-FE2A6B9E043A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13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32F3EE-411D-46C2-853E-CC17585A998D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79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B57717-B3D2-4215-B6F7-3648C503E910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77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9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7E337-9A37-459A-B535-242B8B4D89AC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29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59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B8CBA8-C67A-47B5-831E-1A69A423610C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4B9FA5-C411-4F42-B52B-8FABA85CF209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53CED-47DA-44AE-9B15-C7BC9F90BF0A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1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FF2DDC-F07F-4E7F-96E2-ACA64B5CEEAA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6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4BD363-D117-4A4A-BD60-00686328BE67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E5E15-64A4-46CE-AF3F-062326C8052E}" type="slidenum">
              <a:rPr lang="tr-TR" altLang="en-US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tr-TR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2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7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1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09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3142-B7F6-4F70-92D1-9F503BAE15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4069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5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8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E3FA55-16B3-40A7-9CAA-035A6115118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52F3F-E9E8-4C89-BB8C-D9DA475D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yeliz.akintug@emu.edu.tr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4813"/>
            <a:ext cx="6985000" cy="6192837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en-US" altLang="en-US" sz="4800" b="1" dirty="0" smtClean="0"/>
          </a:p>
          <a:p>
            <a:pPr marR="0" eaLnBrk="1" hangingPunct="1">
              <a:buFont typeface="Arial" charset="0"/>
              <a:buNone/>
            </a:pPr>
            <a:r>
              <a:rPr lang="tr-TR" altLang="en-US" sz="4800" b="1" dirty="0" smtClean="0"/>
              <a:t>KARİYER GELİŞİMİ</a:t>
            </a:r>
            <a:r>
              <a:rPr lang="tr-TR" altLang="en-US" sz="2800" b="1" dirty="0" smtClean="0"/>
              <a:t> </a:t>
            </a:r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r>
              <a:rPr lang="tr-TR" altLang="en-US" sz="2800" b="1" dirty="0" smtClean="0"/>
              <a:t>Doç.Dr. Yeliz AKINTUĞ</a:t>
            </a:r>
          </a:p>
          <a:p>
            <a:pPr marR="0" eaLnBrk="1" hangingPunct="1">
              <a:buFont typeface="Arial" charset="0"/>
              <a:buNone/>
            </a:pPr>
            <a:r>
              <a:rPr lang="tr-TR" altLang="en-US" sz="2400" b="1" dirty="0" smtClean="0"/>
              <a:t>Doğu </a:t>
            </a:r>
            <a:r>
              <a:rPr lang="en-US" altLang="en-US" sz="2400" b="1" dirty="0" err="1" smtClean="0"/>
              <a:t>Akdeniz</a:t>
            </a:r>
            <a:r>
              <a:rPr lang="en-US" altLang="en-US" sz="2400" b="1" dirty="0" smtClean="0"/>
              <a:t> </a:t>
            </a:r>
            <a:r>
              <a:rPr lang="tr-TR" altLang="en-US" sz="2400" b="1" dirty="0" smtClean="0"/>
              <a:t>Üniversitesi</a:t>
            </a:r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tr-TR" altLang="en-US" sz="2800" b="1" dirty="0" smtClean="0"/>
          </a:p>
          <a:p>
            <a:pPr marR="0" eaLnBrk="1" hangingPunct="1">
              <a:buFont typeface="Arial" charset="0"/>
              <a:buNone/>
            </a:pPr>
            <a:endParaRPr lang="tr-TR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103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PG0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10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TT493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1050" y="404813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 b="1">
                <a:latin typeface="Tahoma" charset="0"/>
              </a:rPr>
              <a:t>Böyle bir şey oldu...</a:t>
            </a:r>
            <a:r>
              <a:rPr lang="tr-TR" altLang="en-US" sz="3600">
                <a:solidFill>
                  <a:srgbClr val="FFFF99"/>
                </a:solidFill>
                <a:latin typeface="Tahoma" charset="0"/>
              </a:rPr>
              <a:t> </a:t>
            </a:r>
            <a:endParaRPr lang="en-US" altLang="en-US" sz="3600">
              <a:solidFill>
                <a:srgbClr val="FFFF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1.gstatic.com/images?q=tbn:ANd9GcQPzMQFjMTgj9pVrJSRMIENnCt2joXGYWiyb-vvma-8jda2rQ9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9135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Bir bebeğin kariyer gelişimini neler etkiler?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Cinsiyet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Genetik donanım (fiziksel, zihinsel özellikler)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Aile çevresi ve koşulları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Ailenin beklenti ve değerleri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Eğitim çevresi ve koşulları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Toplumsal koşullar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Bireysel özellikleri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Şans, tesadüf...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latin typeface="Times New Roman" pitchFamily="18" charset="0"/>
                <a:cs typeface="Times New Roman" pitchFamily="18" charset="0"/>
              </a:rPr>
              <a:t>Mesleki rehberlik hizmetleri</a:t>
            </a:r>
          </a:p>
          <a:p>
            <a:pPr eaLnBrk="1" hangingPunct="1">
              <a:lnSpc>
                <a:spcPct val="90000"/>
              </a:lnSpc>
            </a:pPr>
            <a:endParaRPr lang="tr-TR" altLang="en-US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345488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Kariyer gelişimi bir süreçtir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Döllenme ile başlar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Belli aşamalardan geçerek yaşam boyu sürer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Psikolojik Danışmanların sorumluluğu;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her dönemde mesleki rehberlik hizmetlerini</a:t>
            </a:r>
            <a:r>
              <a:rPr lang="tr-TR" altLang="en-US" sz="2800" dirty="0" smtClean="0">
                <a:latin typeface="Times New Roman" pitchFamily="18" charset="0"/>
              </a:rPr>
              <a:t> </a:t>
            </a: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sağlayarak</a:t>
            </a:r>
            <a:r>
              <a:rPr lang="tr-TR" altLang="en-US" sz="2800" dirty="0" smtClean="0">
                <a:latin typeface="Times New Roman" pitchFamily="18" charset="0"/>
              </a:rPr>
              <a:t> </a:t>
            </a: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kariyer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gelişimini desteklemektedir.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tr-T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7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93037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“Yaşamboyu Kariyer Gelişimi” Ne Demektir?</a:t>
            </a:r>
          </a:p>
        </p:txBody>
      </p:sp>
      <p:pic>
        <p:nvPicPr>
          <p:cNvPr id="29699" name="Picture 3" descr="C:\Users\Selahiddin\Desktop\aging.jpg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3348038" y="3716338"/>
            <a:ext cx="4876800" cy="2535237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16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609600"/>
            <a:ext cx="87630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Yaşamboyu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Mesleki gelişim bir süreçtir; doğumdan ölüme dek sürer. 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Freud;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“Sağlıklı insan, sevebilen ve çalışabilen kişidir”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dirty="0" smtClean="0">
                <a:latin typeface="Times New Roman" pitchFamily="18" charset="0"/>
                <a:cs typeface="Times New Roman" pitchFamily="18" charset="0"/>
              </a:rPr>
              <a:t>“İş, bireyin gerçekle bağlantısıdır”</a:t>
            </a:r>
            <a:endParaRPr lang="tr-TR" altLang="en-US" sz="2800" dirty="0" smtClean="0">
              <a:latin typeface="Times New Roman" pitchFamily="18" charset="0"/>
            </a:endParaRPr>
          </a:p>
        </p:txBody>
      </p:sp>
      <p:pic>
        <p:nvPicPr>
          <p:cNvPr id="24580" name="Picture 4" descr="C:\Users\Selahiddin\Desktop\lifes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284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tr-TR" smtClean="0"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altLang="en-US" sz="2800" b="1" smtClean="0">
                <a:latin typeface="Times New Roman" pitchFamily="18" charset="0"/>
              </a:rPr>
              <a:t>Kariyer:</a:t>
            </a:r>
            <a:r>
              <a:rPr lang="tr-TR" altLang="en-US" sz="2800" smtClean="0">
                <a:latin typeface="Times New Roman" pitchFamily="18" charset="0"/>
              </a:rPr>
              <a:t> Bir kişinin yaşamı boyunca yaptığı işler, </a:t>
            </a:r>
          </a:p>
          <a:p>
            <a:r>
              <a:rPr lang="tr-TR" altLang="en-US" sz="2800" smtClean="0">
                <a:latin typeface="Times New Roman" pitchFamily="18" charset="0"/>
              </a:rPr>
              <a:t>Yaşamını oluşturan olaylar dizisi,</a:t>
            </a:r>
          </a:p>
          <a:p>
            <a:r>
              <a:rPr lang="tr-TR" altLang="en-US" sz="2800" smtClean="0">
                <a:latin typeface="Times New Roman" pitchFamily="18" charset="0"/>
              </a:rPr>
              <a:t>Yaşam rollerinin örüntüsüdür. </a:t>
            </a:r>
          </a:p>
          <a:p>
            <a:r>
              <a:rPr lang="tr-TR" altLang="en-US" sz="2800" smtClean="0">
                <a:latin typeface="Times New Roman" pitchFamily="18" charset="0"/>
              </a:rPr>
              <a:t>Meslek de bu yaşam rollerinin bir kısmını oluşturmaktadır. </a:t>
            </a:r>
          </a:p>
          <a:p>
            <a:r>
              <a:rPr lang="tr-TR" altLang="en-US" sz="2800" smtClean="0">
                <a:latin typeface="Times New Roman" pitchFamily="18" charset="0"/>
              </a:rPr>
              <a:t>Kariyer, meslek rollerinde ilerleme, duraklama ve gerilimleride içerir. </a:t>
            </a:r>
          </a:p>
          <a:p>
            <a:r>
              <a:rPr lang="tr-TR" altLang="en-US" sz="2800" smtClean="0">
                <a:latin typeface="Times New Roman" pitchFamily="18" charset="0"/>
              </a:rPr>
              <a:t>Kariyer yaşam boyu devam eden bir süreçtir. </a:t>
            </a:r>
          </a:p>
          <a:p>
            <a:endParaRPr lang="tr-TR" altLang="en-US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19975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Kariyer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Yaşamboyu;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Üstlenilen roller 	</a:t>
            </a:r>
            <a:r>
              <a:rPr lang="tr-TR" altLang="en-US" sz="2000" smtClean="0">
                <a:latin typeface="Times New Roman" pitchFamily="18" charset="0"/>
              </a:rPr>
              <a:t>	</a:t>
            </a: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→ 	Çocuk, genç, yetişkin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Öğrenci, çalışan, işçi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Arkadaş, anababa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Yaşanılan mekanlar 	→	ev, okul, çevre, işyeri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Yaşanan olaylar	</a:t>
            </a:r>
            <a:r>
              <a:rPr lang="tr-TR" altLang="en-US" sz="2000" smtClean="0">
                <a:latin typeface="Times New Roman" pitchFamily="18" charset="0"/>
              </a:rPr>
              <a:t>	</a:t>
            </a: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→	okula başlama, taşınma,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İşe girme, yer değiştirme,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Evlenme, yükselme,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Boşanma, iş değiştirme, işsiz kalma,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000" smtClean="0">
                <a:latin typeface="Times New Roman" pitchFamily="18" charset="0"/>
                <a:cs typeface="Times New Roman" pitchFamily="18" charset="0"/>
              </a:rPr>
              <a:t>					Emeklilik ... vb.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2000" smtClean="0">
              <a:latin typeface="Times New Roman" pitchFamily="18" charset="0"/>
            </a:endParaRPr>
          </a:p>
        </p:txBody>
      </p:sp>
      <p:pic>
        <p:nvPicPr>
          <p:cNvPr id="26628" name="Picture 4" descr="C:\Users\Selahiddin\Desktop\career\meslek dsanışmanlığı\interview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5050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609600"/>
            <a:ext cx="6802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Times New Roman" pitchFamily="18" charset="0"/>
                <a:cs typeface="Times New Roman" pitchFamily="18" charset="0"/>
              </a:rPr>
              <a:t>Gelişim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bütünsel, her yönüyle gelişim</a:t>
            </a: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büyüme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bilgi, beceri, deneyim kazanma (öğrenme)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olgunlaşma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uygulama</a:t>
            </a:r>
            <a:endParaRPr lang="tr-TR" altLang="en-US" smtClean="0">
              <a:latin typeface="Times New Roman" pitchFamily="18" charset="0"/>
            </a:endParaRPr>
          </a:p>
          <a:p>
            <a:pPr eaLnBrk="1" hangingPunct="1"/>
            <a:r>
              <a:rPr lang="tr-TR" altLang="en-US" smtClean="0">
                <a:latin typeface="Times New Roman" pitchFamily="18" charset="0"/>
                <a:cs typeface="Times New Roman" pitchFamily="18" charset="0"/>
              </a:rPr>
              <a:t>yeterliliği artırma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mtClean="0">
              <a:latin typeface="Times New Roman" pitchFamily="18" charset="0"/>
            </a:endParaRPr>
          </a:p>
        </p:txBody>
      </p:sp>
      <p:pic>
        <p:nvPicPr>
          <p:cNvPr id="27652" name="Picture 4" descr="C:\Users\Selahiddin\Desktop\untitlew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411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z="4800" smtClean="0"/>
              <a:t>Birey-meslek ilişkisi ne zaman başlar?</a:t>
            </a:r>
          </a:p>
        </p:txBody>
      </p:sp>
    </p:spTree>
    <p:extLst>
      <p:ext uri="{BB962C8B-B14F-4D97-AF65-F5344CB8AC3E}">
        <p14:creationId xmlns:p14="http://schemas.microsoft.com/office/powerpoint/2010/main" val="1584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2195513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Ebeveyn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5076825" y="141287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Eş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635375" y="141287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Evlilik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443663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Boş zaman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7812088" y="141287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Öğrenen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708400" y="2492375"/>
            <a:ext cx="15128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Okul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4932363" y="2565400"/>
            <a:ext cx="15843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Aile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276600" y="3357563"/>
            <a:ext cx="13684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Ev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5219700" y="3500438"/>
            <a:ext cx="1655763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Toplum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4284663" y="3860800"/>
            <a:ext cx="1366837" cy="1009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İş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26853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Çalışan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708400" y="5445125"/>
            <a:ext cx="11509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Emeklilik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5148263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İşe girme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651668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Vatandaş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7812088" y="5445125"/>
            <a:ext cx="11509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>
                <a:latin typeface="Arial" charset="0"/>
              </a:rPr>
              <a:t>Boşanma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268538" y="507464"/>
            <a:ext cx="496887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chemeClr val="tx2"/>
                </a:solidFill>
                <a:latin typeface="Arial" charset="0"/>
              </a:rPr>
              <a:t>Kariyer Gelişimi</a:t>
            </a:r>
            <a:r>
              <a:rPr lang="tr-TR" altLang="en-US" sz="1800">
                <a:latin typeface="Arial" charset="0"/>
              </a:rPr>
              <a:t> 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124075" y="6237288"/>
            <a:ext cx="65532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 dirty="0">
                <a:latin typeface="Arial" charset="0"/>
              </a:rPr>
              <a:t>Gysberg, N., Heppner, M.J., Johnston, J.A. (2003). Career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 dirty="0">
                <a:latin typeface="Arial" charset="0"/>
              </a:rPr>
              <a:t>Counseling. NY: Allyn and Bacon</a:t>
            </a:r>
          </a:p>
        </p:txBody>
      </p:sp>
    </p:spTree>
    <p:extLst>
      <p:ext uri="{BB962C8B-B14F-4D97-AF65-F5344CB8AC3E}">
        <p14:creationId xmlns:p14="http://schemas.microsoft.com/office/powerpoint/2010/main" val="11238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Sizin</a:t>
            </a:r>
            <a:r>
              <a:rPr lang="en-US" dirty="0" smtClean="0"/>
              <a:t> </a:t>
            </a:r>
            <a:r>
              <a:rPr lang="en-US" dirty="0" err="1" smtClean="0"/>
              <a:t>yaşamınızdaki</a:t>
            </a:r>
            <a:r>
              <a:rPr lang="en-US" dirty="0" smtClean="0"/>
              <a:t> </a:t>
            </a:r>
            <a:r>
              <a:rPr lang="en-US" dirty="0" err="1" smtClean="0"/>
              <a:t>rolleriniz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Bu roller </a:t>
            </a:r>
            <a:r>
              <a:rPr lang="en-US" dirty="0" err="1" smtClean="0"/>
              <a:t>kariyer</a:t>
            </a:r>
            <a:r>
              <a:rPr lang="en-US" dirty="0" smtClean="0"/>
              <a:t> </a:t>
            </a:r>
            <a:r>
              <a:rPr lang="en-US" dirty="0" err="1" smtClean="0"/>
              <a:t>gelişiminizi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etkiledi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4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UYGULAMA</a:t>
            </a:r>
          </a:p>
        </p:txBody>
      </p:sp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“Meslek seçimi” konusunda sahip olduğunuz inançları  düşünün.. </a:t>
            </a:r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Bize neler söylendi? Biz öğrencilerimize neler söyleriz?</a:t>
            </a:r>
          </a:p>
        </p:txBody>
      </p:sp>
      <p:pic>
        <p:nvPicPr>
          <p:cNvPr id="29700" name="Picture 4" descr="C:\Users\Selahiddin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343400"/>
            <a:ext cx="2527300" cy="186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Şöyle ifadeler…..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altLang="en-US" smtClean="0"/>
              <a:t>“Meslek seçimi çok önemlidir..”</a:t>
            </a:r>
          </a:p>
          <a:p>
            <a:pPr eaLnBrk="1" hangingPunct="1"/>
            <a:r>
              <a:rPr lang="tr-TR" altLang="en-US" smtClean="0"/>
              <a:t>“Bu karar bütün hayatını etkiler..”</a:t>
            </a:r>
          </a:p>
          <a:p>
            <a:pPr eaLnBrk="1" hangingPunct="1"/>
            <a:r>
              <a:rPr lang="tr-TR" altLang="en-US" smtClean="0"/>
              <a:t>“Yaşamda en önemli iki karar; eş ve iş seçimidir..değiştirmek zordur…geri dönülmez bir karardır..”</a:t>
            </a:r>
          </a:p>
          <a:p>
            <a:pPr eaLnBrk="1" hangingPunct="1"/>
            <a:r>
              <a:rPr lang="tr-TR" altLang="en-US" smtClean="0"/>
              <a:t>“Sana en uygun mesleği bir kez seçersin, yoksa pişman olursun..”</a:t>
            </a:r>
          </a:p>
          <a:p>
            <a:pPr eaLnBrk="1" hangingPunct="1"/>
            <a:r>
              <a:rPr lang="tr-TR" altLang="en-US" smtClean="0"/>
              <a:t>……….</a:t>
            </a:r>
          </a:p>
        </p:txBody>
      </p:sp>
      <p:pic>
        <p:nvPicPr>
          <p:cNvPr id="30724" name="Picture 4" descr="C:\Users\Selahidd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66265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TARTIŞMA</a:t>
            </a:r>
          </a:p>
        </p:txBody>
      </p:sp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Düşüncelerimizin geçerliğini tartışalım: Dün geçerli olanlar bugün hala geçerli mi? </a:t>
            </a:r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Algılarımızı gözden geçirelim..</a:t>
            </a:r>
          </a:p>
        </p:txBody>
      </p:sp>
      <p:pic>
        <p:nvPicPr>
          <p:cNvPr id="31748" name="Picture 4" descr="C:\Users\Selahiddin\Desktop\izcxv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41" y="4501218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Hangileri mit? </a:t>
            </a:r>
          </a:p>
          <a:p>
            <a:pPr eaLnBrk="1" hangingPunct="1"/>
            <a:r>
              <a:rPr lang="tr-TR" altLang="en-US" smtClean="0"/>
              <a:t>Hangileri gerçek?</a:t>
            </a:r>
          </a:p>
        </p:txBody>
      </p:sp>
      <p:pic>
        <p:nvPicPr>
          <p:cNvPr id="32771" name="Picture 4" descr="C:\Users\Selahiddin\Desktop\imaxx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913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tr-TR" sz="2000" dirty="0" smtClean="0">
                <a:latin typeface="Arial" charset="0"/>
              </a:rPr>
              <a:t>Kariyer Danışmanlığı: Mitler ve Gerçekler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1125538"/>
            <a:ext cx="8429625" cy="5375275"/>
          </a:xfrm>
        </p:spPr>
        <p:txBody>
          <a:bodyPr/>
          <a:lstStyle/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endParaRPr lang="en-US" altLang="en-US" dirty="0" smtClean="0"/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endParaRPr lang="en-US" altLang="en-US" dirty="0" smtClean="0"/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r>
              <a:rPr lang="tr-TR" altLang="en-US" dirty="0" smtClean="0"/>
              <a:t>Kariyer danışmanları, ellerinde var olan standart testlerle bireylere seçeceği uygun mesleği söylerler.</a:t>
            </a:r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r>
              <a:rPr lang="tr-TR" altLang="en-US" dirty="0" smtClean="0"/>
              <a:t>Mesleki rol kararı, yaşamdaki diğer rollerden ayrı olarak ele alınır.</a:t>
            </a:r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r>
              <a:rPr lang="tr-TR" altLang="en-US" dirty="0" smtClean="0"/>
              <a:t>Kariyer  danışmanları, kişisel sorunlarla ilgilenmezler.</a:t>
            </a:r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r>
              <a:rPr lang="tr-TR" altLang="en-US" dirty="0" smtClean="0"/>
              <a:t>Kariyer  danışmanlığı yapmak için bu alana özgü, özel uzmanlık yeterlikleri gerekmez.</a:t>
            </a:r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r>
              <a:rPr lang="tr-TR" altLang="en-US" dirty="0" smtClean="0"/>
              <a:t>Kariyer  danışmanı,  danışanın içinde bulunduğu kültürel çevre ve koşulları ile ilgilenmezler.</a:t>
            </a:r>
          </a:p>
          <a:p>
            <a:pPr marL="514350" indent="-514350" eaLnBrk="1" hangingPunct="1">
              <a:buClr>
                <a:srgbClr val="EB641B"/>
              </a:buClr>
              <a:buFont typeface="Lucida Sans Unicode" pitchFamily="34" charset="0"/>
              <a:buAutoNum type="arabicPeriod"/>
            </a:pP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40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428625" y="642938"/>
            <a:ext cx="8158163" cy="5572125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r>
              <a:rPr lang="tr-TR" altLang="en-US" sz="2400" dirty="0" smtClean="0">
                <a:solidFill>
                  <a:srgbClr val="FF0000"/>
                </a:solidFill>
              </a:rPr>
              <a:t>6</a:t>
            </a:r>
            <a:r>
              <a:rPr lang="tr-TR" altLang="en-US" dirty="0" smtClean="0"/>
              <a:t>.Kariyer  danışmanlığı, sadece kariyer kararı verileceği zaman yapılan bir  yardımdır.</a:t>
            </a:r>
          </a:p>
          <a:p>
            <a:pPr marL="514350" indent="-514350" eaLnBrk="1" hangingPunct="1">
              <a:buClr>
                <a:srgbClr val="EB641B"/>
              </a:buClr>
              <a:buFont typeface="Wingdings 3" pitchFamily="18" charset="2"/>
              <a:buNone/>
            </a:pPr>
            <a:r>
              <a:rPr lang="tr-TR" altLang="en-US" sz="2400" dirty="0" smtClean="0">
                <a:solidFill>
                  <a:srgbClr val="FF0000"/>
                </a:solidFill>
              </a:rPr>
              <a:t>7</a:t>
            </a:r>
            <a:r>
              <a:rPr lang="tr-TR" altLang="en-US" dirty="0" smtClean="0"/>
              <a:t>.Bu yardım kariyer kararı verildiğinde sona erer.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r-TR" altLang="en-US" sz="2400" dirty="0" smtClean="0">
                <a:solidFill>
                  <a:srgbClr val="FF0000"/>
                </a:solidFill>
              </a:rPr>
              <a:t>8</a:t>
            </a:r>
            <a:r>
              <a:rPr lang="tr-TR" altLang="en-US" dirty="0" smtClean="0"/>
              <a:t>.Mesleki rehberlik ve kariyer danışmanlığı ile işsizlik problemine çözüm bulunabilir.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r-TR" altLang="en-US" sz="2400" dirty="0" smtClean="0">
                <a:solidFill>
                  <a:srgbClr val="FF0000"/>
                </a:solidFill>
              </a:rPr>
              <a:t>9</a:t>
            </a:r>
            <a:r>
              <a:rPr lang="tr-TR" altLang="en-US" dirty="0" smtClean="0"/>
              <a:t>.Bu hizmetler ile üniversite önündeki yığılmalar ortadan kaldırılabilir.</a:t>
            </a:r>
          </a:p>
          <a:p>
            <a:pPr marL="514350" indent="-514350" eaLnBrk="1" hangingPunct="1">
              <a:buFont typeface="Wingdings 3" pitchFamily="18" charset="2"/>
              <a:buNone/>
            </a:pPr>
            <a:r>
              <a:rPr lang="tr-TR" altLang="en-US" sz="2400" dirty="0" smtClean="0">
                <a:solidFill>
                  <a:srgbClr val="FF0000"/>
                </a:solidFill>
              </a:rPr>
              <a:t>10</a:t>
            </a:r>
            <a:r>
              <a:rPr lang="tr-TR" altLang="en-US" dirty="0" smtClean="0"/>
              <a:t>.Bireyin yetenek ve ilgilerini ne kadar küçükken saptarsak,uygun mesleğe yönelmesi o kadar isabetli olur.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Dünyamız hızla değişiyor: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					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2590800"/>
            <a:ext cx="3302000" cy="2895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tr-TR" altLang="en-US" sz="2400" dirty="0" smtClean="0"/>
              <a:t>1909’dan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400" dirty="0" smtClean="0"/>
              <a:t>Parsons’ın Mesleki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2400" dirty="0" smtClean="0"/>
              <a:t>Yerleştirme Hizmetlerinden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tr-TR" altLang="en-US" sz="2400" dirty="0" smtClean="0"/>
              <a:t>Geleneksel Yaklaşımdan</a:t>
            </a:r>
          </a:p>
          <a:p>
            <a:pPr eaLnBrk="1" hangingPunct="1">
              <a:lnSpc>
                <a:spcPct val="1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dirty="0" smtClean="0"/>
              <a:t>Klasik Meslek Seçimi Kuramlarından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38650" y="2590800"/>
            <a:ext cx="3867150" cy="2738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400" dirty="0" smtClean="0"/>
              <a:t>	</a:t>
            </a:r>
            <a:r>
              <a:rPr lang="en-US" altLang="en-US" dirty="0" err="1" smtClean="0"/>
              <a:t>Günümüzde</a:t>
            </a:r>
            <a:r>
              <a:rPr lang="en-US" altLang="en-US" dirty="0" smtClean="0"/>
              <a:t>….</a:t>
            </a:r>
            <a:r>
              <a:rPr lang="tr-TR" altLang="en-US" sz="2400" dirty="0" smtClean="0"/>
              <a:t/>
            </a:r>
            <a:br>
              <a:rPr lang="tr-TR" altLang="en-US" sz="2400" dirty="0" smtClean="0"/>
            </a:b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Yaşamboyu Kariyer Danışmanlığı Hizmetlerine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Yeni Yaklaşımlara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tr-TR" altLang="en-US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altLang="en-US" sz="2400" dirty="0" smtClean="0"/>
              <a:t>	Post-modern Kariyer Gelişimi Kuramlarına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9750" y="5373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tr-T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Paradigmalar Değişiyor!</a:t>
            </a:r>
            <a:r>
              <a:rPr lang="tr-TR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2620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en-US" sz="2400" b="1" smtClean="0"/>
          </a:p>
          <a:p>
            <a:pPr eaLnBrk="1" hangingPunct="1">
              <a:buFont typeface="Wingdings" pitchFamily="2" charset="2"/>
              <a:buNone/>
            </a:pPr>
            <a:endParaRPr lang="tr-TR" altLang="en-US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b="1" smtClean="0"/>
              <a:t>PARADİGMA: Algılama şekli, algı çerçevesi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b="1" smtClean="0"/>
              <a:t>PARADİGMA AYARLARI: Algılayışımızı revize etmek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400" b="1" smtClean="0"/>
          </a:p>
          <a:p>
            <a:pPr eaLnBrk="1" hangingPunct="1">
              <a:buFont typeface="Wingdings" pitchFamily="2" charset="2"/>
              <a:buNone/>
            </a:pPr>
            <a:endParaRPr lang="tr-TR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smtClean="0"/>
              <a:t>		Kariyer Danışmalığında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smtClean="0"/>
              <a:t>			eski paradigmalar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smtClean="0"/>
              <a:t>				geçerliğini yitiriyor mu?</a:t>
            </a:r>
          </a:p>
        </p:txBody>
      </p:sp>
    </p:spTree>
    <p:extLst>
      <p:ext uri="{BB962C8B-B14F-4D97-AF65-F5344CB8AC3E}">
        <p14:creationId xmlns:p14="http://schemas.microsoft.com/office/powerpoint/2010/main" val="612323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PG0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4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tr-TR" altLang="en-US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800" b="1" smtClean="0"/>
              <a:t>21. yüzyılda İş Dünyasında Neler Oluyor?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z="2800" b="1" smtClean="0"/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teknolojiler ve icatlar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Ekonomik krizlerin yarattığı KAOS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Küreselleşme ve global ekonomi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Yeryüzü kaynaklarının tükeniyor olması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Çalkalanma: İş piyasasındaki hızlı devinim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mega-mağazalar/alışveriş merkezleri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Meslekler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Yeni iş/meslek alanları doğmakta</a:t>
            </a:r>
          </a:p>
          <a:p>
            <a:pPr eaLnBrk="1" hangingPunct="1"/>
            <a:endParaRPr lang="tr-TR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12885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/>
          </p:nvPr>
        </p:nvSpPr>
        <p:spPr>
          <a:xfrm>
            <a:off x="468313" y="260350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tr-TR" altLang="en-US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sz="2400" b="1" smtClean="0"/>
              <a:t>21. yüzyılda İş Dünyasında Neler Oluyor? (devam)</a:t>
            </a:r>
          </a:p>
          <a:p>
            <a:pPr eaLnBrk="1" hangingPunct="1"/>
            <a:endParaRPr lang="tr-TR" altLang="en-US" sz="2400" b="1" smtClean="0"/>
          </a:p>
          <a:p>
            <a:pPr eaLnBrk="1" hangingPunct="1"/>
            <a:endParaRPr lang="tr-TR" altLang="en-US" sz="2000" b="1" smtClean="0"/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Meslekler arası geçiş artmakta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Eski görev ve işlerde yeni yol ve yöntemler ortaya çıkmakta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Çalışanlarda aranan nitelikler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Çalışanların ve şirketlerin sirkülasyonu artmakta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Çalışanların eğitim düzeyi yükselmekte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İşlerin projelendirilmesi, farklı ekiplerle çalışma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Mesleki yönlendirme yaklaşımı değişmekte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000" smtClean="0"/>
              <a:t>Bireylerin meslek seçme-sürdürme anlayışları değişmekte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tr-TR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394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200" dirty="0" smtClean="0">
                <a:latin typeface="Arial" charset="0"/>
              </a:rPr>
              <a:t>Tablo 1.2</a:t>
            </a:r>
            <a:br>
              <a:rPr lang="tr-TR" sz="1200" dirty="0" smtClean="0">
                <a:latin typeface="Arial" charset="0"/>
              </a:rPr>
            </a:br>
            <a:r>
              <a:rPr lang="tr-TR" sz="1200" dirty="0" smtClean="0">
                <a:latin typeface="Arial" charset="0"/>
              </a:rPr>
              <a:t>                                               İş/Meslek Yapısı ve Meslek Sahibi Olma Anlayışındaki Değişimler </a:t>
            </a:r>
          </a:p>
        </p:txBody>
      </p:sp>
      <p:pic>
        <p:nvPicPr>
          <p:cNvPr id="39938" name="3 İçerik Yer Tutucusu" descr="1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04813"/>
            <a:ext cx="5786437" cy="5667375"/>
          </a:xfrm>
        </p:spPr>
      </p:pic>
    </p:spTree>
    <p:extLst>
      <p:ext uri="{BB962C8B-B14F-4D97-AF65-F5344CB8AC3E}">
        <p14:creationId xmlns:p14="http://schemas.microsoft.com/office/powerpoint/2010/main" val="37478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Paradigma değişimi, mesleki rehberlik ve kariyer danışmanlığı hizmetlerinde amaç,anlayış ve yaklaşım açısından farklılaşmalar ortaya koymuştur.</a:t>
            </a:r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Nasıl?</a:t>
            </a:r>
          </a:p>
        </p:txBody>
      </p:sp>
    </p:spTree>
    <p:extLst>
      <p:ext uri="{BB962C8B-B14F-4D97-AF65-F5344CB8AC3E}">
        <p14:creationId xmlns:p14="http://schemas.microsoft.com/office/powerpoint/2010/main" val="26731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571500" y="55721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200" smtClean="0">
                <a:latin typeface="Arial" charset="0"/>
              </a:rPr>
              <a:t>Tablo 1.3</a:t>
            </a:r>
            <a:br>
              <a:rPr lang="tr-TR" sz="1200" smtClean="0">
                <a:latin typeface="Arial" charset="0"/>
              </a:rPr>
            </a:br>
            <a:r>
              <a:rPr lang="tr-TR" sz="1200" smtClean="0">
                <a:latin typeface="Arial" charset="0"/>
              </a:rPr>
              <a:t>Mesleki Rehberlik ve Kariyer Danışmanlığı Hizmetleri Anlayışındaki Değişme</a:t>
            </a:r>
          </a:p>
        </p:txBody>
      </p:sp>
      <p:pic>
        <p:nvPicPr>
          <p:cNvPr id="41987" name="3 Resim" descr="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6000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693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tr-TR" sz="2800" smtClean="0"/>
              <a:t>Yeni Paradigmaların </a:t>
            </a:r>
            <a:br>
              <a:rPr lang="tr-TR" sz="2800" smtClean="0"/>
            </a:br>
            <a:r>
              <a:rPr lang="tr-TR" sz="2800" smtClean="0"/>
              <a:t>	Kariyer Danışmanlığındaki DOĞURGULARI: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565400"/>
            <a:ext cx="8229600" cy="4065588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tr-TR" altLang="en-US" sz="2800" b="1" smtClean="0"/>
              <a:t>Kariyer Danışmanları NE Yapmalı?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tr-TR" altLang="en-US" sz="2800" b="1" smtClean="0"/>
              <a:t>		Mesleki ROLLERİNİ NASIL OYNAMALI?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tr-TR" altLang="en-US" sz="2800" b="1" smtClean="0"/>
              <a:t>			ESKİ paradigmalar bir ENGEL mi?</a:t>
            </a:r>
          </a:p>
        </p:txBody>
      </p:sp>
    </p:spTree>
    <p:extLst>
      <p:ext uri="{BB962C8B-B14F-4D97-AF65-F5344CB8AC3E}">
        <p14:creationId xmlns:p14="http://schemas.microsoft.com/office/powerpoint/2010/main" val="38041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Farkındalık </a:t>
            </a:r>
            <a:r>
              <a:rPr lang="en-US" dirty="0" err="1" smtClean="0"/>
              <a:t>yaratmak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Plan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verme</a:t>
            </a:r>
            <a:r>
              <a:rPr lang="en-US" dirty="0"/>
              <a:t> </a:t>
            </a:r>
            <a:r>
              <a:rPr lang="en-US" dirty="0" err="1"/>
              <a:t>becerilerini</a:t>
            </a:r>
            <a:r>
              <a:rPr lang="en-US" dirty="0"/>
              <a:t> </a:t>
            </a:r>
            <a:r>
              <a:rPr lang="en-US" dirty="0" err="1"/>
              <a:t>geliştirmek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 smtClean="0"/>
              <a:t>öğrencileri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Tercihlerini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Meslek</a:t>
            </a:r>
            <a:r>
              <a:rPr lang="en-US" dirty="0" smtClean="0"/>
              <a:t> /</a:t>
            </a:r>
            <a:r>
              <a:rPr lang="en-US" dirty="0" err="1" smtClean="0"/>
              <a:t>Bölüme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yapanlar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Üniversite’ye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yapanlar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Şehire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yapanlar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2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öğrencileri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Ör</a:t>
            </a:r>
            <a:r>
              <a:rPr lang="en-US" dirty="0" smtClean="0"/>
              <a:t>: Ben </a:t>
            </a:r>
            <a:r>
              <a:rPr lang="en-US" dirty="0" err="1" smtClean="0"/>
              <a:t>şimdi</a:t>
            </a:r>
            <a:r>
              <a:rPr lang="en-US" dirty="0" smtClean="0"/>
              <a:t> ne </a:t>
            </a:r>
            <a:r>
              <a:rPr lang="en-US" dirty="0" err="1" smtClean="0"/>
              <a:t>yapacağım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err="1" smtClean="0"/>
              <a:t>Okuduğum</a:t>
            </a:r>
            <a:r>
              <a:rPr lang="en-US" sz="2400" dirty="0" smtClean="0"/>
              <a:t> </a:t>
            </a:r>
            <a:r>
              <a:rPr lang="en-US" sz="2400" dirty="0" err="1" smtClean="0"/>
              <a:t>alanda</a:t>
            </a:r>
            <a:r>
              <a:rPr lang="en-US" sz="2400" dirty="0" smtClean="0"/>
              <a:t> </a:t>
            </a:r>
            <a:r>
              <a:rPr lang="en-US" sz="2400" dirty="0" err="1" smtClean="0"/>
              <a:t>istihdam</a:t>
            </a:r>
            <a:r>
              <a:rPr lang="en-US" sz="2400" dirty="0" smtClean="0"/>
              <a:t> yok!</a:t>
            </a:r>
          </a:p>
          <a:p>
            <a:pPr lvl="1"/>
            <a:r>
              <a:rPr lang="en-US" sz="2400" dirty="0" err="1" smtClean="0"/>
              <a:t>İş</a:t>
            </a:r>
            <a:r>
              <a:rPr lang="en-US" sz="2400" dirty="0" smtClean="0"/>
              <a:t> </a:t>
            </a:r>
            <a:r>
              <a:rPr lang="en-US" sz="2400" dirty="0" err="1" smtClean="0"/>
              <a:t>fırsatlarım</a:t>
            </a:r>
            <a:r>
              <a:rPr lang="en-US" sz="2400" dirty="0" smtClean="0"/>
              <a:t> </a:t>
            </a:r>
            <a:r>
              <a:rPr lang="en-US" sz="2400" dirty="0" err="1" smtClean="0"/>
              <a:t>nelerdir</a:t>
            </a:r>
            <a:r>
              <a:rPr lang="en-US" sz="2400" dirty="0" smtClean="0"/>
              <a:t>? </a:t>
            </a:r>
            <a:r>
              <a:rPr lang="en-US" sz="2400" dirty="0" err="1" smtClean="0"/>
              <a:t>Hangi</a:t>
            </a:r>
            <a:r>
              <a:rPr lang="en-US" sz="2400" dirty="0" smtClean="0"/>
              <a:t> Alana </a:t>
            </a:r>
            <a:r>
              <a:rPr lang="en-US" sz="2400" dirty="0" err="1" smtClean="0"/>
              <a:t>yönelmem</a:t>
            </a:r>
            <a:r>
              <a:rPr lang="en-US" sz="2400" dirty="0" smtClean="0"/>
              <a:t> </a:t>
            </a:r>
            <a:r>
              <a:rPr lang="en-US" sz="2400" dirty="0" err="1" smtClean="0"/>
              <a:t>gerekiyor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err="1" smtClean="0"/>
              <a:t>Sizce</a:t>
            </a:r>
            <a:r>
              <a:rPr lang="en-US" sz="2400" dirty="0" smtClean="0"/>
              <a:t> ben ne </a:t>
            </a:r>
            <a:r>
              <a:rPr lang="en-US" sz="2400" dirty="0" err="1" smtClean="0"/>
              <a:t>yapmalıyım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34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Kariyer Planlama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Kariyer planlama, </a:t>
            </a:r>
            <a:r>
              <a:rPr lang="tr-TR" altLang="en-US" i="1" dirty="0" smtClean="0">
                <a:solidFill>
                  <a:srgbClr val="FF0000"/>
                </a:solidFill>
              </a:rPr>
              <a:t>bireysel kariyer amaçlarının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smtClean="0"/>
              <a:t>ve bu amaçları başarmada </a:t>
            </a:r>
            <a:r>
              <a:rPr lang="tr-TR" altLang="en-US" i="1" dirty="0" smtClean="0">
                <a:solidFill>
                  <a:srgbClr val="FF0000"/>
                </a:solidFill>
              </a:rPr>
              <a:t>gerekli koşulların belirlenmesi </a:t>
            </a:r>
            <a:r>
              <a:rPr lang="tr-TR" altLang="en-US" dirty="0" smtClean="0"/>
              <a:t>sürecidir.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  <a:p>
            <a:pPr eaLnBrk="1" hangingPunct="1"/>
            <a:r>
              <a:rPr lang="tr-TR" altLang="en-US" dirty="0" smtClean="0"/>
              <a:t>Kariyer planlama, bireyin bilgi, beceri ve yeteneklerinin geliştirilmesi ve motivasyonunun arttırılarak, kariyerinde ilerlemesinin planlanmasıdır.</a:t>
            </a:r>
          </a:p>
        </p:txBody>
      </p:sp>
    </p:spTree>
    <p:extLst>
      <p:ext uri="{BB962C8B-B14F-4D97-AF65-F5344CB8AC3E}">
        <p14:creationId xmlns:p14="http://schemas.microsoft.com/office/powerpoint/2010/main" val="3554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PG0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Kariyer Planlama Aşamaları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1428750" y="1600200"/>
            <a:ext cx="7258050" cy="43434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tr-TR" altLang="en-US" dirty="0" smtClean="0"/>
              <a:t>Kendini değerlendirme</a:t>
            </a:r>
          </a:p>
          <a:p>
            <a:pPr eaLnBrk="1" hangingPunct="1"/>
            <a:r>
              <a:rPr lang="tr-TR" altLang="en-US" dirty="0" smtClean="0"/>
              <a:t>Fırsatları tanımlama</a:t>
            </a:r>
          </a:p>
          <a:p>
            <a:pPr eaLnBrk="1" hangingPunct="1"/>
            <a:r>
              <a:rPr lang="tr-TR" altLang="en-US" dirty="0" smtClean="0"/>
              <a:t>Hedefleri belirleme</a:t>
            </a:r>
          </a:p>
          <a:p>
            <a:pPr eaLnBrk="1" hangingPunct="1"/>
            <a:r>
              <a:rPr lang="tr-TR" altLang="en-US" dirty="0" smtClean="0"/>
              <a:t>Planları hazırlama</a:t>
            </a:r>
          </a:p>
        </p:txBody>
      </p:sp>
    </p:spTree>
    <p:extLst>
      <p:ext uri="{BB962C8B-B14F-4D97-AF65-F5344CB8AC3E}">
        <p14:creationId xmlns:p14="http://schemas.microsoft.com/office/powerpoint/2010/main" val="32666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Kariyer Planlama Aşamaları</a:t>
            </a:r>
            <a:br>
              <a:rPr lang="tr-TR" dirty="0" smtClean="0"/>
            </a:br>
            <a:r>
              <a:rPr lang="en-US" dirty="0" smtClean="0"/>
              <a:t>1. </a:t>
            </a:r>
            <a:r>
              <a:rPr lang="tr-TR" dirty="0" smtClean="0"/>
              <a:t>Kendini Değerlendirme Aşaması</a:t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>
          <a:xfrm>
            <a:off x="1385888" y="1428750"/>
            <a:ext cx="7472362" cy="535781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tr-TR" altLang="en-US" dirty="0" smtClean="0"/>
              <a:t>Bireyin </a:t>
            </a:r>
            <a:r>
              <a:rPr lang="tr-TR" altLang="en-US" i="1" dirty="0" smtClean="0">
                <a:solidFill>
                  <a:srgbClr val="FF0000"/>
                </a:solidFill>
              </a:rPr>
              <a:t>kendini bir bütün olarak değerlendirip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smtClean="0"/>
              <a:t>eksik yönlerini, yetenek ve becerilerini ortaya çıkarmasıdır.</a:t>
            </a:r>
          </a:p>
          <a:p>
            <a:pPr eaLnBrk="1" hangingPunct="1"/>
            <a:r>
              <a:rPr lang="tr-TR" altLang="en-US" dirty="0" smtClean="0"/>
              <a:t>Bireyler tarzlarını, motivasyonlarını, ihtiyaçlarını ortaya koymalıdır. </a:t>
            </a:r>
          </a:p>
          <a:p>
            <a:pPr eaLnBrk="1" hangingPunct="1"/>
            <a:r>
              <a:rPr lang="tr-TR" altLang="en-US" dirty="0" smtClean="0"/>
              <a:t>Birey </a:t>
            </a:r>
            <a:r>
              <a:rPr lang="tr-TR" altLang="en-US" u="sng" dirty="0" smtClean="0"/>
              <a:t>tarafsız ve gerçekçi </a:t>
            </a:r>
            <a:r>
              <a:rPr lang="tr-TR" altLang="en-US" dirty="0" smtClean="0"/>
              <a:t>olmalıdır.</a:t>
            </a:r>
          </a:p>
          <a:p>
            <a:pPr eaLnBrk="1" hangingPunct="1"/>
            <a:r>
              <a:rPr lang="tr-TR" altLang="en-US" dirty="0" smtClean="0"/>
              <a:t>Kişisel gelişim amaçları</a:t>
            </a:r>
          </a:p>
          <a:p>
            <a:pPr eaLnBrk="1" hangingPunct="1"/>
            <a:r>
              <a:rPr lang="tr-TR" altLang="en-US" dirty="0" smtClean="0"/>
              <a:t>İhtiyaç duyduğu eğitim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4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Kariyer Planlama Aşamaları</a:t>
            </a:r>
            <a:br>
              <a:rPr lang="tr-TR" dirty="0" smtClean="0"/>
            </a:br>
            <a:r>
              <a:rPr lang="en-US" dirty="0" smtClean="0"/>
              <a:t>2. </a:t>
            </a:r>
            <a:r>
              <a:rPr lang="tr-TR" dirty="0" smtClean="0"/>
              <a:t>Fırsatları Tanımlama</a:t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>
          <a:xfrm>
            <a:off x="1214438" y="2000250"/>
            <a:ext cx="7643812" cy="45005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tr-TR" altLang="en-US" dirty="0" smtClean="0"/>
              <a:t>Birey kariyer alanlarındaki farklı seçenekleri belirler. (olanaklar/sınırlılıklar)</a:t>
            </a:r>
          </a:p>
          <a:p>
            <a:pPr eaLnBrk="1" hangingPunct="1"/>
            <a:r>
              <a:rPr lang="tr-TR" altLang="en-US" dirty="0" smtClean="0"/>
              <a:t>Bireyin ilgi ve davranışlarına yönelik tercihleri azaltılır.</a:t>
            </a:r>
          </a:p>
          <a:p>
            <a:pPr eaLnBrk="1" hangingPunct="1"/>
            <a:r>
              <a:rPr lang="tr-TR" altLang="en-US" dirty="0" smtClean="0"/>
              <a:t>Yetenek, ilgi ve değerleri, sosyal çevresi dikkate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2861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Kariyer Planlama Aşamaları</a:t>
            </a:r>
            <a:br>
              <a:rPr lang="tr-TR" dirty="0" smtClean="0"/>
            </a:br>
            <a:r>
              <a:rPr lang="en-US" dirty="0" smtClean="0"/>
              <a:t>3. </a:t>
            </a:r>
            <a:r>
              <a:rPr lang="tr-TR" dirty="0" smtClean="0"/>
              <a:t>Hedefleri Belirleme Aşaması</a:t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1214438" y="1428750"/>
            <a:ext cx="7472362" cy="535781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tr-TR" altLang="en-US" dirty="0" smtClean="0"/>
              <a:t>Kariyer düzeyine ulaşabilmek için, hedeflerin belirlenmesi sürecidir.</a:t>
            </a:r>
          </a:p>
          <a:p>
            <a:pPr eaLnBrk="1" hangingPunct="1"/>
            <a:r>
              <a:rPr lang="tr-TR" altLang="en-US" dirty="0" smtClean="0"/>
              <a:t>Kariyer hedeflerinin belirlenmiş olması, iş olanaklarının değerlendirilmesini sağlar.</a:t>
            </a:r>
          </a:p>
          <a:p>
            <a:pPr eaLnBrk="1" hangingPunct="1"/>
            <a:r>
              <a:rPr lang="tr-TR" altLang="en-US" dirty="0" smtClean="0"/>
              <a:t>Kişisel gelişimde bireye yön verir.</a:t>
            </a:r>
          </a:p>
          <a:p>
            <a:pPr eaLnBrk="1" hangingPunct="1"/>
            <a:r>
              <a:rPr lang="tr-TR" altLang="en-US" dirty="0" smtClean="0"/>
              <a:t>Kişi güçlü ve zayıf yönlerini, ilgi ve değerlerini bilmelidir. </a:t>
            </a:r>
          </a:p>
        </p:txBody>
      </p:sp>
    </p:spTree>
    <p:extLst>
      <p:ext uri="{BB962C8B-B14F-4D97-AF65-F5344CB8AC3E}">
        <p14:creationId xmlns:p14="http://schemas.microsoft.com/office/powerpoint/2010/main" val="42486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Kariyer Planlama Aşamaları</a:t>
            </a:r>
            <a:br>
              <a:rPr lang="tr-TR" dirty="0" smtClean="0"/>
            </a:br>
            <a:r>
              <a:rPr lang="en-US" dirty="0" smtClean="0"/>
              <a:t>4. </a:t>
            </a:r>
            <a:r>
              <a:rPr lang="tr-TR" dirty="0" smtClean="0"/>
              <a:t>Planları Hazırlama Aşaması</a:t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>
          <a:xfrm>
            <a:off x="1143000" y="1643063"/>
            <a:ext cx="7543800" cy="485775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tr-TR" altLang="en-US" dirty="0" smtClean="0"/>
              <a:t>Kariyer düzeyine ulaşabilmek için </a:t>
            </a:r>
            <a:r>
              <a:rPr lang="tr-TR" altLang="en-US" i="1" dirty="0" smtClean="0">
                <a:solidFill>
                  <a:srgbClr val="FF0000"/>
                </a:solidFill>
              </a:rPr>
              <a:t>belirlenen hedeflere yönelik planların oluşturulması</a:t>
            </a:r>
            <a:r>
              <a:rPr lang="tr-TR" altLang="en-US" dirty="0" smtClean="0"/>
              <a:t> sürecidir.</a:t>
            </a:r>
          </a:p>
          <a:p>
            <a:pPr eaLnBrk="1" hangingPunct="1"/>
            <a:r>
              <a:rPr lang="tr-TR" altLang="en-US" dirty="0" smtClean="0"/>
              <a:t>Eğitim, kurs, seminerlere katılma, yeni iş imkanlarına başvurmayı kapsar.</a:t>
            </a:r>
          </a:p>
          <a:p>
            <a:pPr eaLnBrk="1" hangingPunct="1"/>
            <a:r>
              <a:rPr lang="tr-TR" altLang="en-US" dirty="0" smtClean="0"/>
              <a:t>Yetenek ve deneyimler hesaba katılmalıdır. </a:t>
            </a:r>
          </a:p>
          <a:p>
            <a:pPr eaLnBrk="1" hangingPunct="1"/>
            <a:r>
              <a:rPr lang="tr-TR" altLang="en-US" dirty="0" smtClean="0"/>
              <a:t>Planların uygulanması, iş zenginleştirme, iş rotasyonu, geçici iş transferleri içerebilir.</a:t>
            </a:r>
          </a:p>
        </p:txBody>
      </p:sp>
    </p:spTree>
    <p:extLst>
      <p:ext uri="{BB962C8B-B14F-4D97-AF65-F5344CB8AC3E}">
        <p14:creationId xmlns:p14="http://schemas.microsoft.com/office/powerpoint/2010/main" val="14888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589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Arial" charset="0"/>
              </a:rPr>
              <a:t/>
            </a:r>
            <a:br>
              <a:rPr lang="tr-TR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tr-TR" sz="2800" dirty="0" smtClean="0">
                <a:latin typeface="+mn-lt"/>
              </a:rPr>
              <a:t>Günümüzde Kariyer Danışmanlarından </a:t>
            </a:r>
            <a:br>
              <a:rPr lang="tr-TR" sz="2800" dirty="0" smtClean="0">
                <a:latin typeface="+mn-lt"/>
              </a:rPr>
            </a:br>
            <a:r>
              <a:rPr lang="tr-TR" sz="2800" dirty="0" smtClean="0">
                <a:latin typeface="+mn-lt"/>
              </a:rPr>
              <a:t>Beklenen Roller</a:t>
            </a:r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838200" y="1628775"/>
            <a:ext cx="7848600" cy="5229225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Sürekli gelişimi desteklemek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Bireyin gelişmekte ve değişmekte olan kendini keşfetmesine destek olmak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Alternatifli düşünme yollarını öğretmek</a:t>
            </a:r>
          </a:p>
          <a:p>
            <a:pPr eaLnBrk="1" hangingPunct="1"/>
            <a:endParaRPr lang="tr-TR" altLang="en-US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1202" name="2 İçerik Yer Tutucusu"/>
          <p:cNvSpPr>
            <a:spLocks noGrp="1"/>
          </p:cNvSpPr>
          <p:nvPr>
            <p:ph idx="1"/>
          </p:nvPr>
        </p:nvSpPr>
        <p:spPr>
          <a:xfrm>
            <a:off x="1219200" y="765175"/>
            <a:ext cx="7467600" cy="536575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Girişimcilik, yaratıcılık özelliklerini geliştirmek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Değişim ve belirsizliği tolere etme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Sol beyin-sağ beyin gelişimini birlikte desteklemek</a:t>
            </a:r>
          </a:p>
          <a:p>
            <a:pPr eaLnBrk="1" hangingPunct="1"/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6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93725" y="727075"/>
            <a:ext cx="2105025" cy="822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Hisseden Beyin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        E Q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325" y="1641475"/>
            <a:ext cx="1900238" cy="4108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Müzik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Hayal Gücü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Algısal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Sezgisel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Ritim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Spontan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Duygusal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Sentez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Yaratıcı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Artistik Bilgi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 dirty="0">
                <a:solidFill>
                  <a:srgbClr val="000000"/>
                </a:solidFill>
                <a:latin typeface="Times New Roman" pitchFamily="18" charset="0"/>
              </a:rPr>
              <a:t>  İşleyen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72313" y="685800"/>
            <a:ext cx="2071687" cy="822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Düşünen Beyin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hlink"/>
                </a:solidFill>
                <a:latin typeface="Times New Roman" pitchFamily="18" charset="0"/>
              </a:rPr>
              <a:t>          I Q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7451725" y="1565275"/>
            <a:ext cx="1584325" cy="447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Sözel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Sayısal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Mantıksal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Konuşma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Yazma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Listeleme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Rasyonel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Analiz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Ardışıklık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Mantıksal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  Bilgiyi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solidFill>
                  <a:schemeClr val="tx2"/>
                </a:solidFill>
                <a:latin typeface="Times New Roman" pitchFamily="18" charset="0"/>
              </a:rPr>
              <a:t>  İşleme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059113" y="1962150"/>
            <a:ext cx="815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>
                <a:solidFill>
                  <a:srgbClr val="000000"/>
                </a:solidFill>
                <a:latin typeface="Times New Roman" pitchFamily="18" charset="0"/>
              </a:rPr>
              <a:t>Sağ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6300788" y="1989138"/>
            <a:ext cx="735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>
                <a:solidFill>
                  <a:srgbClr val="000000"/>
                </a:solidFill>
                <a:latin typeface="Times New Roman" pitchFamily="18" charset="0"/>
              </a:rPr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30494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 autoUpdateAnimBg="0"/>
      <p:bldP spid="157702" grpId="0" animBg="1" autoUpdateAnimBg="0"/>
      <p:bldP spid="157703" grpId="0" autoUpdateAnimBg="0"/>
      <p:bldP spid="15770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İçerik Yer Tutucusu"/>
          <p:cNvSpPr>
            <a:spLocks noGrp="1"/>
          </p:cNvSpPr>
          <p:nvPr>
            <p:ph idx="1"/>
          </p:nvPr>
        </p:nvSpPr>
        <p:spPr>
          <a:xfrm>
            <a:off x="1066799" y="476250"/>
            <a:ext cx="7591425" cy="554355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Kişisel erişim (self-servis) hizmetlerine yöneltmek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Karar verme becerilerini geliştirme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  <a:p>
            <a:pPr eaLnBrk="1" hangingPunct="1"/>
            <a:r>
              <a:rPr lang="tr-TR" altLang="en-US" dirty="0" smtClean="0"/>
              <a:t>Çatışma çözme becerilerini geliştirme</a:t>
            </a:r>
          </a:p>
          <a:p>
            <a:pPr eaLnBrk="1" hangingPunct="1"/>
            <a:endParaRPr lang="tr-TR" altLang="en-US" dirty="0" smtClean="0"/>
          </a:p>
          <a:p>
            <a:pPr eaLnBrk="1" hangingPunct="1"/>
            <a:r>
              <a:rPr lang="tr-TR" altLang="en-US" dirty="0" smtClean="0"/>
              <a:t>Bireylerin kendi kariyerlerini  yapılandırmalarını ve yönetmelerini destekleme</a:t>
            </a:r>
          </a:p>
        </p:txBody>
      </p:sp>
    </p:spTree>
    <p:extLst>
      <p:ext uri="{BB962C8B-B14F-4D97-AF65-F5344CB8AC3E}">
        <p14:creationId xmlns:p14="http://schemas.microsoft.com/office/powerpoint/2010/main" val="15063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176865" y="3284538"/>
            <a:ext cx="267599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 YETERLİKLER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79838" y="3068638"/>
            <a:ext cx="503237" cy="1225550"/>
            <a:chOff x="2472" y="2976"/>
            <a:chExt cx="317" cy="772"/>
          </a:xfrm>
        </p:grpSpPr>
        <p:sp>
          <p:nvSpPr>
            <p:cNvPr id="54279" name="Line 6"/>
            <p:cNvSpPr>
              <a:spLocks noChangeShapeType="1"/>
            </p:cNvSpPr>
            <p:nvPr/>
          </p:nvSpPr>
          <p:spPr bwMode="auto">
            <a:xfrm>
              <a:off x="2472" y="2976"/>
              <a:ext cx="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" name="Line 7"/>
            <p:cNvSpPr>
              <a:spLocks noChangeShapeType="1"/>
            </p:cNvSpPr>
            <p:nvPr/>
          </p:nvSpPr>
          <p:spPr bwMode="auto">
            <a:xfrm>
              <a:off x="2472" y="2976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Line 8"/>
            <p:cNvSpPr>
              <a:spLocks noChangeShapeType="1"/>
            </p:cNvSpPr>
            <p:nvPr/>
          </p:nvSpPr>
          <p:spPr bwMode="auto">
            <a:xfrm>
              <a:off x="2472" y="338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Line 9"/>
            <p:cNvSpPr>
              <a:spLocks noChangeShapeType="1"/>
            </p:cNvSpPr>
            <p:nvPr/>
          </p:nvSpPr>
          <p:spPr bwMode="auto">
            <a:xfrm>
              <a:off x="2472" y="374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4500563" y="2781300"/>
            <a:ext cx="4427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tr-T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Öğrenmeyi Öğrenme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tr-T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Yaşam Yönetimi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tr-TR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Sosyal (iletişim) Yeterlikleri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tr-TR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	</a:t>
            </a:r>
            <a:endParaRPr lang="tr-TR" sz="24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3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/>
              <a:t>Kariyer gelişimi için önemli yeterlikler</a:t>
            </a:r>
          </a:p>
        </p:txBody>
      </p:sp>
      <p:sp>
        <p:nvSpPr>
          <p:cNvPr id="54277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0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PG0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3987666634"/>
              </p:ext>
            </p:extLst>
          </p:nvPr>
        </p:nvGraphicFramePr>
        <p:xfrm>
          <a:off x="357158" y="1428736"/>
          <a:ext cx="76438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300" name="3 Dikdörtgen"/>
          <p:cNvSpPr>
            <a:spLocks noChangeArrowheads="1"/>
          </p:cNvSpPr>
          <p:nvPr/>
        </p:nvSpPr>
        <p:spPr bwMode="auto">
          <a:xfrm>
            <a:off x="1428750" y="785812"/>
            <a:ext cx="550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000" b="1" dirty="0">
                <a:latin typeface="Garamond" panose="02020404030301010803" pitchFamily="18" charset="0"/>
              </a:rPr>
              <a:t>Değerlendirme yaklaşımlarının sınıflandırılması</a:t>
            </a:r>
          </a:p>
        </p:txBody>
      </p:sp>
    </p:spTree>
    <p:extLst>
      <p:ext uri="{BB962C8B-B14F-4D97-AF65-F5344CB8AC3E}">
        <p14:creationId xmlns:p14="http://schemas.microsoft.com/office/powerpoint/2010/main" val="23359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Nitel Değerlendirmeler</a:t>
            </a:r>
          </a:p>
        </p:txBody>
      </p:sp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Bireyin kariyer gelişimini değerlendirmede ve desteklemede nitel yöntemlerin yararı savunulmakta.. </a:t>
            </a:r>
          </a:p>
          <a:p>
            <a:pPr eaLnBrk="1" hangingPunct="1"/>
            <a:r>
              <a:rPr lang="tr-TR" altLang="en-US" dirty="0" smtClean="0"/>
              <a:t>Kariyer danışmanları </a:t>
            </a:r>
            <a:r>
              <a:rPr lang="tr-TR" altLang="en-US" b="1" dirty="0" smtClean="0"/>
              <a:t>danışanların öyküleri üzerine odaklanır</a:t>
            </a:r>
            <a:r>
              <a:rPr lang="tr-TR" altLang="en-US" dirty="0" smtClean="0"/>
              <a:t>, nitel değerlendirme yöntemlerini kullanırlar ve danışanlarına onların fonksiyonda bulundukları bağlama ilişkin </a:t>
            </a:r>
            <a:r>
              <a:rPr lang="tr-TR" altLang="en-US" b="1" dirty="0" smtClean="0"/>
              <a:t>algıları üzerine </a:t>
            </a:r>
            <a:r>
              <a:rPr lang="tr-TR" altLang="en-US" dirty="0" smtClean="0"/>
              <a:t>temellenen </a:t>
            </a:r>
            <a:r>
              <a:rPr lang="tr-TR" altLang="en-US" b="1" dirty="0" smtClean="0"/>
              <a:t>mesleki amaçları için yardım ederler.</a:t>
            </a:r>
          </a:p>
          <a:p>
            <a:pPr eaLnBrk="1" hangingPunct="1"/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4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İnformal</a:t>
            </a:r>
            <a:r>
              <a:rPr lang="tr-TR" dirty="0" smtClean="0"/>
              <a:t> (nitel) değerlendirmenin genel özellikleri</a:t>
            </a:r>
            <a:endParaRPr lang="tr-TR" dirty="0"/>
          </a:p>
        </p:txBody>
      </p:sp>
      <p:sp>
        <p:nvSpPr>
          <p:cNvPr id="57346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endParaRPr lang="tr-TR" altLang="en-US" smtClean="0"/>
          </a:p>
          <a:p>
            <a:pPr eaLnBrk="1" hangingPunct="1"/>
            <a:r>
              <a:rPr lang="en-US" altLang="en-US" smtClean="0"/>
              <a:t>İnformal değerlendirme araçları bilimsel incelemeye tabi tutulamaz.</a:t>
            </a:r>
            <a:endParaRPr lang="tr-TR" altLang="en-US" smtClean="0"/>
          </a:p>
          <a:p>
            <a:pPr eaLnBrk="1" hangingPunct="1"/>
            <a:r>
              <a:rPr lang="en-US" altLang="en-US" smtClean="0"/>
              <a:t>Bir bireyin sonuçları başka bir bireyinki ile karşılaştırılamaz.</a:t>
            </a:r>
            <a:endParaRPr lang="tr-TR" altLang="en-US" smtClean="0"/>
          </a:p>
          <a:p>
            <a:pPr eaLnBrk="1" hangingPunct="1"/>
            <a:r>
              <a:rPr lang="en-US" altLang="en-US" smtClean="0"/>
              <a:t>Sonuçlar ile mesleki seçimler arasında standart bir bağlantı yoktur.</a:t>
            </a:r>
            <a:endParaRPr lang="tr-TR" altLang="en-US" smtClean="0"/>
          </a:p>
          <a:p>
            <a:pPr eaLnBrk="1" hangingPunct="1"/>
            <a:r>
              <a:rPr lang="en-US" altLang="en-US" b="1" smtClean="0"/>
              <a:t>Sonuçları yorumlamanın standart bir yolu yoktur. </a:t>
            </a:r>
            <a:r>
              <a:rPr lang="en-US" altLang="en-US" smtClean="0"/>
              <a:t> </a:t>
            </a:r>
            <a:endParaRPr lang="tr-TR" altLang="en-US" smtClean="0"/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1790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/>
              <a:t>N</a:t>
            </a:r>
            <a:r>
              <a:rPr lang="en-US" sz="2800" dirty="0" err="1" smtClean="0"/>
              <a:t>itel</a:t>
            </a:r>
            <a:r>
              <a:rPr lang="en-US" sz="2800" dirty="0" smtClean="0"/>
              <a:t>  </a:t>
            </a:r>
            <a:r>
              <a:rPr lang="en-US" sz="2800" dirty="0"/>
              <a:t>(informal) </a:t>
            </a:r>
            <a:r>
              <a:rPr lang="en-US" sz="2800" dirty="0" err="1"/>
              <a:t>değerlendirmenin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değerlendirme</a:t>
            </a:r>
            <a:r>
              <a:rPr lang="en-US" sz="2800" dirty="0"/>
              <a:t> </a:t>
            </a:r>
            <a:r>
              <a:rPr lang="en-US" sz="2800" dirty="0" err="1"/>
              <a:t>yöntemlerinden</a:t>
            </a:r>
            <a:r>
              <a:rPr lang="en-US" sz="2800" dirty="0"/>
              <a:t> </a:t>
            </a:r>
            <a:r>
              <a:rPr lang="en-US" sz="2800" dirty="0" err="1"/>
              <a:t>farklı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üstün</a:t>
            </a:r>
            <a:r>
              <a:rPr lang="en-US" sz="2800" dirty="0"/>
              <a:t> </a:t>
            </a:r>
            <a:r>
              <a:rPr lang="en-US" sz="2800" dirty="0" err="1" smtClean="0"/>
              <a:t>yanları</a:t>
            </a:r>
            <a:r>
              <a:rPr lang="tr-TR" sz="2800" dirty="0" smtClean="0"/>
              <a:t> (</a:t>
            </a:r>
            <a:r>
              <a:rPr lang="tr-TR" sz="2800" dirty="0" err="1" smtClean="0"/>
              <a:t>Goldman</a:t>
            </a:r>
            <a:r>
              <a:rPr lang="tr-TR" sz="2800" dirty="0" smtClean="0"/>
              <a:t> 2006)</a:t>
            </a:r>
            <a:endParaRPr lang="tr-TR" sz="2800" dirty="0"/>
          </a:p>
        </p:txBody>
      </p:sp>
      <p:sp>
        <p:nvSpPr>
          <p:cNvPr id="583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r>
              <a:rPr lang="en-US" altLang="en-US" smtClean="0"/>
              <a:t>Nitel değerlendirme yöntemleri danışanları; değerlendirilen, yerleştirilen, yordanan, tanı konulan, pasif, test yada envanterdeki sorulara sadece tepkide bulunan kişiler olarak değil, onların </a:t>
            </a:r>
            <a:r>
              <a:rPr lang="en-US" altLang="en-US" b="1" smtClean="0"/>
              <a:t>toplanan verilerin anlamını sorgulayan aktif</a:t>
            </a:r>
            <a:r>
              <a:rPr lang="en-US" altLang="en-US" smtClean="0"/>
              <a:t> bir rol içinde olmalarına önem verir </a:t>
            </a:r>
            <a:endParaRPr lang="tr-TR" altLang="en-US" smtClean="0"/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40146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939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Nitel değerlendirme danışanın değerlendirilmesi süreci ile psikolojik danışma süreci arasındaki mesafeyi azaltır. </a:t>
            </a:r>
          </a:p>
          <a:p>
            <a:pPr eaLnBrk="1" hangingPunct="1"/>
            <a:r>
              <a:rPr lang="tr-TR" altLang="en-US" smtClean="0"/>
              <a:t>Danışma sürecindeki </a:t>
            </a:r>
            <a:r>
              <a:rPr lang="tr-TR" altLang="en-US" b="1" smtClean="0"/>
              <a:t>etkileşimler </a:t>
            </a:r>
            <a:r>
              <a:rPr lang="tr-TR" altLang="en-US" smtClean="0"/>
              <a:t>nitel değerlendirme yöntemleriyle, pek çok standart test uygulamasının psikolojik danışma sürecini kesintiye uğratması ve danışma ilişkisini  bozarak engellemesinin aksine, desteklenir.</a:t>
            </a:r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11645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Nitel Değerlendirme Yolları-Araçlar</a:t>
            </a:r>
            <a:endParaRPr lang="tr-TR" dirty="0"/>
          </a:p>
        </p:txBody>
      </p:sp>
      <p:sp>
        <p:nvSpPr>
          <p:cNvPr id="60418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en-US" dirty="0" smtClean="0"/>
              <a:t>Kontrol Listeleri (Checklists) ve İnformal Derecelendirme Ölçekleri (Informal Rating Scale) </a:t>
            </a:r>
          </a:p>
          <a:p>
            <a:pPr eaLnBrk="1" hangingPunct="1"/>
            <a:r>
              <a:rPr lang="tr-TR" altLang="en-US" dirty="0" smtClean="0"/>
              <a:t>Kart Sıralama</a:t>
            </a:r>
          </a:p>
          <a:p>
            <a:pPr eaLnBrk="1" hangingPunct="1"/>
            <a:r>
              <a:rPr lang="tr-TR" altLang="en-US" dirty="0" smtClean="0"/>
              <a:t>Kariyer Soy Ağacı ( Genogram )</a:t>
            </a:r>
          </a:p>
          <a:p>
            <a:pPr eaLnBrk="1" hangingPunct="1"/>
            <a:r>
              <a:rPr lang="tr-TR" altLang="en-US" dirty="0" smtClean="0"/>
              <a:t>Holland’ın Altıgen Bahçe Etkinliği </a:t>
            </a:r>
          </a:p>
          <a:p>
            <a:pPr eaLnBrk="1" hangingPunct="1"/>
            <a:r>
              <a:rPr lang="tr-TR" altLang="en-US" dirty="0" smtClean="0"/>
              <a:t>Kariyer Stili  Değerlendirmesi (Career Style Assessment) </a:t>
            </a:r>
          </a:p>
          <a:p>
            <a:pPr eaLnBrk="1" hangingPunct="1"/>
            <a:endParaRPr lang="tr-TR" altLang="en-US" b="1" dirty="0" smtClean="0"/>
          </a:p>
          <a:p>
            <a:pPr eaLnBrk="1" hangingPunct="1"/>
            <a:endParaRPr lang="tr-TR" altLang="en-US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  <a:p>
            <a:pPr eaLnBrk="1" hangingPunct="1"/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7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Genogramlar</a:t>
            </a:r>
            <a:endParaRPr lang="en-US" dirty="0" smtClean="0"/>
          </a:p>
          <a:p>
            <a:r>
              <a:rPr lang="en-US" dirty="0" smtClean="0"/>
              <a:t>Ilk </a:t>
            </a:r>
            <a:r>
              <a:rPr lang="en-US" dirty="0" err="1" smtClean="0"/>
              <a:t>anılar</a:t>
            </a:r>
            <a:endParaRPr lang="en-US" dirty="0" smtClean="0"/>
          </a:p>
          <a:p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haritası</a:t>
            </a:r>
            <a:endParaRPr lang="en-US" dirty="0" smtClean="0"/>
          </a:p>
          <a:p>
            <a:r>
              <a:rPr lang="en-US" dirty="0" err="1" smtClean="0"/>
              <a:t>Hayal</a:t>
            </a:r>
            <a:r>
              <a:rPr lang="en-US" dirty="0" smtClean="0"/>
              <a:t> </a:t>
            </a:r>
            <a:r>
              <a:rPr lang="en-US" dirty="0" err="1" smtClean="0"/>
              <a:t>tekniği</a:t>
            </a:r>
            <a:endParaRPr lang="en-US" dirty="0" smtClean="0"/>
          </a:p>
          <a:p>
            <a:r>
              <a:rPr lang="en-US" dirty="0" smtClean="0"/>
              <a:t>Zaman </a:t>
            </a:r>
            <a:r>
              <a:rPr lang="en-US" dirty="0" err="1" smtClean="0"/>
              <a:t>çizgisi</a:t>
            </a:r>
            <a:endParaRPr lang="en-US" dirty="0" smtClean="0"/>
          </a:p>
          <a:p>
            <a:r>
              <a:rPr lang="en-US" dirty="0" err="1" smtClean="0"/>
              <a:t>Metaforlar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80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0002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Kariyer Stili  Değerlendirmesi (</a:t>
            </a:r>
            <a:r>
              <a:rPr lang="tr-TR" dirty="0" err="1" smtClean="0"/>
              <a:t>Career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r>
              <a:rPr lang="tr-TR" dirty="0" smtClean="0"/>
              <a:t> </a:t>
            </a:r>
            <a:r>
              <a:rPr lang="tr-TR" dirty="0" err="1" smtClean="0"/>
              <a:t>Assessment</a:t>
            </a:r>
            <a:r>
              <a:rPr lang="tr-TR" dirty="0" smtClean="0"/>
              <a:t>)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6144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Savickas’ın kariyer yapılandırma kuramı temelli, Kariyer stili değerlendirmesi;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altLang="en-US" smtClean="0"/>
              <a:t>bireyin yaşam tarzı,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altLang="en-US" smtClean="0"/>
              <a:t>uyum stratejileri,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altLang="en-US" smtClean="0"/>
              <a:t>motivasyonları,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altLang="en-US" smtClean="0"/>
              <a:t>Yaşam mücadeleleri ve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r-TR" altLang="en-US" smtClean="0"/>
              <a:t>kişilik tarzı hakkında bilgi toplamak amacıyla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744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2466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en-US" dirty="0" smtClean="0"/>
              <a:t>Kariyer stili değerlendirmesinde;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 danışanın </a:t>
            </a:r>
            <a:r>
              <a:rPr lang="tr-TR" altLang="en-US" b="1" dirty="0" smtClean="0"/>
              <a:t>rol modelleri</a:t>
            </a:r>
            <a:r>
              <a:rPr lang="tr-TR" altLang="en-US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b="1" dirty="0" smtClean="0"/>
              <a:t>okuduğu dergiler, kitaplar,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seyrettiği </a:t>
            </a:r>
            <a:r>
              <a:rPr lang="tr-TR" altLang="en-US" b="1" dirty="0" smtClean="0"/>
              <a:t>programlar,</a:t>
            </a:r>
            <a:r>
              <a:rPr lang="tr-TR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b="1" dirty="0" smtClean="0"/>
              <a:t>boş zaman </a:t>
            </a:r>
            <a:r>
              <a:rPr lang="tr-TR" altLang="en-US" dirty="0" smtClean="0"/>
              <a:t>etkinlikleri,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b="1" dirty="0" smtClean="0"/>
              <a:t>yaşam hikayesi</a:t>
            </a:r>
            <a:r>
              <a:rPr lang="tr-TR" altLang="en-US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b="1" dirty="0" smtClean="0"/>
              <a:t>okul konuları </a:t>
            </a:r>
            <a:r>
              <a:rPr lang="tr-TR" altLang="en-US" dirty="0" smtClean="0"/>
              <a:t>ve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b="1" dirty="0" smtClean="0"/>
              <a:t>ilk anılar </a:t>
            </a:r>
            <a:r>
              <a:rPr lang="tr-TR" altLang="en-US" dirty="0" smtClean="0"/>
              <a:t>gibi konularda derinlemesine ama danışanın kendi ifadelerine dayalı olarak bilgi alınır.</a:t>
            </a:r>
          </a:p>
        </p:txBody>
      </p:sp>
    </p:spTree>
    <p:extLst>
      <p:ext uri="{BB962C8B-B14F-4D97-AF65-F5344CB8AC3E}">
        <p14:creationId xmlns:p14="http://schemas.microsoft.com/office/powerpoint/2010/main" val="25350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Şimdi…UYGULAYALIM</a:t>
            </a:r>
            <a:endParaRPr lang="tr-TR" dirty="0"/>
          </a:p>
        </p:txBody>
      </p:sp>
      <p:sp>
        <p:nvSpPr>
          <p:cNvPr id="6349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Geçmişten geleceğe doğru yaşamımızı gözden geçirmeye hazır mıyız?</a:t>
            </a:r>
          </a:p>
        </p:txBody>
      </p:sp>
    </p:spTree>
    <p:extLst>
      <p:ext uri="{BB962C8B-B14F-4D97-AF65-F5344CB8AC3E}">
        <p14:creationId xmlns:p14="http://schemas.microsoft.com/office/powerpoint/2010/main" val="6310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PG0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“Bir KİTAP olarak HAYATIM”</a:t>
            </a:r>
          </a:p>
        </p:txBody>
      </p:sp>
      <p:sp>
        <p:nvSpPr>
          <p:cNvPr id="6451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Yaşamınızın bir kitap olacağını düşünün..Bu kitaba nasıl bir ad verirsiniz?</a:t>
            </a:r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25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KİTABIN BÖLÜMLERİ</a:t>
            </a:r>
          </a:p>
        </p:txBody>
      </p:sp>
      <p:sp>
        <p:nvSpPr>
          <p:cNvPr id="655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Bu kitabı (hayatınızı) belli bölümlere ayırsanız kaç bölüme ayırırsınız? Neye göre ayırırsınız? Her bölüme bir ad verin (ve hangi yaşları/ dönemi kapsadığını belirtin)</a:t>
            </a:r>
          </a:p>
          <a:p>
            <a:pPr eaLnBrk="1" hangingPunct="1"/>
            <a:r>
              <a:rPr lang="tr-TR" altLang="en-US" smtClean="0"/>
              <a:t>……………..</a:t>
            </a:r>
          </a:p>
          <a:p>
            <a:pPr eaLnBrk="1" hangingPunct="1"/>
            <a:r>
              <a:rPr lang="tr-TR" altLang="en-US" smtClean="0"/>
              <a:t>………………..</a:t>
            </a:r>
          </a:p>
          <a:p>
            <a:pPr eaLnBrk="1" hangingPunct="1"/>
            <a:r>
              <a:rPr lang="tr-TR" altLang="en-US" smtClean="0"/>
              <a:t>……………………</a:t>
            </a:r>
          </a:p>
        </p:txBody>
      </p:sp>
      <p:pic>
        <p:nvPicPr>
          <p:cNvPr id="65540" name="Picture 4" descr="C:\Users\Selahiddin\Desktop\kit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5995"/>
            <a:ext cx="31321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YAŞAM DERSLERİ</a:t>
            </a:r>
          </a:p>
        </p:txBody>
      </p:sp>
      <p:sp>
        <p:nvSpPr>
          <p:cNvPr id="665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Her bölüme ilişkin yaşadıklarınızdan öğrendiğiniz üç önemli yaşam dersi ne oldu? Düşünüp yazınız…</a:t>
            </a:r>
          </a:p>
        </p:txBody>
      </p:sp>
    </p:spTree>
    <p:extLst>
      <p:ext uri="{BB962C8B-B14F-4D97-AF65-F5344CB8AC3E}">
        <p14:creationId xmlns:p14="http://schemas.microsoft.com/office/powerpoint/2010/main" val="9022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GELECEK BÖLÜM</a:t>
            </a:r>
          </a:p>
        </p:txBody>
      </p:sp>
      <p:sp>
        <p:nvSpPr>
          <p:cNvPr id="6758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mtClean="0"/>
              <a:t>Kitabınızın henüz yazılmamış olan “gelecek bölümü”nü tanımlayın; </a:t>
            </a:r>
          </a:p>
          <a:p>
            <a:pPr eaLnBrk="1" hangingPunct="1"/>
            <a:r>
              <a:rPr lang="tr-TR" altLang="en-US" smtClean="0"/>
              <a:t>Yaşamınızın bundan sonrası nasıl olabilir?Gelecek bölümün nasıl bir bölüm olmasını istersiniz? Bu kitap nasıl  tamamlanırsa hoşunuza gider?</a:t>
            </a:r>
          </a:p>
        </p:txBody>
      </p:sp>
    </p:spTree>
    <p:extLst>
      <p:ext uri="{BB962C8B-B14F-4D97-AF65-F5344CB8AC3E}">
        <p14:creationId xmlns:p14="http://schemas.microsoft.com/office/powerpoint/2010/main" val="9096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“Ne yapmalıyım?”</a:t>
            </a:r>
          </a:p>
        </p:txBody>
      </p:sp>
      <p:sp>
        <p:nvSpPr>
          <p:cNvPr id="68610" name="2 İçerik Yer Tutucusu"/>
          <p:cNvSpPr>
            <a:spLocks noGrp="1"/>
          </p:cNvSpPr>
          <p:nvPr>
            <p:ph idx="1"/>
          </p:nvPr>
        </p:nvSpPr>
        <p:spPr>
          <a:xfrm>
            <a:off x="914400" y="1447800"/>
            <a:ext cx="7415212" cy="4525962"/>
          </a:xfrm>
        </p:spPr>
        <p:txBody>
          <a:bodyPr/>
          <a:lstStyle/>
          <a:p>
            <a:pPr eaLnBrk="1" hangingPunct="1"/>
            <a:endParaRPr lang="tr-TR" altLang="en-US" dirty="0" smtClean="0"/>
          </a:p>
          <a:p>
            <a:pPr algn="just" eaLnBrk="1" hangingPunct="1"/>
            <a:endParaRPr lang="en-US" altLang="en-US" dirty="0" smtClean="0"/>
          </a:p>
          <a:p>
            <a:pPr algn="just" eaLnBrk="1" hangingPunct="1"/>
            <a:r>
              <a:rPr lang="tr-TR" altLang="en-US" dirty="0" smtClean="0"/>
              <a:t>Gelecek bölüm için yapmanız gereken (öğrenme/değişim/gelişim) 3 önemli sorumluluğunuz ne olabilir? Üç önemli şeyi belirleyin.</a:t>
            </a:r>
          </a:p>
          <a:p>
            <a:pPr eaLnBrk="1" hangingPunct="1"/>
            <a:endParaRPr lang="tr-TR" altLang="en-US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en-US" dirty="0" smtClean="0"/>
          </a:p>
        </p:txBody>
      </p:sp>
      <p:pic>
        <p:nvPicPr>
          <p:cNvPr id="68612" name="Picture 4" descr="C:\Users\Selahiddin\Desktop\İçer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8432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Değerlendirme</a:t>
            </a:r>
          </a:p>
        </p:txBody>
      </p:sp>
      <p:sp>
        <p:nvSpPr>
          <p:cNvPr id="696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Yaşamımızı gözden geçirmek nasıl bir duygu?</a:t>
            </a:r>
          </a:p>
          <a:p>
            <a:pPr eaLnBrk="1" hangingPunct="1"/>
            <a:r>
              <a:rPr lang="tr-TR" altLang="en-US" smtClean="0"/>
              <a:t>Neler farkettik?</a:t>
            </a:r>
          </a:p>
          <a:p>
            <a:pPr eaLnBrk="1" hangingPunct="1"/>
            <a:r>
              <a:rPr lang="tr-TR" altLang="en-US" smtClean="0"/>
              <a:t>Geleceğe yönelik planlarımız neler?</a:t>
            </a:r>
          </a:p>
          <a:p>
            <a:pPr eaLnBrk="1" hangingPunct="1"/>
            <a:r>
              <a:rPr lang="tr-TR" altLang="en-US" smtClean="0"/>
              <a:t>Bunları gerçekleştirmek için ne yapmalıyız?</a:t>
            </a:r>
          </a:p>
        </p:txBody>
      </p:sp>
    </p:spTree>
    <p:extLst>
      <p:ext uri="{BB962C8B-B14F-4D97-AF65-F5344CB8AC3E}">
        <p14:creationId xmlns:p14="http://schemas.microsoft.com/office/powerpoint/2010/main" val="11837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17538"/>
            <a:ext cx="7496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>
                <a:latin typeface="Times New Roman" pitchFamily="18" charset="0"/>
                <a:cs typeface="Times New Roman" pitchFamily="18" charset="0"/>
              </a:rPr>
              <a:t>Örnek bir uygulama: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altLang="en-US" b="1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tr-TR" altLang="en-US" b="1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en-US" b="1" smtClean="0">
                <a:latin typeface="Times New Roman" pitchFamily="18" charset="0"/>
                <a:cs typeface="Times New Roman" pitchFamily="18" charset="0"/>
              </a:rPr>
              <a:t>KARİYER SOY AĞACI</a:t>
            </a:r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38515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en-US" b="1" smtClean="0"/>
              <a:t>Kariyer Soy Ağacı</a:t>
            </a:r>
            <a:endParaRPr lang="en-US" altLang="en-US" b="1" smtClean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71684" name="Object 2"/>
          <p:cNvGraphicFramePr>
            <a:graphicFrameLocks noChangeAspect="1"/>
          </p:cNvGraphicFramePr>
          <p:nvPr/>
        </p:nvGraphicFramePr>
        <p:xfrm>
          <a:off x="1857375" y="1000125"/>
          <a:ext cx="5638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 Eşlem Resmi" r:id="rId3" imgW="2895238" imgH="2914286" progId="PBrush">
                  <p:embed/>
                </p:oleObj>
              </mc:Choice>
              <mc:Fallback>
                <p:oleObj name="Bit Eşlem Resmi" r:id="rId3" imgW="2895238" imgH="29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000125"/>
                        <a:ext cx="56388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55875" y="1196975"/>
            <a:ext cx="1100138" cy="836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 büyük anne ve babalarının</a:t>
            </a: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her </a:t>
            </a: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birinin iş/eğitimleri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905000" y="2514600"/>
            <a:ext cx="1014413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 ebeveynlerinin  her birinin iş/eğitimleri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156325" y="1268413"/>
            <a:ext cx="1028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 büyük anne ve babalarının her birin iş/eğitimleri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6553200" y="2590800"/>
            <a:ext cx="99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ebeveynlerinin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her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birinin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eğitimleri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2209800" y="3962400"/>
            <a:ext cx="973138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Babanın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adı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6248400" y="4038600"/>
            <a:ext cx="935038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Annenin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adı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iş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eğitimi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3786188" y="5357813"/>
            <a:ext cx="936625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Çocuğun ismi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Sınıfı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İlgileri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14800" y="6248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200" b="1">
                <a:latin typeface="Comic Sans MS" pitchFamily="66" charset="0"/>
              </a:rPr>
              <a:t>Kariyer Soy Ağacı</a:t>
            </a:r>
            <a:endParaRPr lang="en-US" altLang="en-US" sz="12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 noChangeAspect="1"/>
          </p:cNvGrpSpPr>
          <p:nvPr/>
        </p:nvGrpSpPr>
        <p:grpSpPr bwMode="auto">
          <a:xfrm>
            <a:off x="1600200" y="762000"/>
            <a:ext cx="6553200" cy="5715000"/>
            <a:chOff x="2205" y="1605"/>
            <a:chExt cx="7200" cy="8640"/>
          </a:xfrm>
        </p:grpSpPr>
        <p:sp>
          <p:nvSpPr>
            <p:cNvPr id="72707" name="AutoShape 3"/>
            <p:cNvSpPr>
              <a:spLocks noChangeAspect="1" noChangeArrowheads="1"/>
            </p:cNvSpPr>
            <p:nvPr/>
          </p:nvSpPr>
          <p:spPr bwMode="auto">
            <a:xfrm>
              <a:off x="2205" y="1605"/>
              <a:ext cx="7200" cy="8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2349" y="1893"/>
              <a:ext cx="1296" cy="1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Büyükbaba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Marangoz</a:t>
              </a:r>
            </a:p>
          </p:txBody>
        </p:sp>
        <p:sp>
          <p:nvSpPr>
            <p:cNvPr id="72709" name="Oval 5"/>
            <p:cNvSpPr>
              <a:spLocks noChangeArrowheads="1"/>
            </p:cNvSpPr>
            <p:nvPr/>
          </p:nvSpPr>
          <p:spPr bwMode="auto">
            <a:xfrm>
              <a:off x="4077" y="1893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Büyükanne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Ev hanımı</a:t>
              </a:r>
            </a:p>
          </p:txBody>
        </p:sp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6237" y="1893"/>
              <a:ext cx="12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Büyükbaba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Manav Sahibi</a:t>
              </a:r>
            </a:p>
          </p:txBody>
        </p:sp>
        <p:sp>
          <p:nvSpPr>
            <p:cNvPr id="72711" name="Oval 7"/>
            <p:cNvSpPr>
              <a:spLocks noChangeArrowheads="1"/>
            </p:cNvSpPr>
            <p:nvPr/>
          </p:nvSpPr>
          <p:spPr bwMode="auto">
            <a:xfrm>
              <a:off x="8109" y="1893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Büyükanne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</a:t>
              </a:r>
            </a:p>
          </p:txBody>
        </p:sp>
        <p:cxnSp>
          <p:nvCxnSpPr>
            <p:cNvPr id="72712" name="AutoShape 8"/>
            <p:cNvCxnSpPr>
              <a:cxnSpLocks noChangeShapeType="1"/>
            </p:cNvCxnSpPr>
            <p:nvPr/>
          </p:nvCxnSpPr>
          <p:spPr bwMode="auto">
            <a:xfrm rot="5400000">
              <a:off x="5734" y="4268"/>
              <a:ext cx="216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AutoShape 9"/>
            <p:cNvCxnSpPr>
              <a:cxnSpLocks noChangeShapeType="1"/>
            </p:cNvCxnSpPr>
            <p:nvPr/>
          </p:nvCxnSpPr>
          <p:spPr bwMode="auto">
            <a:xfrm rot="5400000">
              <a:off x="8145" y="3729"/>
              <a:ext cx="1152" cy="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AutoShape 10"/>
            <p:cNvCxnSpPr>
              <a:cxnSpLocks noChangeShapeType="1"/>
            </p:cNvCxnSpPr>
            <p:nvPr/>
          </p:nvCxnSpPr>
          <p:spPr bwMode="auto">
            <a:xfrm>
              <a:off x="6813" y="3765"/>
              <a:ext cx="18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6237" y="5349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Pelin 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Öğretmen</a:t>
              </a:r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8109" y="4341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Aylin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</a:t>
              </a:r>
            </a:p>
          </p:txBody>
        </p:sp>
        <p:cxnSp>
          <p:nvCxnSpPr>
            <p:cNvPr id="72717" name="AutoShape 13"/>
            <p:cNvCxnSpPr>
              <a:cxnSpLocks noChangeShapeType="1"/>
            </p:cNvCxnSpPr>
            <p:nvPr/>
          </p:nvCxnSpPr>
          <p:spPr bwMode="auto">
            <a:xfrm rot="5400000">
              <a:off x="2278" y="3836"/>
              <a:ext cx="129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2205" y="4485"/>
              <a:ext cx="1296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Ayşe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Ev Hanımı</a:t>
              </a:r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4077" y="5349"/>
              <a:ext cx="129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Hüseyin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Antikacı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cxnSp>
          <p:nvCxnSpPr>
            <p:cNvPr id="72720" name="AutoShape 16"/>
            <p:cNvCxnSpPr>
              <a:cxnSpLocks noChangeShapeType="1"/>
            </p:cNvCxnSpPr>
            <p:nvPr/>
          </p:nvCxnSpPr>
          <p:spPr bwMode="auto">
            <a:xfrm rot="5400000">
              <a:off x="3718" y="4268"/>
              <a:ext cx="216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1" name="AutoShape 17"/>
            <p:cNvCxnSpPr>
              <a:cxnSpLocks noChangeShapeType="1"/>
            </p:cNvCxnSpPr>
            <p:nvPr/>
          </p:nvCxnSpPr>
          <p:spPr bwMode="auto">
            <a:xfrm>
              <a:off x="2925" y="3765"/>
              <a:ext cx="187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2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3969" y="7041"/>
              <a:ext cx="1008" cy="216"/>
            </a:xfrm>
            <a:prstGeom prst="bentConnector3">
              <a:avLst>
                <a:gd name="adj1" fmla="val 5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3" name="AutoShape 19"/>
            <p:cNvCxnSpPr>
              <a:cxnSpLocks noChangeShapeType="1"/>
            </p:cNvCxnSpPr>
            <p:nvPr/>
          </p:nvCxnSpPr>
          <p:spPr bwMode="auto">
            <a:xfrm rot="5400000">
              <a:off x="6417" y="7041"/>
              <a:ext cx="1008" cy="216"/>
            </a:xfrm>
            <a:prstGeom prst="bentConnector3">
              <a:avLst>
                <a:gd name="adj1" fmla="val 581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24" name="AutoShape 20"/>
            <p:cNvCxnSpPr>
              <a:cxnSpLocks noChangeShapeType="1"/>
            </p:cNvCxnSpPr>
            <p:nvPr/>
          </p:nvCxnSpPr>
          <p:spPr bwMode="auto">
            <a:xfrm rot="5400000">
              <a:off x="5014" y="7868"/>
              <a:ext cx="129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25" name="Oval 21"/>
            <p:cNvSpPr>
              <a:spLocks noChangeArrowheads="1"/>
            </p:cNvSpPr>
            <p:nvPr/>
          </p:nvSpPr>
          <p:spPr bwMode="auto">
            <a:xfrm>
              <a:off x="6237" y="7653"/>
              <a:ext cx="1296" cy="12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Gül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Ortaokul öğrencisi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3789" y="7653"/>
              <a:ext cx="115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Ahmet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İnşaat işçisi</a:t>
              </a:r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4941" y="8517"/>
              <a:ext cx="1440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en-US" sz="1000" b="1">
                  <a:latin typeface="Times New Roman" pitchFamily="18" charset="0"/>
                </a:rPr>
                <a:t>Aslı</a:t>
              </a:r>
              <a:endParaRPr lang="en-US" altLang="en-US" sz="10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Üniversite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Öğrencisi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latin typeface="Times New Roman" pitchFamily="18" charset="0"/>
                </a:rPr>
                <a:t>Hemşirelik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72728" name="Line 24"/>
            <p:cNvSpPr>
              <a:spLocks noChangeShapeType="1"/>
            </p:cNvSpPr>
            <p:nvPr/>
          </p:nvSpPr>
          <p:spPr bwMode="auto">
            <a:xfrm>
              <a:off x="4365" y="7221"/>
              <a:ext cx="2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Yaşam Rolleri</a:t>
            </a:r>
            <a:endParaRPr lang="tr-TR" dirty="0"/>
          </a:p>
        </p:txBody>
      </p:sp>
      <p:sp>
        <p:nvSpPr>
          <p:cNvPr id="7373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Yaşam rolleri</a:t>
            </a:r>
          </a:p>
          <a:p>
            <a:pPr eaLnBrk="1" hangingPunct="1"/>
            <a:r>
              <a:rPr lang="tr-TR" altLang="en-US" smtClean="0"/>
              <a:t>Mekanlar</a:t>
            </a:r>
          </a:p>
          <a:p>
            <a:pPr eaLnBrk="1" hangingPunct="1"/>
            <a:r>
              <a:rPr lang="tr-TR" altLang="en-US" smtClean="0"/>
              <a:t>Olaylar</a:t>
            </a:r>
          </a:p>
        </p:txBody>
      </p:sp>
    </p:spTree>
    <p:extLst>
      <p:ext uri="{BB962C8B-B14F-4D97-AF65-F5344CB8AC3E}">
        <p14:creationId xmlns:p14="http://schemas.microsoft.com/office/powerpoint/2010/main" val="3788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PG0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Değerlerimiz ve Biz</a:t>
            </a:r>
            <a:endParaRPr lang="tr-TR" dirty="0"/>
          </a:p>
        </p:txBody>
      </p:sp>
      <p:sp>
        <p:nvSpPr>
          <p:cNvPr id="74754" name="2 İçerik Yer Tutucusu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r-TR" altLang="en-US" sz="1600" dirty="0" smtClean="0"/>
              <a:t>En önemli 10 değerinizi seçiniz;</a:t>
            </a:r>
          </a:p>
          <a:p>
            <a:pPr eaLnBrk="1" hangingPunct="1"/>
            <a:r>
              <a:rPr lang="tr-TR" altLang="en-US" sz="1600" dirty="0" smtClean="0"/>
              <a:t>      Yeteneği kullanma</a:t>
            </a:r>
          </a:p>
          <a:p>
            <a:pPr eaLnBrk="1" hangingPunct="1"/>
            <a:r>
              <a:rPr lang="tr-TR" altLang="en-US" sz="1600" dirty="0" smtClean="0"/>
              <a:t>      Başarı</a:t>
            </a:r>
          </a:p>
          <a:p>
            <a:pPr eaLnBrk="1" hangingPunct="1"/>
            <a:r>
              <a:rPr lang="tr-TR" altLang="en-US" sz="1600" dirty="0" smtClean="0"/>
              <a:t>      İlerleme /yükselme</a:t>
            </a:r>
          </a:p>
          <a:p>
            <a:pPr eaLnBrk="1" hangingPunct="1"/>
            <a:r>
              <a:rPr lang="tr-TR" altLang="en-US" sz="1600" dirty="0" smtClean="0"/>
              <a:t>      Estetik</a:t>
            </a:r>
          </a:p>
          <a:p>
            <a:pPr eaLnBrk="1" hangingPunct="1"/>
            <a:r>
              <a:rPr lang="tr-TR" altLang="en-US" sz="1600" dirty="0" smtClean="0"/>
              <a:t>      Özgecilik/başkalarına yardım</a:t>
            </a:r>
          </a:p>
          <a:p>
            <a:pPr eaLnBrk="1" hangingPunct="1"/>
            <a:r>
              <a:rPr lang="tr-TR" altLang="en-US" sz="1600" dirty="0" smtClean="0"/>
              <a:t>      Otoriteyi kullanma  /yetki sahibi olma </a:t>
            </a:r>
          </a:p>
          <a:p>
            <a:pPr eaLnBrk="1" hangingPunct="1"/>
            <a:r>
              <a:rPr lang="tr-TR" altLang="en-US" sz="1600" dirty="0" smtClean="0"/>
              <a:t>      Özerklik /bağımsız  karar verme</a:t>
            </a:r>
          </a:p>
          <a:p>
            <a:pPr eaLnBrk="1" hangingPunct="1"/>
            <a:r>
              <a:rPr lang="tr-TR" altLang="en-US" sz="1600" dirty="0" smtClean="0"/>
              <a:t>      Ekonomik güvence/istikrarlı olması</a:t>
            </a:r>
          </a:p>
          <a:p>
            <a:pPr eaLnBrk="1" hangingPunct="1"/>
            <a:r>
              <a:rPr lang="tr-TR" altLang="en-US" sz="1600" dirty="0" smtClean="0"/>
              <a:t>      Yaratıcılık </a:t>
            </a:r>
          </a:p>
          <a:p>
            <a:pPr eaLnBrk="1" hangingPunct="1"/>
            <a:r>
              <a:rPr lang="tr-TR" altLang="en-US" sz="1600" dirty="0" smtClean="0"/>
              <a:t>      Ekonomik getirisi yüksek olması</a:t>
            </a:r>
          </a:p>
          <a:p>
            <a:pPr eaLnBrk="1" hangingPunct="1"/>
            <a:r>
              <a:rPr lang="tr-TR" altLang="en-US" sz="1600" dirty="0" smtClean="0"/>
              <a:t>      Düzenli yaşam biçimi sağlaması</a:t>
            </a:r>
          </a:p>
          <a:p>
            <a:pPr eaLnBrk="1" hangingPunct="1"/>
            <a:r>
              <a:rPr lang="tr-TR" altLang="en-US" sz="1600" dirty="0" smtClean="0"/>
              <a:t>      Kişisel  gelişimi destekleyici  </a:t>
            </a:r>
          </a:p>
          <a:p>
            <a:pPr eaLnBrk="1" hangingPunct="1"/>
            <a:r>
              <a:rPr lang="tr-TR" altLang="en-US" sz="1600" dirty="0" smtClean="0"/>
              <a:t>      Fiziksel aktivite /hareketlilik</a:t>
            </a:r>
          </a:p>
          <a:p>
            <a:pPr eaLnBrk="1" hangingPunct="1"/>
            <a:r>
              <a:rPr lang="tr-TR" altLang="en-US" sz="1600" dirty="0" smtClean="0"/>
              <a:t>      Prestij /statü/tanınma</a:t>
            </a:r>
          </a:p>
          <a:p>
            <a:pPr eaLnBrk="1" hangingPunct="1"/>
            <a:r>
              <a:rPr lang="tr-TR" altLang="en-US" sz="1600" dirty="0" smtClean="0"/>
              <a:t>      Risk /macera/heyecan</a:t>
            </a:r>
          </a:p>
          <a:p>
            <a:pPr eaLnBrk="1" hangingPunct="1"/>
            <a:r>
              <a:rPr lang="tr-TR" altLang="en-US" sz="1600" dirty="0" smtClean="0"/>
              <a:t>              Sosyal etkileşim /sosyal ilişkiler</a:t>
            </a:r>
          </a:p>
          <a:p>
            <a:pPr eaLnBrk="1" hangingPunct="1"/>
            <a:r>
              <a:rPr lang="tr-TR" altLang="en-US" sz="1600" dirty="0" smtClean="0"/>
              <a:t>                         Değişiklik /monotonluktan uzak</a:t>
            </a:r>
          </a:p>
          <a:p>
            <a:pPr eaLnBrk="1" hangingPunct="1"/>
            <a:r>
              <a:rPr lang="tr-TR" altLang="en-US" sz="1600" dirty="0" smtClean="0"/>
              <a:t>                                            Çalışma koşulları ( sağlıklı ve rahat)</a:t>
            </a:r>
          </a:p>
          <a:p>
            <a:pPr eaLnBrk="1" hangingPunct="1">
              <a:buFont typeface="Wingdings 3" pitchFamily="18" charset="2"/>
              <a:buNone/>
            </a:pPr>
            <a:endParaRPr lang="tr-T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0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En önemli 5 değer</a:t>
            </a:r>
            <a:endParaRPr lang="tr-TR" dirty="0"/>
          </a:p>
        </p:txBody>
      </p:sp>
      <p:sp>
        <p:nvSpPr>
          <p:cNvPr id="757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Değer listenizden sizin için en önemli 5 değeri seçip ayrı kartlara yazınız.</a:t>
            </a:r>
          </a:p>
          <a:p>
            <a:pPr eaLnBrk="1" hangingPunct="1"/>
            <a:r>
              <a:rPr lang="tr-TR" altLang="en-US" smtClean="0"/>
              <a:t>Bu değerlerinizi öncelik sırasına koymaya çalışınız</a:t>
            </a:r>
          </a:p>
          <a:p>
            <a:pPr eaLnBrk="1" hangingPunct="1"/>
            <a:r>
              <a:rPr lang="tr-TR" altLang="en-US" smtClean="0"/>
              <a:t>Bu sıralamayı “neye” göre yaptığınızı farkedin: bunların sizin için anlamı ve önemi nedir?</a:t>
            </a:r>
          </a:p>
          <a:p>
            <a:pPr eaLnBrk="1" hangingPunct="1"/>
            <a:r>
              <a:rPr lang="tr-TR" altLang="en-US" smtClean="0"/>
              <a:t>Bazı değerlerinizden vazgeçmek nasıl bir duygu?</a:t>
            </a:r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23557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En önemli 3 değer…</a:t>
            </a:r>
            <a:endParaRPr lang="tr-TR" dirty="0"/>
          </a:p>
        </p:txBody>
      </p:sp>
      <p:sp>
        <p:nvSpPr>
          <p:cNvPr id="7680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Şimdi 5 değerinizin ikisinden vazgeçmeniz gerekiyor..</a:t>
            </a:r>
          </a:p>
          <a:p>
            <a:pPr eaLnBrk="1" hangingPunct="1"/>
            <a:r>
              <a:rPr lang="tr-TR" altLang="en-US" smtClean="0"/>
              <a:t>Seçimi nasıl yapıyorsunuz? Ne hissediyorsunuz?</a:t>
            </a:r>
          </a:p>
        </p:txBody>
      </p:sp>
    </p:spTree>
    <p:extLst>
      <p:ext uri="{BB962C8B-B14F-4D97-AF65-F5344CB8AC3E}">
        <p14:creationId xmlns:p14="http://schemas.microsoft.com/office/powerpoint/2010/main" val="5036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En önemli değer!..</a:t>
            </a:r>
            <a:endParaRPr lang="tr-TR" dirty="0"/>
          </a:p>
        </p:txBody>
      </p:sp>
      <p:sp>
        <p:nvSpPr>
          <p:cNvPr id="7782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Evet, önce bir değerden daha vazgeçmeniz gerekirse..</a:t>
            </a:r>
          </a:p>
          <a:p>
            <a:pPr eaLnBrk="1" hangingPunct="1"/>
            <a:r>
              <a:rPr lang="tr-TR" altLang="en-US" smtClean="0"/>
              <a:t> sonra ..sadece tek bir değerinizi koruyabileceksiniz : Bu hangisidir? </a:t>
            </a:r>
          </a:p>
        </p:txBody>
      </p:sp>
    </p:spTree>
    <p:extLst>
      <p:ext uri="{BB962C8B-B14F-4D97-AF65-F5344CB8AC3E}">
        <p14:creationId xmlns:p14="http://schemas.microsoft.com/office/powerpoint/2010/main" val="9166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UYGULAMA: Rol Modelleri</a:t>
            </a:r>
            <a:endParaRPr lang="tr-TR" dirty="0"/>
          </a:p>
        </p:txBody>
      </p:sp>
      <p:sp>
        <p:nvSpPr>
          <p:cNvPr id="7885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Yaşamınız boyunca hayran olduğunuz kişiler kimlerdi? Düşünün…</a:t>
            </a:r>
          </a:p>
          <a:p>
            <a:pPr eaLnBrk="1" hangingPunct="1"/>
            <a:r>
              <a:rPr lang="tr-TR" altLang="en-US" smtClean="0"/>
              <a:t>Sizin için önemli olan üç kişi söyleyin? </a:t>
            </a:r>
          </a:p>
          <a:p>
            <a:pPr eaLnBrk="1" hangingPunct="1"/>
            <a:r>
              <a:rPr lang="tr-TR" altLang="en-US" smtClean="0"/>
              <a:t>Bu kişilerin hayran olduğunuz özellikleri nelerdi?, </a:t>
            </a:r>
          </a:p>
          <a:p>
            <a:pPr eaLnBrk="1" hangingPunct="1"/>
            <a:r>
              <a:rPr lang="tr-TR" altLang="en-US" smtClean="0"/>
              <a:t>Bu kişilerle benzerlikleriniz nelerdir? Farklılıklarınız nelerdir?</a:t>
            </a:r>
          </a:p>
        </p:txBody>
      </p:sp>
    </p:spTree>
    <p:extLst>
      <p:ext uri="{BB962C8B-B14F-4D97-AF65-F5344CB8AC3E}">
        <p14:creationId xmlns:p14="http://schemas.microsoft.com/office/powerpoint/2010/main" val="24117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Kariyer</a:t>
            </a:r>
            <a:r>
              <a:rPr lang="en-US" sz="3600" dirty="0" smtClean="0"/>
              <a:t> </a:t>
            </a:r>
            <a:r>
              <a:rPr lang="en-US" sz="3600" dirty="0" err="1" smtClean="0"/>
              <a:t>Yelkenlisi</a:t>
            </a:r>
            <a:r>
              <a:rPr lang="en-US" sz="3600" dirty="0" smtClean="0"/>
              <a:t> </a:t>
            </a:r>
            <a:r>
              <a:rPr lang="en-US" sz="3600" dirty="0" err="1" smtClean="0"/>
              <a:t>Modeli</a:t>
            </a:r>
            <a:r>
              <a:rPr lang="en-US" sz="3600" dirty="0" smtClean="0"/>
              <a:t>; </a:t>
            </a:r>
            <a:endParaRPr lang="en-US" sz="3600" dirty="0"/>
          </a:p>
        </p:txBody>
      </p:sp>
      <p:pic>
        <p:nvPicPr>
          <p:cNvPr id="2050" name="Picture 2" descr="http://muhaz.org/giris-giris-is-yasam-ile-ilgili-degisen-gorusler-ve-yeni-kariy/img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46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09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danışma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rehberlik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çerçeve</a:t>
            </a:r>
            <a:r>
              <a:rPr lang="en-US" dirty="0"/>
              <a:t> </a:t>
            </a:r>
            <a:r>
              <a:rPr lang="en-US" dirty="0" err="1"/>
              <a:t>programlarındaki</a:t>
            </a:r>
            <a:r>
              <a:rPr lang="en-US" dirty="0"/>
              <a:t> </a:t>
            </a:r>
            <a:r>
              <a:rPr lang="en-US" dirty="0" err="1"/>
              <a:t>kariyer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çalışmalarının</a:t>
            </a:r>
            <a:r>
              <a:rPr lang="en-US" dirty="0"/>
              <a:t> </a:t>
            </a:r>
            <a:r>
              <a:rPr lang="en-US" dirty="0" err="1"/>
              <a:t>kanıta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uygulamalarla</a:t>
            </a:r>
            <a:r>
              <a:rPr lang="en-US" dirty="0"/>
              <a:t> </a:t>
            </a:r>
            <a:r>
              <a:rPr lang="en-US" dirty="0" err="1" smtClean="0"/>
              <a:t>geliştirilmesi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Yürütücüsü</a:t>
            </a:r>
            <a:r>
              <a:rPr lang="en-US" dirty="0"/>
              <a:t>: Prof. Dr. </a:t>
            </a:r>
            <a:r>
              <a:rPr lang="en-US" dirty="0" err="1"/>
              <a:t>Ragıp</a:t>
            </a:r>
            <a:r>
              <a:rPr lang="en-US" dirty="0"/>
              <a:t> </a:t>
            </a:r>
            <a:r>
              <a:rPr lang="en-US" dirty="0" err="1"/>
              <a:t>Özyürek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6872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Kariyer</a:t>
            </a:r>
            <a:r>
              <a:rPr lang="en-US" sz="2800" b="1" dirty="0"/>
              <a:t> </a:t>
            </a:r>
            <a:r>
              <a:rPr lang="en-US" sz="2800" b="1" dirty="0" err="1"/>
              <a:t>Farkındalığı</a:t>
            </a:r>
            <a:r>
              <a:rPr lang="en-US" sz="2800" b="1" dirty="0"/>
              <a:t> </a:t>
            </a:r>
            <a:r>
              <a:rPr lang="en-US" sz="2800" b="1" dirty="0" err="1"/>
              <a:t>Geliştirme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İlgili</a:t>
            </a:r>
            <a:r>
              <a:rPr lang="en-US" sz="2800" b="1" dirty="0"/>
              <a:t> </a:t>
            </a:r>
            <a:r>
              <a:rPr lang="en-US" sz="2800" b="1" dirty="0" err="1"/>
              <a:t>Sınıf</a:t>
            </a:r>
            <a:r>
              <a:rPr lang="en-US" sz="2800" b="1" dirty="0"/>
              <a:t> </a:t>
            </a:r>
            <a:r>
              <a:rPr lang="en-US" sz="2800" b="1" dirty="0" err="1"/>
              <a:t>Rehberliği</a:t>
            </a:r>
            <a:r>
              <a:rPr lang="en-US" sz="2800" b="1" dirty="0"/>
              <a:t> </a:t>
            </a:r>
            <a:r>
              <a:rPr lang="en-US" sz="2800" b="1" dirty="0" err="1"/>
              <a:t>Ünitesi</a:t>
            </a:r>
            <a:r>
              <a:rPr lang="en-US" sz="2800" b="1" dirty="0"/>
              <a:t> (</a:t>
            </a:r>
            <a:r>
              <a:rPr lang="en-US" sz="2800" b="1" dirty="0" err="1"/>
              <a:t>Özyürek</a:t>
            </a:r>
            <a:r>
              <a:rPr lang="en-US" sz="2800" b="1" dirty="0"/>
              <a:t>, 2019; </a:t>
            </a:r>
            <a:r>
              <a:rPr lang="en-US" sz="2800" b="1" dirty="0" err="1"/>
              <a:t>Özyürek</a:t>
            </a:r>
            <a:r>
              <a:rPr lang="en-US" sz="2800" b="1" dirty="0"/>
              <a:t>, </a:t>
            </a:r>
            <a:r>
              <a:rPr lang="en-US" sz="2800" b="1" dirty="0" err="1"/>
              <a:t>Çalışkan</a:t>
            </a:r>
            <a:r>
              <a:rPr lang="en-US" sz="2800" b="1" dirty="0"/>
              <a:t>, &amp; </a:t>
            </a:r>
            <a:r>
              <a:rPr lang="en-US" sz="2800" b="1" dirty="0" err="1"/>
              <a:t>Türkoğlu</a:t>
            </a:r>
            <a:r>
              <a:rPr lang="en-US" sz="2800" b="1" dirty="0"/>
              <a:t>,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 err="1"/>
              <a:t>Üniversiteye</a:t>
            </a:r>
            <a:r>
              <a:rPr lang="en-US" b="1" dirty="0"/>
              <a:t> </a:t>
            </a:r>
            <a:r>
              <a:rPr lang="en-US" b="1" dirty="0" err="1"/>
              <a:t>geçiş</a:t>
            </a:r>
            <a:r>
              <a:rPr lang="en-US" b="1" dirty="0"/>
              <a:t> </a:t>
            </a:r>
            <a:r>
              <a:rPr lang="en-US" b="1" dirty="0" err="1"/>
              <a:t>sınavlarını</a:t>
            </a:r>
            <a:r>
              <a:rPr lang="en-US" b="1" dirty="0"/>
              <a:t> </a:t>
            </a:r>
            <a:r>
              <a:rPr lang="en-US" b="1" dirty="0" err="1"/>
              <a:t>tanıma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Etkinlikler</a:t>
            </a:r>
            <a:r>
              <a:rPr lang="en-US" dirty="0"/>
              <a:t>: YGS-LYS </a:t>
            </a:r>
            <a:r>
              <a:rPr lang="en-US" dirty="0" err="1"/>
              <a:t>slayt</a:t>
            </a:r>
            <a:r>
              <a:rPr lang="en-US" dirty="0"/>
              <a:t> </a:t>
            </a:r>
            <a:r>
              <a:rPr lang="en-US" dirty="0" err="1"/>
              <a:t>gösterisi</a:t>
            </a:r>
            <a:r>
              <a:rPr lang="en-US" dirty="0"/>
              <a:t>, </a:t>
            </a:r>
            <a:r>
              <a:rPr lang="en-US" dirty="0" err="1"/>
              <a:t>katsayı</a:t>
            </a:r>
            <a:r>
              <a:rPr lang="en-US" dirty="0"/>
              <a:t> </a:t>
            </a:r>
            <a:r>
              <a:rPr lang="en-US" dirty="0" err="1"/>
              <a:t>cetveli</a:t>
            </a:r>
            <a:r>
              <a:rPr lang="en-US" dirty="0"/>
              <a:t>,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puan</a:t>
            </a:r>
            <a:r>
              <a:rPr lang="en-US" dirty="0"/>
              <a:t>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tablosu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b="1" dirty="0"/>
              <a:t>: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yetişkin</a:t>
            </a:r>
            <a:r>
              <a:rPr lang="en-US" b="1" dirty="0"/>
              <a:t> </a:t>
            </a:r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dünyasındaki</a:t>
            </a:r>
            <a:r>
              <a:rPr lang="en-US" b="1" dirty="0"/>
              <a:t> </a:t>
            </a:r>
            <a:r>
              <a:rPr lang="en-US" b="1" dirty="0" err="1"/>
              <a:t>birçok</a:t>
            </a:r>
            <a:r>
              <a:rPr lang="en-US" b="1" dirty="0"/>
              <a:t> </a:t>
            </a:r>
            <a:r>
              <a:rPr lang="en-US" b="1" dirty="0" err="1"/>
              <a:t>bilgiye</a:t>
            </a:r>
            <a:r>
              <a:rPr lang="en-US" b="1" dirty="0"/>
              <a:t> </a:t>
            </a:r>
            <a:r>
              <a:rPr lang="en-US" b="1" dirty="0" err="1"/>
              <a:t>ilgi</a:t>
            </a:r>
            <a:r>
              <a:rPr lang="en-US" b="1" dirty="0"/>
              <a:t> </a:t>
            </a:r>
            <a:r>
              <a:rPr lang="en-US" b="1" dirty="0" err="1"/>
              <a:t>duymalarına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Etkinlikler</a:t>
            </a:r>
            <a:r>
              <a:rPr lang="en-US" dirty="0"/>
              <a:t>: </a:t>
            </a:r>
            <a:r>
              <a:rPr lang="en-US" dirty="0" err="1"/>
              <a:t>Yaşadığımız</a:t>
            </a:r>
            <a:r>
              <a:rPr lang="en-US" dirty="0"/>
              <a:t> </a:t>
            </a:r>
            <a:r>
              <a:rPr lang="en-US" dirty="0" err="1"/>
              <a:t>Şehirdeki</a:t>
            </a:r>
            <a:r>
              <a:rPr lang="en-US" dirty="0"/>
              <a:t> </a:t>
            </a:r>
            <a:r>
              <a:rPr lang="en-US" dirty="0" err="1"/>
              <a:t>Üniversiteler</a:t>
            </a:r>
            <a:r>
              <a:rPr lang="en-US" dirty="0"/>
              <a:t>,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Unvanlar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9298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/>
              <a:t>“</a:t>
            </a:r>
            <a:r>
              <a:rPr lang="en-US" b="1" dirty="0" err="1"/>
              <a:t>Merak</a:t>
            </a:r>
            <a:r>
              <a:rPr lang="en-US" b="1" dirty="0"/>
              <a:t> </a:t>
            </a:r>
            <a:r>
              <a:rPr lang="en-US" b="1" dirty="0" err="1"/>
              <a:t>uyandırma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davranışı</a:t>
            </a:r>
            <a:r>
              <a:rPr lang="en-US" b="1" dirty="0"/>
              <a:t> </a:t>
            </a:r>
            <a:r>
              <a:rPr lang="en-US" b="1" dirty="0" err="1"/>
              <a:t>geliştirmelerine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olmak</a:t>
            </a:r>
            <a:r>
              <a:rPr lang="en-US" b="1" dirty="0"/>
              <a:t>.” </a:t>
            </a:r>
            <a:r>
              <a:rPr lang="en-US" dirty="0"/>
              <a:t>(</a:t>
            </a:r>
            <a:r>
              <a:rPr lang="en-US" dirty="0" err="1"/>
              <a:t>Özyürek</a:t>
            </a:r>
            <a:r>
              <a:rPr lang="en-US" dirty="0"/>
              <a:t>, 2013; s. 240). </a:t>
            </a:r>
            <a:r>
              <a:rPr lang="en-US" dirty="0" err="1"/>
              <a:t>Etkinlikler</a:t>
            </a:r>
            <a:r>
              <a:rPr lang="en-US" dirty="0"/>
              <a:t>: “</a:t>
            </a:r>
            <a:r>
              <a:rPr lang="en-US" dirty="0" err="1"/>
              <a:t>Yasak</a:t>
            </a:r>
            <a:r>
              <a:rPr lang="en-US" dirty="0"/>
              <a:t> </a:t>
            </a:r>
            <a:r>
              <a:rPr lang="en-US" dirty="0" err="1"/>
              <a:t>Kelimeler</a:t>
            </a:r>
            <a:r>
              <a:rPr lang="en-US" dirty="0"/>
              <a:t>” (</a:t>
            </a:r>
            <a:r>
              <a:rPr lang="en-US" dirty="0" err="1"/>
              <a:t>Erkan</a:t>
            </a:r>
            <a:r>
              <a:rPr lang="en-US" dirty="0"/>
              <a:t>, 2006, s. 4-5).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/>
              <a:t>“</a:t>
            </a:r>
            <a:r>
              <a:rPr lang="en-US" b="1" dirty="0" err="1"/>
              <a:t>Öğrencinin</a:t>
            </a:r>
            <a:r>
              <a:rPr lang="en-US" b="1" dirty="0"/>
              <a:t> </a:t>
            </a:r>
            <a:r>
              <a:rPr lang="en-US" b="1" dirty="0" err="1"/>
              <a:t>kimleri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hangi</a:t>
            </a:r>
            <a:r>
              <a:rPr lang="en-US" b="1" dirty="0"/>
              <a:t> </a:t>
            </a:r>
            <a:r>
              <a:rPr lang="en-US" b="1" dirty="0" err="1"/>
              <a:t>özellikleri</a:t>
            </a:r>
            <a:r>
              <a:rPr lang="en-US" b="1" dirty="0"/>
              <a:t> </a:t>
            </a:r>
            <a:r>
              <a:rPr lang="en-US" b="1" dirty="0" err="1"/>
              <a:t>örnek</a:t>
            </a:r>
            <a:r>
              <a:rPr lang="en-US" b="1" dirty="0"/>
              <a:t> </a:t>
            </a:r>
            <a:r>
              <a:rPr lang="en-US" b="1" dirty="0" err="1"/>
              <a:t>aldığına</a:t>
            </a:r>
            <a:r>
              <a:rPr lang="en-US" b="1" dirty="0"/>
              <a:t> </a:t>
            </a:r>
            <a:r>
              <a:rPr lang="en-US" b="1" dirty="0" err="1"/>
              <a:t>ilişkin</a:t>
            </a:r>
            <a:r>
              <a:rPr lang="en-US" b="1" dirty="0"/>
              <a:t> </a:t>
            </a:r>
            <a:r>
              <a:rPr lang="en-US" b="1" dirty="0" err="1"/>
              <a:t>farkındalık</a:t>
            </a:r>
            <a:r>
              <a:rPr lang="en-US" b="1" dirty="0"/>
              <a:t> </a:t>
            </a:r>
            <a:r>
              <a:rPr lang="en-US" b="1" dirty="0" err="1"/>
              <a:t>geliştirmesine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olmak</a:t>
            </a:r>
            <a:r>
              <a:rPr lang="en-US" b="1" dirty="0"/>
              <a:t>” </a:t>
            </a:r>
            <a:r>
              <a:rPr lang="en-US" dirty="0"/>
              <a:t>(</a:t>
            </a:r>
            <a:r>
              <a:rPr lang="en-US" dirty="0" err="1"/>
              <a:t>Özyürek</a:t>
            </a:r>
            <a:r>
              <a:rPr lang="en-US" dirty="0"/>
              <a:t>, 2013; s. 240). </a:t>
            </a:r>
            <a:r>
              <a:rPr lang="en-US" dirty="0" err="1"/>
              <a:t>Etkinlikler</a:t>
            </a:r>
            <a:r>
              <a:rPr lang="en-US" dirty="0"/>
              <a:t>: “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Aldığım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” (</a:t>
            </a:r>
            <a:r>
              <a:rPr lang="en-US" dirty="0" err="1"/>
              <a:t>Özyürek</a:t>
            </a:r>
            <a:r>
              <a:rPr lang="en-US" dirty="0"/>
              <a:t>, 2013, s. 246-248). </a:t>
            </a:r>
          </a:p>
        </p:txBody>
      </p:sp>
    </p:spTree>
    <p:extLst>
      <p:ext uri="{BB962C8B-B14F-4D97-AF65-F5344CB8AC3E}">
        <p14:creationId xmlns:p14="http://schemas.microsoft.com/office/powerpoint/2010/main" val="38576997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/>
              <a:t>“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Holland‟ın</a:t>
            </a:r>
            <a:r>
              <a:rPr lang="en-US" b="1" dirty="0"/>
              <a:t> </a:t>
            </a:r>
            <a:r>
              <a:rPr lang="en-US" b="1" dirty="0" err="1"/>
              <a:t>kuramındaki</a:t>
            </a:r>
            <a:r>
              <a:rPr lang="en-US" b="1" dirty="0"/>
              <a:t> </a:t>
            </a:r>
            <a:r>
              <a:rPr lang="en-US" b="1" dirty="0" err="1"/>
              <a:t>tiplere</a:t>
            </a:r>
            <a:r>
              <a:rPr lang="en-US" b="1" dirty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kendisini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meslekleri</a:t>
            </a:r>
            <a:r>
              <a:rPr lang="en-US" b="1" dirty="0"/>
              <a:t> </a:t>
            </a:r>
            <a:r>
              <a:rPr lang="en-US" b="1" dirty="0" err="1"/>
              <a:t>tanımalarına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olmak</a:t>
            </a:r>
            <a:r>
              <a:rPr lang="en-US" b="1" dirty="0"/>
              <a:t>.” </a:t>
            </a:r>
            <a:r>
              <a:rPr lang="en-US" dirty="0"/>
              <a:t>(</a:t>
            </a:r>
            <a:r>
              <a:rPr lang="en-US" dirty="0" err="1"/>
              <a:t>Özyürek</a:t>
            </a:r>
            <a:r>
              <a:rPr lang="en-US" dirty="0"/>
              <a:t>, 2013, s. 149). </a:t>
            </a:r>
            <a:r>
              <a:rPr lang="en-US" dirty="0" err="1"/>
              <a:t>Etkinlikler</a:t>
            </a:r>
            <a:r>
              <a:rPr lang="en-US" dirty="0"/>
              <a:t>: “</a:t>
            </a:r>
            <a:r>
              <a:rPr lang="en-US" dirty="0" err="1"/>
              <a:t>Altıgen</a:t>
            </a:r>
            <a:r>
              <a:rPr lang="en-US" dirty="0"/>
              <a:t> </a:t>
            </a:r>
            <a:r>
              <a:rPr lang="en-US" dirty="0" err="1"/>
              <a:t>Bahçe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Ben” (</a:t>
            </a:r>
            <a:r>
              <a:rPr lang="en-US" dirty="0" err="1"/>
              <a:t>Özyürek</a:t>
            </a:r>
            <a:r>
              <a:rPr lang="en-US" dirty="0"/>
              <a:t>, 2013, s. 156-159). Holland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İlgi</a:t>
            </a:r>
            <a:r>
              <a:rPr lang="en-US" dirty="0"/>
              <a:t> </a:t>
            </a:r>
            <a:r>
              <a:rPr lang="en-US" dirty="0" err="1"/>
              <a:t>Envanteri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günlük</a:t>
            </a:r>
            <a:r>
              <a:rPr lang="en-US" b="1" dirty="0"/>
              <a:t> </a:t>
            </a:r>
            <a:r>
              <a:rPr lang="en-US" b="1" dirty="0" err="1"/>
              <a:t>yaşamlarında</a:t>
            </a:r>
            <a:r>
              <a:rPr lang="en-US" b="1" dirty="0"/>
              <a:t> </a:t>
            </a:r>
            <a:r>
              <a:rPr lang="en-US" b="1" dirty="0" err="1"/>
              <a:t>hangi</a:t>
            </a:r>
            <a:r>
              <a:rPr lang="en-US" b="1" dirty="0"/>
              <a:t> </a:t>
            </a:r>
            <a:r>
              <a:rPr lang="en-US" b="1" dirty="0" err="1"/>
              <a:t>rolleri</a:t>
            </a:r>
            <a:r>
              <a:rPr lang="en-US" b="1" dirty="0"/>
              <a:t> </a:t>
            </a:r>
            <a:r>
              <a:rPr lang="en-US" b="1" dirty="0" err="1"/>
              <a:t>üstlendiklerini</a:t>
            </a:r>
            <a:r>
              <a:rPr lang="en-US" b="1" dirty="0"/>
              <a:t>,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rollere</a:t>
            </a:r>
            <a:r>
              <a:rPr lang="en-US" b="1" dirty="0"/>
              <a:t> </a:t>
            </a:r>
            <a:r>
              <a:rPr lang="en-US" b="1" dirty="0" err="1"/>
              <a:t>ayırdıkları</a:t>
            </a:r>
            <a:r>
              <a:rPr lang="en-US" b="1" dirty="0"/>
              <a:t> </a:t>
            </a:r>
            <a:r>
              <a:rPr lang="en-US" b="1" dirty="0" err="1"/>
              <a:t>zamanları</a:t>
            </a:r>
            <a:r>
              <a:rPr lang="en-US" b="1" dirty="0"/>
              <a:t>, </a:t>
            </a:r>
            <a:r>
              <a:rPr lang="en-US" b="1" dirty="0" err="1"/>
              <a:t>bu</a:t>
            </a:r>
            <a:r>
              <a:rPr lang="en-US" b="1" dirty="0"/>
              <a:t> roller </a:t>
            </a:r>
            <a:r>
              <a:rPr lang="en-US" b="1" dirty="0" err="1"/>
              <a:t>arasında</a:t>
            </a:r>
            <a:r>
              <a:rPr lang="en-US" b="1" dirty="0"/>
              <a:t> </a:t>
            </a:r>
            <a:r>
              <a:rPr lang="en-US" b="1" dirty="0" err="1"/>
              <a:t>çatışma</a:t>
            </a:r>
            <a:r>
              <a:rPr lang="en-US" b="1" dirty="0"/>
              <a:t> </a:t>
            </a:r>
            <a:r>
              <a:rPr lang="en-US" b="1" dirty="0" err="1"/>
              <a:t>yaşayıp</a:t>
            </a:r>
            <a:r>
              <a:rPr lang="en-US" b="1" dirty="0"/>
              <a:t> </a:t>
            </a:r>
            <a:r>
              <a:rPr lang="en-US" b="1" dirty="0" err="1"/>
              <a:t>yaşamadıklarını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rollere</a:t>
            </a:r>
            <a:r>
              <a:rPr lang="en-US" b="1" dirty="0"/>
              <a:t> </a:t>
            </a:r>
            <a:r>
              <a:rPr lang="en-US" b="1" dirty="0" err="1"/>
              <a:t>ayırdıkları</a:t>
            </a:r>
            <a:r>
              <a:rPr lang="en-US" b="1" dirty="0"/>
              <a:t> </a:t>
            </a:r>
            <a:r>
              <a:rPr lang="en-US" b="1" dirty="0" err="1"/>
              <a:t>zamanla</a:t>
            </a:r>
            <a:r>
              <a:rPr lang="en-US" b="1" dirty="0" smtClean="0"/>
              <a:t>, </a:t>
            </a:r>
            <a:r>
              <a:rPr lang="en-US" b="1" dirty="0" err="1"/>
              <a:t>rollere</a:t>
            </a:r>
            <a:r>
              <a:rPr lang="en-US" b="1" dirty="0"/>
              <a:t> </a:t>
            </a:r>
            <a:r>
              <a:rPr lang="en-US" b="1" dirty="0" err="1"/>
              <a:t>verdikleri</a:t>
            </a:r>
            <a:r>
              <a:rPr lang="en-US" b="1" dirty="0"/>
              <a:t> </a:t>
            </a:r>
            <a:r>
              <a:rPr lang="en-US" b="1" dirty="0" err="1"/>
              <a:t>önemin</a:t>
            </a:r>
            <a:r>
              <a:rPr lang="en-US" b="1" dirty="0"/>
              <a:t> </a:t>
            </a:r>
            <a:r>
              <a:rPr lang="en-US" b="1" dirty="0" err="1"/>
              <a:t>farklı</a:t>
            </a:r>
            <a:r>
              <a:rPr lang="en-US" b="1" dirty="0"/>
              <a:t> </a:t>
            </a:r>
            <a:r>
              <a:rPr lang="en-US" b="1" dirty="0" err="1"/>
              <a:t>olup</a:t>
            </a:r>
            <a:r>
              <a:rPr lang="en-US" b="1" dirty="0"/>
              <a:t> </a:t>
            </a:r>
            <a:r>
              <a:rPr lang="en-US" b="1" dirty="0" err="1"/>
              <a:t>olmadığını</a:t>
            </a:r>
            <a:r>
              <a:rPr lang="en-US" b="1" dirty="0"/>
              <a:t> </a:t>
            </a:r>
            <a:r>
              <a:rPr lang="en-US" b="1" dirty="0" err="1"/>
              <a:t>fark</a:t>
            </a:r>
            <a:r>
              <a:rPr lang="en-US" b="1" dirty="0"/>
              <a:t> </a:t>
            </a:r>
            <a:r>
              <a:rPr lang="en-US" b="1" dirty="0" err="1"/>
              <a:t>etmelerine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olmak</a:t>
            </a:r>
            <a:r>
              <a:rPr lang="en-US" dirty="0"/>
              <a:t> (</a:t>
            </a:r>
            <a:r>
              <a:rPr lang="en-US" dirty="0" err="1"/>
              <a:t>Özyürek</a:t>
            </a:r>
            <a:r>
              <a:rPr lang="en-US" dirty="0"/>
              <a:t>, 2013; s. 251-252). </a:t>
            </a:r>
            <a:r>
              <a:rPr lang="en-US" dirty="0" err="1"/>
              <a:t>Etkinlikler</a:t>
            </a:r>
            <a:r>
              <a:rPr lang="en-US" dirty="0"/>
              <a:t>: “</a:t>
            </a:r>
            <a:r>
              <a:rPr lang="en-US" dirty="0" err="1"/>
              <a:t>Rollerim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” (</a:t>
            </a:r>
            <a:r>
              <a:rPr lang="en-US" dirty="0" err="1"/>
              <a:t>Özyürek</a:t>
            </a:r>
            <a:r>
              <a:rPr lang="en-US" dirty="0"/>
              <a:t> (2013; s. 251-253).</a:t>
            </a:r>
          </a:p>
        </p:txBody>
      </p:sp>
    </p:spTree>
    <p:extLst>
      <p:ext uri="{BB962C8B-B14F-4D97-AF65-F5344CB8AC3E}">
        <p14:creationId xmlns:p14="http://schemas.microsoft.com/office/powerpoint/2010/main" val="231865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PG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7.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/>
              <a:t>“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yargılanmadan</a:t>
            </a:r>
            <a:r>
              <a:rPr lang="en-US" b="1" dirty="0"/>
              <a:t> </a:t>
            </a:r>
            <a:r>
              <a:rPr lang="en-US" b="1" dirty="0" err="1"/>
              <a:t>konuşabilecekleri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ortamda</a:t>
            </a:r>
            <a:r>
              <a:rPr lang="en-US" b="1" dirty="0"/>
              <a:t> </a:t>
            </a:r>
            <a:r>
              <a:rPr lang="en-US" b="1" dirty="0" err="1"/>
              <a:t>geleceğe</a:t>
            </a:r>
            <a:r>
              <a:rPr lang="en-US" b="1" dirty="0"/>
              <a:t> </a:t>
            </a:r>
            <a:r>
              <a:rPr lang="en-US" b="1" dirty="0" err="1"/>
              <a:t>yönelik</a:t>
            </a:r>
            <a:r>
              <a:rPr lang="en-US" b="1" dirty="0"/>
              <a:t> plan </a:t>
            </a:r>
            <a:r>
              <a:rPr lang="en-US" b="1" dirty="0" err="1"/>
              <a:t>yapmanın</a:t>
            </a:r>
            <a:r>
              <a:rPr lang="en-US" b="1" dirty="0"/>
              <a:t> </a:t>
            </a:r>
            <a:r>
              <a:rPr lang="en-US" b="1" dirty="0" err="1"/>
              <a:t>önemini</a:t>
            </a:r>
            <a:r>
              <a:rPr lang="en-US" b="1" dirty="0"/>
              <a:t> </a:t>
            </a:r>
            <a:r>
              <a:rPr lang="en-US" b="1" dirty="0" err="1"/>
              <a:t>kavramalarına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olmak</a:t>
            </a:r>
            <a:r>
              <a:rPr lang="en-US" b="1" dirty="0"/>
              <a:t>.” </a:t>
            </a:r>
            <a:r>
              <a:rPr lang="en-US" dirty="0"/>
              <a:t>(Erkan,2006; </a:t>
            </a:r>
            <a:r>
              <a:rPr lang="en-US" dirty="0" err="1"/>
              <a:t>Özyürek</a:t>
            </a:r>
            <a:r>
              <a:rPr lang="en-US" dirty="0"/>
              <a:t>, 2013; s. 249). </a:t>
            </a:r>
            <a:r>
              <a:rPr lang="en-US" dirty="0" err="1"/>
              <a:t>Etkinlikler</a:t>
            </a:r>
            <a:r>
              <a:rPr lang="en-US" dirty="0"/>
              <a:t>: “Zaman </a:t>
            </a:r>
            <a:r>
              <a:rPr lang="en-US" dirty="0" err="1"/>
              <a:t>Makinesi</a:t>
            </a:r>
            <a:r>
              <a:rPr lang="en-US" dirty="0"/>
              <a:t>” (</a:t>
            </a:r>
            <a:r>
              <a:rPr lang="en-US" dirty="0" err="1"/>
              <a:t>Erkan</a:t>
            </a:r>
            <a:r>
              <a:rPr lang="en-US" dirty="0"/>
              <a:t>, 2006; s. 140-142).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verimli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 </a:t>
            </a:r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becerileri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test </a:t>
            </a:r>
            <a:r>
              <a:rPr lang="en-US" b="1" dirty="0" err="1"/>
              <a:t>çözme</a:t>
            </a:r>
            <a:r>
              <a:rPr lang="en-US" b="1" dirty="0"/>
              <a:t> </a:t>
            </a:r>
            <a:r>
              <a:rPr lang="en-US" b="1" dirty="0" err="1"/>
              <a:t>tekniklerini</a:t>
            </a:r>
            <a:r>
              <a:rPr lang="en-US" b="1" dirty="0"/>
              <a:t> </a:t>
            </a:r>
            <a:r>
              <a:rPr lang="en-US" b="1" dirty="0" err="1"/>
              <a:t>geliştirmelerine</a:t>
            </a:r>
            <a:r>
              <a:rPr lang="en-US" b="1" dirty="0"/>
              <a:t> </a:t>
            </a:r>
            <a:r>
              <a:rPr lang="en-US" b="1" dirty="0" err="1"/>
              <a:t>yardımcı</a:t>
            </a:r>
            <a:r>
              <a:rPr lang="en-US" b="1" dirty="0"/>
              <a:t> </a:t>
            </a:r>
            <a:r>
              <a:rPr lang="en-US" b="1" dirty="0" err="1"/>
              <a:t>olma</a:t>
            </a:r>
            <a:r>
              <a:rPr lang="en-US" b="1" dirty="0"/>
              <a:t>. </a:t>
            </a:r>
            <a:r>
              <a:rPr lang="en-US" dirty="0" err="1"/>
              <a:t>Etkinlikler</a:t>
            </a:r>
            <a:r>
              <a:rPr lang="en-US" dirty="0"/>
              <a:t>: </a:t>
            </a:r>
            <a:r>
              <a:rPr lang="en-US" dirty="0" err="1"/>
              <a:t>Slayt</a:t>
            </a:r>
            <a:r>
              <a:rPr lang="en-US" dirty="0"/>
              <a:t> </a:t>
            </a:r>
            <a:r>
              <a:rPr lang="en-US" dirty="0" err="1"/>
              <a:t>Gösterisi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364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667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altLang="en-US" dirty="0" smtClean="0"/>
              <a:t>				</a:t>
            </a:r>
          </a:p>
          <a:p>
            <a:pPr>
              <a:buNone/>
            </a:pPr>
            <a:r>
              <a:rPr lang="tr-TR" altLang="en-US" dirty="0" smtClean="0"/>
              <a:t>				</a:t>
            </a:r>
            <a:r>
              <a:rPr lang="tr-TR" altLang="en-US" dirty="0"/>
              <a:t>Dinlediğiniz için teşekkürler </a:t>
            </a:r>
            <a:r>
              <a:rPr lang="tr-TR" altLang="en-US" dirty="0">
                <a:sym typeface="Wingdings" pitchFamily="2" charset="2"/>
              </a:rPr>
              <a:t></a:t>
            </a:r>
            <a:endParaRPr lang="tr-TR" altLang="en-US" dirty="0"/>
          </a:p>
          <a:p>
            <a:pPr eaLnBrk="1" hangingPunct="1">
              <a:buFont typeface="Wingdings" pitchFamily="2" charset="2"/>
              <a:buNone/>
            </a:pPr>
            <a:r>
              <a:rPr lang="tr-TR" altLang="en-US" dirty="0" smtClean="0"/>
              <a:t>				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				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yeliz.akintug@emu.edu.tr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tr-TR" altLang="en-US" dirty="0" smtClean="0"/>
              <a:t>		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	</a:t>
            </a:r>
            <a:endParaRPr lang="tr-TR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en-US" dirty="0" smtClean="0"/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dirty="0" smtClean="0"/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1034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PG0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2102</Words>
  <Application>Microsoft Office PowerPoint</Application>
  <PresentationFormat>On-screen Show (4:3)</PresentationFormat>
  <Paragraphs>543</Paragraphs>
  <Slides>81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3" baseType="lpstr">
      <vt:lpstr>Arial</vt:lpstr>
      <vt:lpstr>Calibri</vt:lpstr>
      <vt:lpstr>Comic Sans MS</vt:lpstr>
      <vt:lpstr>Garamond</vt:lpstr>
      <vt:lpstr>Lucida Sans Unicode</vt:lpstr>
      <vt:lpstr>Tahoma</vt:lpstr>
      <vt:lpstr>Times New Roman</vt:lpstr>
      <vt:lpstr>Wingdings</vt:lpstr>
      <vt:lpstr>Wingdings 2</vt:lpstr>
      <vt:lpstr>Wingdings 3</vt:lpstr>
      <vt:lpstr>Organic</vt:lpstr>
      <vt:lpstr>Bit Eşlem Resmi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Bir bebeğin kariyer gelişimini neler etkiler?</vt:lpstr>
      <vt:lpstr>PowerPoint Presentation</vt:lpstr>
      <vt:lpstr>“Yaşamboyu Kariyer Gelişimi” Ne Demektir?</vt:lpstr>
      <vt:lpstr>Yaşamboyu</vt:lpstr>
      <vt:lpstr>PowerPoint Presentation</vt:lpstr>
      <vt:lpstr>Kariyer</vt:lpstr>
      <vt:lpstr>Gelişim</vt:lpstr>
      <vt:lpstr>PowerPoint Presentation</vt:lpstr>
      <vt:lpstr>UYGULAMA</vt:lpstr>
      <vt:lpstr>UYGULAMA</vt:lpstr>
      <vt:lpstr>Şöyle ifadeler…..</vt:lpstr>
      <vt:lpstr>TARTIŞMA</vt:lpstr>
      <vt:lpstr>PowerPoint Presentation</vt:lpstr>
      <vt:lpstr>   Kariyer Danışmanlığı: Mitler ve Gerçekler</vt:lpstr>
      <vt:lpstr>PowerPoint Presentation</vt:lpstr>
      <vt:lpstr>Dünyamız hızla değişiyor:       </vt:lpstr>
      <vt:lpstr>PowerPoint Presentation</vt:lpstr>
      <vt:lpstr>PowerPoint Presentation</vt:lpstr>
      <vt:lpstr>PowerPoint Presentation</vt:lpstr>
      <vt:lpstr>Tablo 1.2                                                İş/Meslek Yapısı ve Meslek Sahibi Olma Anlayışındaki Değişimler </vt:lpstr>
      <vt:lpstr>PowerPoint Presentation</vt:lpstr>
      <vt:lpstr>Tablo 1.3 Mesleki Rehberlik ve Kariyer Danışmanlığı Hizmetleri Anlayışındaki Değişme</vt:lpstr>
      <vt:lpstr>Yeni Paradigmaların   Kariyer Danışmanlığındaki DOĞURGULARI:</vt:lpstr>
      <vt:lpstr>PowerPoint Presentation</vt:lpstr>
      <vt:lpstr>Lise öğrencileri;</vt:lpstr>
      <vt:lpstr>Üniversite öğrencileri;</vt:lpstr>
      <vt:lpstr>Kariyer Planlama</vt:lpstr>
      <vt:lpstr>Kariyer Planlama Aşamaları</vt:lpstr>
      <vt:lpstr>Kariyer Planlama Aşamaları 1. Kendini Değerlendirme Aşaması </vt:lpstr>
      <vt:lpstr>Kariyer Planlama Aşamaları 2. Fırsatları Tanımlama </vt:lpstr>
      <vt:lpstr>Kariyer Planlama Aşamaları 3. Hedefleri Belirleme Aşaması </vt:lpstr>
      <vt:lpstr>Kariyer Planlama Aşamaları 4. Planları Hazırlama Aşaması </vt:lpstr>
      <vt:lpstr>  Günümüzde Kariyer Danışmanlarından  Beklenen Roller</vt:lpstr>
      <vt:lpstr>PowerPoint Presentation</vt:lpstr>
      <vt:lpstr>PowerPoint Presentation</vt:lpstr>
      <vt:lpstr>PowerPoint Presentation</vt:lpstr>
      <vt:lpstr>Kariyer gelişimi için önemli yeterlikler</vt:lpstr>
      <vt:lpstr>PowerPoint Presentation</vt:lpstr>
      <vt:lpstr>Nitel Değerlendirmeler</vt:lpstr>
      <vt:lpstr>İnformal (nitel) değerlendirmenin genel özellikleri</vt:lpstr>
      <vt:lpstr>Nitel  (informal) değerlendirmenin diğer değerlendirme yöntemlerinden farklı ve üstün yanları (Goldman 2006)</vt:lpstr>
      <vt:lpstr>PowerPoint Presentation</vt:lpstr>
      <vt:lpstr>Nitel Değerlendirme Yolları-Araçlar</vt:lpstr>
      <vt:lpstr>PowerPoint Presentation</vt:lpstr>
      <vt:lpstr>         Kariyer Stili  Değerlendirmesi (Career Style Assessment)          </vt:lpstr>
      <vt:lpstr>PowerPoint Presentation</vt:lpstr>
      <vt:lpstr>Şimdi…UYGULAYALIM</vt:lpstr>
      <vt:lpstr>“Bir KİTAP olarak HAYATIM”</vt:lpstr>
      <vt:lpstr>KİTABIN BÖLÜMLERİ</vt:lpstr>
      <vt:lpstr>YAŞAM DERSLERİ</vt:lpstr>
      <vt:lpstr>GELECEK BÖLÜM</vt:lpstr>
      <vt:lpstr>“Ne yapmalıyım?”</vt:lpstr>
      <vt:lpstr>Değerlendirme</vt:lpstr>
      <vt:lpstr>Örnek bir uygulama:</vt:lpstr>
      <vt:lpstr>PowerPoint Presentation</vt:lpstr>
      <vt:lpstr>PowerPoint Presentation</vt:lpstr>
      <vt:lpstr>Yaşam Rolleri</vt:lpstr>
      <vt:lpstr>Değerlerimiz ve Biz</vt:lpstr>
      <vt:lpstr>En önemli 5 değer</vt:lpstr>
      <vt:lpstr>En önemli 3 değer…</vt:lpstr>
      <vt:lpstr>En önemli değer!..</vt:lpstr>
      <vt:lpstr>UYGULAMA: Rol Modelleri</vt:lpstr>
      <vt:lpstr>Kariyer Yelkenlisi Modeli; </vt:lpstr>
      <vt:lpstr>PowerPoint Presentation</vt:lpstr>
      <vt:lpstr>Kariyer Farkındalığı Geliştirme ile İlgili Sınıf Rehberliği Ünitesi (Özyürek, 2019; Özyürek, Çalışkan, &amp; Türkoğlu, 2015)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2015-02-07T10:09:21Z</dcterms:created>
  <dcterms:modified xsi:type="dcterms:W3CDTF">2020-01-06T12:37:18Z</dcterms:modified>
</cp:coreProperties>
</file>