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7" r:id="rId2"/>
    <p:sldId id="259" r:id="rId3"/>
    <p:sldId id="261" r:id="rId4"/>
    <p:sldId id="263" r:id="rId5"/>
    <p:sldId id="264" r:id="rId6"/>
    <p:sldId id="266" r:id="rId7"/>
    <p:sldId id="267" r:id="rId8"/>
    <p:sldId id="269" r:id="rId9"/>
    <p:sldId id="274" r:id="rId10"/>
    <p:sldId id="270" r:id="rId11"/>
    <p:sldId id="271" r:id="rId12"/>
    <p:sldId id="272" r:id="rId13"/>
    <p:sldId id="273" r:id="rId14"/>
    <p:sldId id="291" r:id="rId15"/>
    <p:sldId id="292" r:id="rId16"/>
    <p:sldId id="293" r:id="rId17"/>
    <p:sldId id="312" r:id="rId18"/>
    <p:sldId id="294" r:id="rId19"/>
    <p:sldId id="313" r:id="rId20"/>
    <p:sldId id="320" r:id="rId21"/>
    <p:sldId id="321" r:id="rId22"/>
    <p:sldId id="276" r:id="rId23"/>
    <p:sldId id="277" r:id="rId24"/>
    <p:sldId id="278" r:id="rId25"/>
    <p:sldId id="281" r:id="rId26"/>
    <p:sldId id="282" r:id="rId27"/>
    <p:sldId id="283" r:id="rId28"/>
    <p:sldId id="285" r:id="rId29"/>
    <p:sldId id="286" r:id="rId30"/>
    <p:sldId id="287" r:id="rId31"/>
    <p:sldId id="288" r:id="rId32"/>
    <p:sldId id="289" r:id="rId33"/>
    <p:sldId id="290" r:id="rId34"/>
    <p:sldId id="314" r:id="rId35"/>
    <p:sldId id="319" r:id="rId36"/>
    <p:sldId id="322" r:id="rId37"/>
    <p:sldId id="323" r:id="rId3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724" autoAdjust="0"/>
    <p:restoredTop sz="94660"/>
  </p:normalViewPr>
  <p:slideViewPr>
    <p:cSldViewPr>
      <p:cViewPr varScale="1">
        <p:scale>
          <a:sx n="69" d="100"/>
          <a:sy n="69" d="100"/>
        </p:scale>
        <p:origin x="-121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C44F83-641C-457E-9186-E39E3C5FC196}" type="datetimeFigureOut">
              <a:rPr lang="tr-TR" smtClean="0"/>
              <a:pPr/>
              <a:t>28.12.2021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F3D08F8-3F49-47BC-BB24-E9561C1B5250}"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2"/>
      </p:bgRef>
    </p:bg>
    <p:spTree>
      <p:nvGrpSpPr>
        <p:cNvPr id="1" name=""/>
        <p:cNvGrpSpPr/>
        <p:nvPr/>
      </p:nvGrpSpPr>
      <p:grpSpPr>
        <a:xfrm>
          <a:off x="0" y="0"/>
          <a:ext cx="0" cy="0"/>
          <a:chOff x="0" y="0"/>
          <a:chExt cx="0" cy="0"/>
        </a:xfrm>
      </p:grpSpPr>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Alt Başlık"/>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17" name="16 Altbilgi Yer Tutucusu"/>
          <p:cNvSpPr>
            <a:spLocks noGrp="1"/>
          </p:cNvSpPr>
          <p:nvPr>
            <p:ph type="ftr" sz="quarter" idx="11"/>
          </p:nvPr>
        </p:nvSpPr>
        <p:spPr/>
        <p:txBody>
          <a:bodyPr/>
          <a:lstStyle/>
          <a:p>
            <a:endParaRPr lang="tr-TR"/>
          </a:p>
        </p:txBody>
      </p:sp>
      <p:sp>
        <p:nvSpPr>
          <p:cNvPr id="7" name="6 Düz Bağlayıcı"/>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8" name="7 Başlık"/>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bg>
      <p:bgRef idx="1001">
        <a:schemeClr val="bg2"/>
      </p:bgRef>
    </p:bg>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12 Düz Bağlayıcı"/>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13 Oval"/>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6915912" y="3009901"/>
            <a:ext cx="457200" cy="441325"/>
          </a:xfrm>
        </p:spPr>
        <p:txBody>
          <a:bodyPr/>
          <a:lstStyle/>
          <a:p>
            <a:fld id="{B1DEFA8C-F947-479F-BE07-76B6B3F80BF1}" type="slidenum">
              <a:rPr lang="tr-TR" smtClean="0"/>
              <a:pPr/>
              <a:t>‹#›</a:t>
            </a:fld>
            <a:endParaRPr lang="tr-TR"/>
          </a:p>
        </p:txBody>
      </p:sp>
      <p:sp>
        <p:nvSpPr>
          <p:cNvPr id="3" name="2 Dikey Metin Yer Tutucusu"/>
          <p:cNvSpPr>
            <a:spLocks noGrp="1"/>
          </p:cNvSpPr>
          <p:nvPr>
            <p:ph type="body" orient="vert" idx="1"/>
          </p:nvPr>
        </p:nvSpPr>
        <p:spPr>
          <a:xfrm>
            <a:off x="304800" y="304800"/>
            <a:ext cx="6553200" cy="5821366"/>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2" name="1 Dikey Başlık"/>
          <p:cNvSpPr>
            <a:spLocks noGrp="1"/>
          </p:cNvSpPr>
          <p:nvPr>
            <p:ph type="title" orient="vert"/>
          </p:nvPr>
        </p:nvSpPr>
        <p:spPr>
          <a:xfrm>
            <a:off x="7391400" y="304801"/>
            <a:ext cx="1447800" cy="5851525"/>
          </a:xfrm>
        </p:spPr>
        <p:txBody>
          <a:bodyPr vert="eaVert"/>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solidFill>
                  <a:schemeClr val="accent3">
                    <a:shade val="75000"/>
                  </a:schemeClr>
                </a:solidFill>
              </a:defRPr>
            </a:lvl1p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a:xfrm>
            <a:off x="4361688" y="1026372"/>
            <a:ext cx="457200" cy="441325"/>
          </a:xfrm>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301752" y="1527048"/>
            <a:ext cx="850392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11 Dikdörtgen"/>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3" name="12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4 Altbilgi Yer Tutucusu"/>
          <p:cNvSpPr>
            <a:spLocks noGrp="1"/>
          </p:cNvSpPr>
          <p:nvPr>
            <p:ph type="ftr" sz="quarter" idx="11"/>
          </p:nvPr>
        </p:nvSpPr>
        <p:spPr/>
        <p:txBody>
          <a:bodyPr/>
          <a:lstStyle/>
          <a:p>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8" name="7 Düz Bağlayıcı"/>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Oval"/>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 name="1 Başlık"/>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28600"/>
            <a:ext cx="8534400" cy="758952"/>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a:xfrm>
            <a:off x="5791200" y="6409944"/>
            <a:ext cx="3044952" cy="365760"/>
          </a:xfrm>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9 İçerik Yer Tutucusu"/>
          <p:cNvSpPr>
            <a:spLocks noGrp="1"/>
          </p:cNvSpPr>
          <p:nvPr>
            <p:ph sz="half" idx="1"/>
          </p:nvPr>
        </p:nvSpPr>
        <p:spPr>
          <a:xfrm>
            <a:off x="301752"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İçerik Yer Tutucusu"/>
          <p:cNvSpPr>
            <a:spLocks noGrp="1"/>
          </p:cNvSpPr>
          <p:nvPr>
            <p:ph sz="half" idx="2"/>
          </p:nvPr>
        </p:nvSpPr>
        <p:spPr>
          <a:xfrm>
            <a:off x="4800600" y="1371600"/>
            <a:ext cx="4038600" cy="4681728"/>
          </a:xfrm>
        </p:spPr>
        <p:txBody>
          <a:bodyPr/>
          <a:lstStyle>
            <a:lvl1pPr>
              <a:defRPr sz="2500"/>
            </a:lvl1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bg>
      <p:bgRef idx="1001">
        <a:schemeClr val="bg2"/>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Dikdörtgen"/>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20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21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10 Dikdörtgen"/>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2 Metin Yer Tutucusu"/>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8" name="7 Altbilgi Yer Tutucusu"/>
          <p:cNvSpPr>
            <a:spLocks noGrp="1"/>
          </p:cNvSpPr>
          <p:nvPr>
            <p:ph type="ftr" sz="quarter" idx="11"/>
          </p:nvPr>
        </p:nvSpPr>
        <p:spPr>
          <a:xfrm>
            <a:off x="304800" y="6409944"/>
            <a:ext cx="3581400" cy="365760"/>
          </a:xfrm>
        </p:spPr>
        <p:txBody>
          <a:bodyPr/>
          <a:lstStyle/>
          <a:p>
            <a:endParaRPr lang="tr-TR"/>
          </a:p>
        </p:txBody>
      </p:sp>
      <p:sp>
        <p:nvSpPr>
          <p:cNvPr id="15" name="14 Düz Bağlayıcı"/>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23 İçerik Yer Tutucusu"/>
          <p:cNvSpPr>
            <a:spLocks noGrp="1"/>
          </p:cNvSpPr>
          <p:nvPr>
            <p:ph sz="quarter" idx="2"/>
          </p:nvPr>
        </p:nvSpPr>
        <p:spPr>
          <a:xfrm>
            <a:off x="301752" y="2471383"/>
            <a:ext cx="4041648" cy="3818404"/>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6" name="25 İçerik Yer Tutucusu"/>
          <p:cNvSpPr>
            <a:spLocks noGrp="1"/>
          </p:cNvSpPr>
          <p:nvPr>
            <p:ph sz="quarter" idx="4"/>
          </p:nvPr>
        </p:nvSpPr>
        <p:spPr>
          <a:xfrm>
            <a:off x="4800600" y="2471383"/>
            <a:ext cx="4038600" cy="382219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Slayt Numarası Yer Tutucusu"/>
          <p:cNvSpPr>
            <a:spLocks noGrp="1"/>
          </p:cNvSpPr>
          <p:nvPr>
            <p:ph type="sldNum" sz="quarter" idx="12"/>
          </p:nvPr>
        </p:nvSpPr>
        <p:spPr>
          <a:xfrm>
            <a:off x="4343400" y="1042416"/>
            <a:ext cx="457200" cy="441325"/>
          </a:xfrm>
        </p:spPr>
        <p:txBody>
          <a:bodyPr/>
          <a:lstStyle>
            <a:lvl1pPr algn="ctr">
              <a:defRPr/>
            </a:lvl1pPr>
          </a:lstStyle>
          <a:p>
            <a:fld id="{B1DEFA8C-F947-479F-BE07-76B6B3F80BF1}" type="slidenum">
              <a:rPr lang="tr-TR" smtClean="0"/>
              <a:pPr/>
              <a:t>‹#›</a:t>
            </a:fld>
            <a:endParaRPr lang="tr-TR"/>
          </a:p>
        </p:txBody>
      </p:sp>
      <p:sp>
        <p:nvSpPr>
          <p:cNvPr id="23" name="22 Başlık"/>
          <p:cNvSpPr>
            <a:spLocks noGrp="1"/>
          </p:cNvSpPr>
          <p:nvPr>
            <p:ph type="title"/>
          </p:nvPr>
        </p:nvSpPr>
        <p:spPr/>
        <p:txBody>
          <a:bodyPr rtlCol="0" anchor="b" anchorCtr="0"/>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a:xfrm>
            <a:off x="4343400" y="1036020"/>
            <a:ext cx="457200" cy="441325"/>
          </a:xfrm>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9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Dikdörtgen"/>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5 Dikdörtgen"/>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1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a:xfrm>
            <a:off x="4267200" y="6324600"/>
            <a:ext cx="609600" cy="441324"/>
          </a:xfrm>
        </p:spPr>
        <p:txBody>
          <a:bodyPr/>
          <a:lstStyle>
            <a:lvl1pPr>
              <a:defRPr>
                <a:solidFill>
                  <a:srgbClr val="FFFFFF"/>
                </a:solidFill>
              </a:defRPr>
            </a:lvl1p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9" name="18 Dikdörtgen"/>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14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12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ikdörtgen"/>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8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19 İçerik Yer Tutucusu"/>
          <p:cNvSpPr>
            <a:spLocks noGrp="1"/>
          </p:cNvSpPr>
          <p:nvPr>
            <p:ph sz="quarter" idx="1"/>
          </p:nvPr>
        </p:nvSpPr>
        <p:spPr>
          <a:xfrm>
            <a:off x="3124200" y="685800"/>
            <a:ext cx="5638800" cy="5410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B1DEFA8C-F947-479F-BE07-76B6B3F80BF1}" type="slidenum">
              <a:rPr lang="tr-TR" smtClean="0"/>
              <a:pPr/>
              <a:t>‹#›</a:t>
            </a:fld>
            <a:endParaRPr lang="tr-TR"/>
          </a:p>
        </p:txBody>
      </p:sp>
      <p:sp>
        <p:nvSpPr>
          <p:cNvPr id="21" name="20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a:xfrm>
            <a:off x="301752" y="6410848"/>
            <a:ext cx="3383280" cy="365760"/>
          </a:xfrm>
        </p:spPr>
        <p:txBody>
          <a:bodyPr/>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1" name="20 Düz Bağlayıcı"/>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16 Dikdörtgen"/>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19 Dikdörtgen"/>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7 Dikdörtgen"/>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11 Oval"/>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Oval"/>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Slayt Numarası Yer Tutucusu"/>
          <p:cNvSpPr>
            <a:spLocks noGrp="1"/>
          </p:cNvSpPr>
          <p:nvPr>
            <p:ph type="sldNum" sz="quarter" idx="12"/>
          </p:nvPr>
        </p:nvSpPr>
        <p:spPr>
          <a:xfrm>
            <a:off x="1371600" y="312738"/>
            <a:ext cx="457200" cy="441325"/>
          </a:xfrm>
        </p:spPr>
        <p:txBody>
          <a:bodyPr/>
          <a:lstStyle/>
          <a:p>
            <a:fld id="{B1DEFA8C-F947-479F-BE07-76B6B3F80BF1}" type="slidenum">
              <a:rPr lang="tr-TR" smtClean="0"/>
              <a:pPr/>
              <a:t>‹#›</a:t>
            </a:fld>
            <a:endParaRPr lang="tr-TR"/>
          </a:p>
        </p:txBody>
      </p:sp>
      <p:sp>
        <p:nvSpPr>
          <p:cNvPr id="2" name="1 Başlık"/>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3000375" y="609600"/>
            <a:ext cx="5867400" cy="4267200"/>
          </a:xfrm>
        </p:spPr>
        <p:txBody>
          <a:bodyPr/>
          <a:lstStyle>
            <a:lvl1pPr marL="0" indent="0">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22" name="21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4 Veri Yer Tutucusu"/>
          <p:cNvSpPr>
            <a:spLocks noGrp="1"/>
          </p:cNvSpPr>
          <p:nvPr>
            <p:ph type="dt" sz="half" idx="10"/>
          </p:nvPr>
        </p:nvSpPr>
        <p:spPr>
          <a:xfrm>
            <a:off x="5788152" y="6404984"/>
            <a:ext cx="3044952" cy="365760"/>
          </a:xfrm>
        </p:spPr>
        <p:txBody>
          <a:bodyPr/>
          <a:lstStyle/>
          <a:p>
            <a:fld id="{D9F75050-0E15-4C5B-92B0-66D068882F1F}" type="datetimeFigureOut">
              <a:rPr lang="tr-TR" smtClean="0"/>
              <a:pPr/>
              <a:t>28.12.2021</a:t>
            </a:fld>
            <a:endParaRPr lang="tr-TR"/>
          </a:p>
        </p:txBody>
      </p:sp>
      <p:sp>
        <p:nvSpPr>
          <p:cNvPr id="6" name="5 Altbilgi Yer Tutucusu"/>
          <p:cNvSpPr>
            <a:spLocks noGrp="1"/>
          </p:cNvSpPr>
          <p:nvPr>
            <p:ph type="ftr" sz="quarter" idx="11"/>
          </p:nvPr>
        </p:nvSpPr>
        <p:spPr>
          <a:xfrm>
            <a:off x="301752" y="6410848"/>
            <a:ext cx="3584448" cy="365760"/>
          </a:xfrm>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16 Dikdörtgen"/>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15 Dikdörtgen"/>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17 Dikdörtgen"/>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18 Dikdörtgen"/>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8 Dikdörtgen"/>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13 Veri Yer Tutucusu"/>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D9F75050-0E15-4C5B-92B0-66D068882F1F}" type="datetimeFigureOut">
              <a:rPr lang="tr-TR" smtClean="0"/>
              <a:pPr/>
              <a:t>28.12.2021</a:t>
            </a:fld>
            <a:endParaRPr lang="tr-TR"/>
          </a:p>
        </p:txBody>
      </p:sp>
      <p:sp>
        <p:nvSpPr>
          <p:cNvPr id="3" name="2 Altbilgi Yer Tutucusu"/>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tr-TR"/>
          </a:p>
        </p:txBody>
      </p:sp>
      <p:sp>
        <p:nvSpPr>
          <p:cNvPr id="8" name="7 Dikdörtgen"/>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9 Düz Bağlayıcı"/>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11 Oval"/>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14 Oval"/>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Slayt Numarası Yer Tutucusu"/>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B1DEFA8C-F947-479F-BE07-76B6B3F80BF1}" type="slidenum">
              <a:rPr lang="tr-TR" smtClean="0"/>
              <a:pPr/>
              <a:t>‹#›</a:t>
            </a:fld>
            <a:endParaRPr lang="tr-TR"/>
          </a:p>
        </p:txBody>
      </p:sp>
      <p:sp>
        <p:nvSpPr>
          <p:cNvPr id="22" name="21 Başlık Yer Tutucusu"/>
          <p:cNvSpPr>
            <a:spLocks noGrp="1"/>
          </p:cNvSpPr>
          <p:nvPr>
            <p:ph type="title"/>
          </p:nvPr>
        </p:nvSpPr>
        <p:spPr>
          <a:xfrm>
            <a:off x="301752" y="228600"/>
            <a:ext cx="8534400" cy="758952"/>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hyperlink" Target="https://www.ankara.edu.tr/covid-19/covid-19-sik-gorulen-stres-tepkileri-nelerdir/-" TargetMode="External"/><Relationship Id="rId2" Type="http://schemas.openxmlformats.org/officeDocument/2006/relationships/hyperlink" Target="https://cdn2.beun.edu.tr/imid/egitim/stresle-basa-cikma.pdf%2024.11.2020"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persdb.sdu.edu.tr/assets/uploads/sites/128/files/kriz-ve-stres-yonetimi-09022016.pptx" TargetMode="External"/><Relationship Id="rId4" Type="http://schemas.openxmlformats.org/officeDocument/2006/relationships/hyperlink" Target="http://docs.neu.edu.tr/staff/omer.bozkurt/STY%20101%20Stres%20Y%C3%B6netimi_8.ppt" TargetMode="External"/></Relationships>
</file>

<file path=ppt/slides/_rels/slide3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cankayaram.meb.k12.tr/"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png"/><Relationship Id="rId4" Type="http://schemas.openxmlformats.org/officeDocument/2006/relationships/hyperlink" Target="mailto:cankayaram@meb.k12.tr" TargetMode="Externa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539552" y="3573016"/>
            <a:ext cx="8136904" cy="1512168"/>
          </a:xfrm>
        </p:spPr>
        <p:txBody>
          <a:bodyPr>
            <a:normAutofit fontScale="90000"/>
          </a:bodyPr>
          <a:lstStyle/>
          <a:p>
            <a:pPr algn="ctr"/>
            <a:r>
              <a:rPr lang="tr-TR" sz="4000" b="1" dirty="0" smtClean="0">
                <a:solidFill>
                  <a:srgbClr val="002060"/>
                </a:solidFill>
                <a:latin typeface="Comic Sans MS" pitchFamily="66" charset="0"/>
              </a:rPr>
              <a:t>STRESLE BAŞETME YÖNTEMLERİ</a:t>
            </a:r>
            <a:br>
              <a:rPr lang="tr-TR" sz="4000" b="1" dirty="0" smtClean="0">
                <a:solidFill>
                  <a:srgbClr val="002060"/>
                </a:solidFill>
                <a:latin typeface="Comic Sans MS" pitchFamily="66" charset="0"/>
              </a:rPr>
            </a:br>
            <a:r>
              <a:rPr lang="tr-TR" sz="2700" b="1" dirty="0" smtClean="0">
                <a:solidFill>
                  <a:srgbClr val="002060"/>
                </a:solidFill>
                <a:latin typeface="Comic Sans MS" pitchFamily="66" charset="0"/>
              </a:rPr>
              <a:t>Öğretmen Sunusu</a:t>
            </a:r>
            <a:endParaRPr lang="tr-TR" sz="2700" b="1" dirty="0">
              <a:solidFill>
                <a:srgbClr val="002060"/>
              </a:solidFill>
              <a:latin typeface="Comic Sans MS" pitchFamily="66" charset="0"/>
            </a:endParaRPr>
          </a:p>
        </p:txBody>
      </p:sp>
      <p:sp>
        <p:nvSpPr>
          <p:cNvPr id="3" name="Alt Başlık 2"/>
          <p:cNvSpPr>
            <a:spLocks noGrp="1"/>
          </p:cNvSpPr>
          <p:nvPr>
            <p:ph type="subTitle" idx="1"/>
          </p:nvPr>
        </p:nvSpPr>
        <p:spPr>
          <a:xfrm>
            <a:off x="755576" y="5229200"/>
            <a:ext cx="7920880" cy="823602"/>
          </a:xfrm>
        </p:spPr>
        <p:txBody>
          <a:bodyPr>
            <a:normAutofit fontScale="25000" lnSpcReduction="20000"/>
          </a:bodyPr>
          <a:lstStyle/>
          <a:p>
            <a:pPr algn="ctr"/>
            <a:endParaRPr lang="tr-TR" dirty="0" smtClean="0">
              <a:solidFill>
                <a:srgbClr val="002060"/>
              </a:solidFill>
              <a:latin typeface="Arial Black" panose="020B0A04020102020204" pitchFamily="34" charset="0"/>
            </a:endParaRPr>
          </a:p>
          <a:p>
            <a:pPr algn="ctr"/>
            <a:endParaRPr lang="tr-TR" dirty="0">
              <a:solidFill>
                <a:srgbClr val="002060"/>
              </a:solidFill>
              <a:latin typeface="Arial Black" panose="020B0A04020102020204" pitchFamily="34" charset="0"/>
            </a:endParaRPr>
          </a:p>
          <a:p>
            <a:pPr algn="ctr"/>
            <a:r>
              <a:rPr lang="tr-TR" sz="9600" dirty="0" smtClean="0">
                <a:solidFill>
                  <a:srgbClr val="FF0000"/>
                </a:solidFill>
                <a:latin typeface="Arial Black" pitchFamily="34" charset="0"/>
              </a:rPr>
              <a:t>ÇANKAYA REHBERLİK VE ARAŞTIRMA MERKEZİ</a:t>
            </a:r>
          </a:p>
          <a:p>
            <a:pPr algn="ctr"/>
            <a:endParaRPr lang="tr-TR" sz="5000" dirty="0" smtClean="0">
              <a:solidFill>
                <a:srgbClr val="FF0000"/>
              </a:solidFill>
              <a:latin typeface="Arial Black" pitchFamily="34" charset="0"/>
            </a:endParaRPr>
          </a:p>
          <a:p>
            <a:pPr algn="ctr"/>
            <a:r>
              <a:rPr lang="tr-TR" sz="3600" dirty="0" smtClean="0">
                <a:solidFill>
                  <a:srgbClr val="FF0000"/>
                </a:solidFill>
                <a:latin typeface="Arial Black" pitchFamily="34" charset="0"/>
              </a:rPr>
              <a:t>2020</a:t>
            </a:r>
            <a:endParaRPr lang="tr-TR" sz="3600" dirty="0">
              <a:solidFill>
                <a:srgbClr val="FF0000"/>
              </a:solidFill>
              <a:latin typeface="Arial Black" pitchFamily="34" charset="0"/>
            </a:endParaRPr>
          </a:p>
        </p:txBody>
      </p:sp>
      <p:pic>
        <p:nvPicPr>
          <p:cNvPr id="4" name="8 Resim" descr="LOGO (1).png"/>
          <p:cNvPicPr/>
          <p:nvPr/>
        </p:nvPicPr>
        <p:blipFill>
          <a:blip r:embed="rId2" cstate="print"/>
          <a:stretch>
            <a:fillRect/>
          </a:stretch>
        </p:blipFill>
        <p:spPr>
          <a:xfrm>
            <a:off x="2555776" y="404664"/>
            <a:ext cx="3672408" cy="3273354"/>
          </a:xfrm>
          <a:prstGeom prst="rect">
            <a:avLst/>
          </a:prstGeom>
        </p:spPr>
      </p:pic>
    </p:spTree>
    <p:extLst>
      <p:ext uri="{BB962C8B-B14F-4D97-AF65-F5344CB8AC3E}">
        <p14:creationId xmlns:p14="http://schemas.microsoft.com/office/powerpoint/2010/main" xmlns="" val="11017014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FF0000"/>
                </a:solidFill>
                <a:latin typeface="Comic Sans MS" pitchFamily="66" charset="0"/>
                <a:cs typeface="Calibri" panose="020F0502020204030204" pitchFamily="34" charset="0"/>
              </a:rPr>
              <a:t>STRES BELİRTİLERİ</a:t>
            </a:r>
            <a:endParaRPr lang="tr-TR" sz="3600"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508001" y="1700808"/>
            <a:ext cx="8312471" cy="4340555"/>
          </a:xfrm>
        </p:spPr>
        <p:txBody>
          <a:bodyPr>
            <a:normAutofit lnSpcReduction="10000"/>
          </a:bodyPr>
          <a:lstStyle/>
          <a:p>
            <a:pPr marL="0" indent="0" algn="ctr">
              <a:buNone/>
            </a:pPr>
            <a:r>
              <a:rPr lang="tr-TR" dirty="0" smtClean="0"/>
              <a:t>	</a:t>
            </a:r>
            <a:r>
              <a:rPr lang="tr-TR" sz="2800" dirty="0" smtClean="0">
                <a:latin typeface="Comic Sans MS" pitchFamily="66" charset="0"/>
                <a:cs typeface="Calibri" panose="020F0502020204030204" pitchFamily="34" charset="0"/>
              </a:rPr>
              <a:t>Organizmanın </a:t>
            </a:r>
            <a:r>
              <a:rPr lang="tr-TR" sz="2800" dirty="0">
                <a:latin typeface="Comic Sans MS" pitchFamily="66" charset="0"/>
                <a:cs typeface="Calibri" panose="020F0502020204030204" pitchFamily="34" charset="0"/>
              </a:rPr>
              <a:t>tehdit karşısında olduğu stres durumunda insanlarda hem bedensel hem psikolojik düzeyde bir dizi olay meydana gelir</a:t>
            </a:r>
            <a:r>
              <a:rPr lang="tr-TR" sz="2800" dirty="0" smtClean="0">
                <a:latin typeface="Comic Sans MS" pitchFamily="66" charset="0"/>
                <a:cs typeface="Calibri" panose="020F0502020204030204" pitchFamily="34" charset="0"/>
              </a:rPr>
              <a:t>.</a:t>
            </a:r>
          </a:p>
          <a:p>
            <a:pPr marL="0" indent="0" algn="ctr">
              <a:buNone/>
            </a:pPr>
            <a:r>
              <a:rPr lang="tr-TR" sz="2800" dirty="0" smtClean="0">
                <a:latin typeface="Comic Sans MS" pitchFamily="66" charset="0"/>
                <a:cs typeface="Calibri" panose="020F0502020204030204" pitchFamily="34" charset="0"/>
              </a:rPr>
              <a:t> </a:t>
            </a:r>
            <a:endParaRPr lang="tr-TR" sz="2800" dirty="0">
              <a:latin typeface="Comic Sans MS" pitchFamily="66" charset="0"/>
              <a:cs typeface="Calibri" panose="020F0502020204030204" pitchFamily="34" charset="0"/>
            </a:endParaRPr>
          </a:p>
          <a:p>
            <a:pPr algn="ctr">
              <a:buNone/>
            </a:pPr>
            <a:r>
              <a:rPr lang="tr-TR" sz="2800" dirty="0">
                <a:latin typeface="Comic Sans MS" pitchFamily="66" charset="0"/>
                <a:cs typeface="Calibri" panose="020F0502020204030204" pitchFamily="34" charset="0"/>
              </a:rPr>
              <a:t>    Kişi bireysel bütünlüğüne yönelen tehditlere karşı özellikle zihinsel düzeyde başarılı bir mücadele vermezse, başa çıkamadığı streslerin biriken ve yoğunlaşan etkileri sonucu davranış düzeyine yansıyan bazı belirtiler şunlardır: </a:t>
            </a:r>
            <a:br>
              <a:rPr lang="tr-TR" sz="2800" dirty="0">
                <a:latin typeface="Comic Sans MS" pitchFamily="66" charset="0"/>
                <a:cs typeface="Calibri" panose="020F0502020204030204" pitchFamily="34" charset="0"/>
              </a:rPr>
            </a:b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5150170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FF0000"/>
                </a:solidFill>
                <a:latin typeface="Comic Sans MS" pitchFamily="66" charset="0"/>
                <a:cs typeface="Calibri" panose="020F0502020204030204" pitchFamily="34" charset="0"/>
              </a:rPr>
              <a:t>A-</a:t>
            </a:r>
            <a:r>
              <a:rPr lang="tr-TR" sz="3600" b="1" dirty="0" smtClean="0">
                <a:solidFill>
                  <a:srgbClr val="002060"/>
                </a:solidFill>
                <a:latin typeface="Comic Sans MS" pitchFamily="66" charset="0"/>
                <a:cs typeface="Calibri" panose="020F0502020204030204" pitchFamily="34" charset="0"/>
              </a:rPr>
              <a:t>Fiziksel Belirtiler</a:t>
            </a:r>
            <a:endParaRPr lang="tr-TR" sz="3600"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395536" y="1772816"/>
            <a:ext cx="8064896" cy="5085184"/>
          </a:xfrm>
        </p:spPr>
        <p:txBody>
          <a:bodyPr>
            <a:normAutofit fontScale="32500" lnSpcReduction="20000"/>
          </a:bodyPr>
          <a:lstStyle/>
          <a:p>
            <a:pPr>
              <a:lnSpc>
                <a:spcPct val="80000"/>
              </a:lnSpc>
              <a:buFont typeface="Wingdings" panose="05000000000000000000" pitchFamily="2" charset="2"/>
              <a:buNone/>
            </a:pPr>
            <a:r>
              <a:rPr lang="tr-TR" dirty="0" smtClean="0"/>
              <a:t> </a:t>
            </a:r>
            <a:endParaRPr lang="tr-TR" sz="11200" dirty="0" smtClean="0">
              <a:solidFill>
                <a:srgbClr val="002060"/>
              </a:solidFill>
              <a:latin typeface="Comic Sans MS" pitchFamily="66" charset="0"/>
              <a:cs typeface="Calibri" panose="020F0502020204030204" pitchFamily="34" charset="0"/>
            </a:endParaRPr>
          </a:p>
          <a:p>
            <a:pPr>
              <a:lnSpc>
                <a:spcPct val="80000"/>
              </a:lnSpc>
            </a:pPr>
            <a:r>
              <a:rPr lang="tr-TR" sz="8600" dirty="0" smtClean="0">
                <a:latin typeface="Comic Sans MS" pitchFamily="66" charset="0"/>
                <a:cs typeface="Calibri" panose="020F0502020204030204" pitchFamily="34" charset="0"/>
              </a:rPr>
              <a:t> Hızlı nefes alıp verme</a:t>
            </a:r>
          </a:p>
          <a:p>
            <a:pPr>
              <a:lnSpc>
                <a:spcPct val="80000"/>
              </a:lnSpc>
            </a:pPr>
            <a:r>
              <a:rPr lang="tr-TR" sz="8600" dirty="0" smtClean="0">
                <a:latin typeface="Comic Sans MS" pitchFamily="66" charset="0"/>
                <a:cs typeface="Calibri" panose="020F0502020204030204" pitchFamily="34" charset="0"/>
              </a:rPr>
              <a:t> Ağız kuruluğu</a:t>
            </a:r>
          </a:p>
          <a:p>
            <a:pPr>
              <a:lnSpc>
                <a:spcPct val="80000"/>
              </a:lnSpc>
            </a:pPr>
            <a:r>
              <a:rPr lang="tr-TR" sz="8600" dirty="0" smtClean="0">
                <a:latin typeface="Comic Sans MS" pitchFamily="66" charset="0"/>
                <a:cs typeface="Calibri" panose="020F0502020204030204" pitchFamily="34" charset="0"/>
              </a:rPr>
              <a:t> Soğuk ve nemli eller</a:t>
            </a:r>
          </a:p>
          <a:p>
            <a:pPr>
              <a:lnSpc>
                <a:spcPct val="80000"/>
              </a:lnSpc>
            </a:pPr>
            <a:r>
              <a:rPr lang="tr-TR" sz="8600" dirty="0" smtClean="0">
                <a:latin typeface="Comic Sans MS" pitchFamily="66" charset="0"/>
                <a:cs typeface="Calibri" panose="020F0502020204030204" pitchFamily="34" charset="0"/>
              </a:rPr>
              <a:t>Sıcaklık hissi</a:t>
            </a:r>
          </a:p>
          <a:p>
            <a:pPr>
              <a:lnSpc>
                <a:spcPct val="80000"/>
              </a:lnSpc>
            </a:pPr>
            <a:r>
              <a:rPr lang="tr-TR" sz="8600" dirty="0" smtClean="0">
                <a:latin typeface="Comic Sans MS" pitchFamily="66" charset="0"/>
                <a:cs typeface="Calibri" panose="020F0502020204030204" pitchFamily="34" charset="0"/>
              </a:rPr>
              <a:t> Gergin kaslar</a:t>
            </a:r>
          </a:p>
          <a:p>
            <a:pPr>
              <a:lnSpc>
                <a:spcPct val="80000"/>
              </a:lnSpc>
            </a:pPr>
            <a:r>
              <a:rPr lang="tr-TR" sz="8600" dirty="0" smtClean="0">
                <a:latin typeface="Comic Sans MS" pitchFamily="66" charset="0"/>
                <a:cs typeface="Calibri" panose="020F0502020204030204" pitchFamily="34" charset="0"/>
              </a:rPr>
              <a:t> Hazımsızlık</a:t>
            </a:r>
          </a:p>
          <a:p>
            <a:pPr>
              <a:lnSpc>
                <a:spcPct val="80000"/>
              </a:lnSpc>
            </a:pPr>
            <a:r>
              <a:rPr lang="tr-TR" sz="8600" dirty="0" smtClean="0">
                <a:latin typeface="Comic Sans MS" pitchFamily="66" charset="0"/>
                <a:cs typeface="Calibri" panose="020F0502020204030204" pitchFamily="34" charset="0"/>
              </a:rPr>
              <a:t> İshal</a:t>
            </a:r>
          </a:p>
          <a:p>
            <a:pPr>
              <a:lnSpc>
                <a:spcPct val="80000"/>
              </a:lnSpc>
            </a:pPr>
            <a:r>
              <a:rPr lang="tr-TR" sz="8600" dirty="0" smtClean="0">
                <a:latin typeface="Comic Sans MS" pitchFamily="66" charset="0"/>
                <a:cs typeface="Calibri" panose="020F0502020204030204" pitchFamily="34" charset="0"/>
              </a:rPr>
              <a:t> Kabızlık </a:t>
            </a:r>
          </a:p>
          <a:p>
            <a:pPr>
              <a:lnSpc>
                <a:spcPct val="80000"/>
              </a:lnSpc>
            </a:pPr>
            <a:r>
              <a:rPr lang="tr-TR" sz="8600" dirty="0" smtClean="0">
                <a:latin typeface="Comic Sans MS" pitchFamily="66" charset="0"/>
                <a:cs typeface="Calibri" panose="020F0502020204030204" pitchFamily="34" charset="0"/>
              </a:rPr>
              <a:t> Nedensiz yorgunluk</a:t>
            </a:r>
          </a:p>
          <a:p>
            <a:pPr>
              <a:lnSpc>
                <a:spcPct val="80000"/>
              </a:lnSpc>
            </a:pPr>
            <a:r>
              <a:rPr lang="tr-TR" sz="8600" dirty="0" smtClean="0">
                <a:latin typeface="Comic Sans MS" pitchFamily="66" charset="0"/>
                <a:cs typeface="Calibri" panose="020F0502020204030204" pitchFamily="34" charset="0"/>
              </a:rPr>
              <a:t> Gerginlikten kaynaklanan baş ağrısı</a:t>
            </a:r>
          </a:p>
          <a:p>
            <a:pPr>
              <a:lnSpc>
                <a:spcPct val="80000"/>
              </a:lnSpc>
            </a:pPr>
            <a:r>
              <a:rPr lang="tr-TR" sz="8600" dirty="0" smtClean="0">
                <a:latin typeface="Comic Sans MS" pitchFamily="66" charset="0"/>
                <a:cs typeface="Calibri" panose="020F0502020204030204" pitchFamily="34" charset="0"/>
              </a:rPr>
              <a:t> Sinirsel tikler</a:t>
            </a:r>
          </a:p>
          <a:p>
            <a:pPr>
              <a:lnSpc>
                <a:spcPct val="80000"/>
              </a:lnSpc>
            </a:pPr>
            <a:r>
              <a:rPr lang="tr-TR" sz="8600" dirty="0" smtClean="0">
                <a:latin typeface="Comic Sans MS" pitchFamily="66" charset="0"/>
                <a:cs typeface="Calibri" panose="020F0502020204030204" pitchFamily="34" charset="0"/>
              </a:rPr>
              <a:t> Yerinde rahat oturamama</a:t>
            </a:r>
            <a:endParaRPr lang="tr-TR" sz="86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2582162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smtClean="0">
                <a:solidFill>
                  <a:srgbClr val="FF0000"/>
                </a:solidFill>
                <a:latin typeface="Comic Sans MS" pitchFamily="66" charset="0"/>
                <a:cs typeface="Calibri" panose="020F0502020204030204" pitchFamily="34" charset="0"/>
              </a:rPr>
              <a:t>B-</a:t>
            </a:r>
            <a:r>
              <a:rPr lang="tr-TR" b="1" dirty="0" smtClean="0">
                <a:solidFill>
                  <a:srgbClr val="002060"/>
                </a:solidFill>
                <a:latin typeface="Comic Sans MS" pitchFamily="66" charset="0"/>
                <a:cs typeface="Calibri" panose="020F0502020204030204" pitchFamily="34" charset="0"/>
              </a:rPr>
              <a:t> Psikolojik Belirtiler</a:t>
            </a:r>
            <a:endParaRPr lang="tr-TR"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301752" y="2060848"/>
            <a:ext cx="8503920" cy="4038200"/>
          </a:xfrm>
        </p:spPr>
        <p:txBody>
          <a:bodyPr>
            <a:normAutofit/>
          </a:bodyPr>
          <a:lstStyle/>
          <a:p>
            <a:r>
              <a:rPr lang="tr-TR" sz="2800" dirty="0" smtClean="0">
                <a:latin typeface="Comic Sans MS" pitchFamily="66" charset="0"/>
                <a:cs typeface="Calibri" panose="020F0502020204030204" pitchFamily="34" charset="0"/>
              </a:rPr>
              <a:t>Endişelenme</a:t>
            </a:r>
          </a:p>
          <a:p>
            <a:pPr lvl="0"/>
            <a:r>
              <a:rPr lang="tr-TR" sz="2800" dirty="0" smtClean="0">
                <a:latin typeface="Comic Sans MS" pitchFamily="66" charset="0"/>
                <a:cs typeface="Calibri" panose="020F0502020204030204" pitchFamily="34" charset="0"/>
              </a:rPr>
              <a:t>Kontrol edilemeyen, hızlı ve tekrarlayıcı olumsuz düşünce örüntüleri</a:t>
            </a:r>
          </a:p>
          <a:p>
            <a:r>
              <a:rPr lang="tr-TR" sz="2800" dirty="0" smtClean="0">
                <a:latin typeface="Comic Sans MS" pitchFamily="66" charset="0"/>
                <a:cs typeface="Calibri" panose="020F0502020204030204" pitchFamily="34" charset="0"/>
              </a:rPr>
              <a:t>Konsantrasyon güçlüğü</a:t>
            </a:r>
          </a:p>
          <a:p>
            <a:r>
              <a:rPr lang="tr-TR" sz="2800" dirty="0" smtClean="0">
                <a:latin typeface="Comic Sans MS" pitchFamily="66" charset="0"/>
                <a:cs typeface="Calibri" panose="020F0502020204030204" pitchFamily="34" charset="0"/>
              </a:rPr>
              <a:t>Unutkanlık </a:t>
            </a:r>
          </a:p>
          <a:p>
            <a:r>
              <a:rPr lang="tr-TR" sz="2800" dirty="0" smtClean="0">
                <a:latin typeface="Comic Sans MS" pitchFamily="66" charset="0"/>
                <a:cs typeface="Calibri" panose="020F0502020204030204" pitchFamily="34" charset="0"/>
              </a:rPr>
              <a:t>Sinirlilik ya da kontrolsüzlük duygusu</a:t>
            </a:r>
          </a:p>
          <a:p>
            <a:r>
              <a:rPr lang="tr-TR" sz="2800" dirty="0" smtClean="0">
                <a:latin typeface="Comic Sans MS" pitchFamily="66" charset="0"/>
                <a:cs typeface="Calibri" panose="020F0502020204030204" pitchFamily="34" charset="0"/>
              </a:rPr>
              <a:t>Kendini üzüntülü, kızgın ya da zaman baskısı altında hissetme</a:t>
            </a: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6323799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b="1" dirty="0" smtClean="0">
                <a:solidFill>
                  <a:srgbClr val="FF0000"/>
                </a:solidFill>
                <a:latin typeface="Comic Sans MS" pitchFamily="66" charset="0"/>
                <a:cs typeface="Calibri" panose="020F0502020204030204" pitchFamily="34" charset="0"/>
              </a:rPr>
              <a:t>C-</a:t>
            </a:r>
            <a:r>
              <a:rPr lang="tr-TR" b="1" dirty="0" smtClean="0">
                <a:solidFill>
                  <a:srgbClr val="002060"/>
                </a:solidFill>
                <a:latin typeface="Comic Sans MS" pitchFamily="66" charset="0"/>
                <a:cs typeface="Calibri" panose="020F0502020204030204" pitchFamily="34" charset="0"/>
              </a:rPr>
              <a:t> Davranışsal Belirtiler</a:t>
            </a:r>
            <a:endParaRPr lang="tr-TR"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508001" y="1703390"/>
            <a:ext cx="7952431" cy="4461914"/>
          </a:xfrm>
        </p:spPr>
        <p:txBody>
          <a:bodyPr>
            <a:noAutofit/>
          </a:bodyPr>
          <a:lstStyle/>
          <a:p>
            <a:r>
              <a:rPr lang="tr-TR" sz="2800" dirty="0" smtClean="0">
                <a:latin typeface="Comic Sans MS" pitchFamily="66" charset="0"/>
                <a:cs typeface="Calibri" panose="020F0502020204030204" pitchFamily="34" charset="0"/>
              </a:rPr>
              <a:t>Bir </a:t>
            </a:r>
            <a:r>
              <a:rPr lang="tr-TR" sz="2800" dirty="0">
                <a:latin typeface="Comic Sans MS" pitchFamily="66" charset="0"/>
                <a:cs typeface="Calibri" panose="020F0502020204030204" pitchFamily="34" charset="0"/>
              </a:rPr>
              <a:t>maddeye aşırı düşkünlük (alkol, ilaç ya da yemek gibi</a:t>
            </a:r>
            <a:r>
              <a:rPr lang="tr-TR" sz="2800" dirty="0" smtClean="0">
                <a:latin typeface="Comic Sans MS" pitchFamily="66" charset="0"/>
                <a:cs typeface="Calibri" panose="020F0502020204030204" pitchFamily="34" charset="0"/>
              </a:rPr>
              <a:t>)</a:t>
            </a:r>
            <a:endParaRPr lang="tr-TR" sz="2800" dirty="0">
              <a:latin typeface="Comic Sans MS" pitchFamily="66" charset="0"/>
              <a:cs typeface="Calibri" panose="020F0502020204030204" pitchFamily="34" charset="0"/>
            </a:endParaRPr>
          </a:p>
          <a:p>
            <a:r>
              <a:rPr lang="tr-TR" sz="2800" dirty="0" smtClean="0">
                <a:latin typeface="Comic Sans MS" pitchFamily="66" charset="0"/>
                <a:cs typeface="Calibri" panose="020F0502020204030204" pitchFamily="34" charset="0"/>
              </a:rPr>
              <a:t>Uyku düzeninde değişiklik (uykusuzluk/aşırı uyuma)</a:t>
            </a:r>
          </a:p>
          <a:p>
            <a:r>
              <a:rPr lang="tr-TR" sz="2800" dirty="0" smtClean="0">
                <a:latin typeface="Comic Sans MS" pitchFamily="66" charset="0"/>
                <a:cs typeface="Calibri" panose="020F0502020204030204" pitchFamily="34" charset="0"/>
              </a:rPr>
              <a:t>Odaklanmada güçlük</a:t>
            </a:r>
            <a:endParaRPr lang="tr-TR" sz="2800" dirty="0">
              <a:latin typeface="Comic Sans MS" pitchFamily="66" charset="0"/>
              <a:cs typeface="Calibri" panose="020F0502020204030204" pitchFamily="34" charset="0"/>
            </a:endParaRPr>
          </a:p>
          <a:p>
            <a:r>
              <a:rPr lang="tr-TR" sz="2800" dirty="0">
                <a:latin typeface="Comic Sans MS" pitchFamily="66" charset="0"/>
                <a:cs typeface="Calibri" panose="020F0502020204030204" pitchFamily="34" charset="0"/>
              </a:rPr>
              <a:t>G</a:t>
            </a:r>
            <a:r>
              <a:rPr lang="tr-TR" sz="2800" dirty="0" smtClean="0">
                <a:latin typeface="Comic Sans MS" pitchFamily="66" charset="0"/>
                <a:cs typeface="Calibri" panose="020F0502020204030204" pitchFamily="34" charset="0"/>
              </a:rPr>
              <a:t>evşeme </a:t>
            </a:r>
            <a:r>
              <a:rPr lang="tr-TR" sz="2800" dirty="0">
                <a:latin typeface="Comic Sans MS" pitchFamily="66" charset="0"/>
                <a:cs typeface="Calibri" panose="020F0502020204030204" pitchFamily="34" charset="0"/>
              </a:rPr>
              <a:t>ya da sakinleşme açısından </a:t>
            </a:r>
            <a:r>
              <a:rPr lang="tr-TR" sz="2800" dirty="0" smtClean="0">
                <a:latin typeface="Comic Sans MS" pitchFamily="66" charset="0"/>
                <a:cs typeface="Calibri" panose="020F0502020204030204" pitchFamily="34" charset="0"/>
              </a:rPr>
              <a:t>güçlükler</a:t>
            </a:r>
            <a:endParaRPr lang="tr-TR" sz="2800" dirty="0">
              <a:latin typeface="Comic Sans MS" pitchFamily="66" charset="0"/>
              <a:cs typeface="Calibri" panose="020F0502020204030204" pitchFamily="34" charset="0"/>
            </a:endParaRPr>
          </a:p>
          <a:p>
            <a:r>
              <a:rPr lang="tr-TR" sz="2800" dirty="0" smtClean="0">
                <a:latin typeface="Comic Sans MS" pitchFamily="66" charset="0"/>
                <a:cs typeface="Calibri" panose="020F0502020204030204" pitchFamily="34" charset="0"/>
              </a:rPr>
              <a:t>Sosyal </a:t>
            </a:r>
            <a:r>
              <a:rPr lang="tr-TR" sz="2800" dirty="0">
                <a:latin typeface="Comic Sans MS" pitchFamily="66" charset="0"/>
                <a:cs typeface="Calibri" panose="020F0502020204030204" pitchFamily="34" charset="0"/>
              </a:rPr>
              <a:t>ortamlardan </a:t>
            </a:r>
            <a:r>
              <a:rPr lang="tr-TR" sz="2800" dirty="0" smtClean="0">
                <a:latin typeface="Comic Sans MS" pitchFamily="66" charset="0"/>
                <a:cs typeface="Calibri" panose="020F0502020204030204" pitchFamily="34" charset="0"/>
              </a:rPr>
              <a:t>kaçınma </a:t>
            </a:r>
            <a:endParaRPr lang="tr-TR" sz="2800" dirty="0">
              <a:latin typeface="Comic Sans MS" pitchFamily="66" charset="0"/>
              <a:cs typeface="Calibri" panose="020F0502020204030204" pitchFamily="34" charset="0"/>
            </a:endParaRPr>
          </a:p>
          <a:p>
            <a:r>
              <a:rPr lang="tr-TR" sz="2800" dirty="0">
                <a:latin typeface="Comic Sans MS" pitchFamily="66" charset="0"/>
                <a:cs typeface="Calibri" panose="020F0502020204030204" pitchFamily="34" charset="0"/>
              </a:rPr>
              <a:t>H</a:t>
            </a:r>
            <a:r>
              <a:rPr lang="tr-TR" sz="2800" dirty="0" smtClean="0">
                <a:latin typeface="Comic Sans MS" pitchFamily="66" charset="0"/>
                <a:cs typeface="Calibri" panose="020F0502020204030204" pitchFamily="34" charset="0"/>
              </a:rPr>
              <a:t>uzursuzluk</a:t>
            </a:r>
            <a:r>
              <a:rPr lang="tr-TR" sz="2800" dirty="0">
                <a:latin typeface="Comic Sans MS" pitchFamily="66" charset="0"/>
                <a:cs typeface="Calibri" panose="020F0502020204030204" pitchFamily="34" charset="0"/>
              </a:rPr>
              <a:t>, kızgınlık ya da </a:t>
            </a:r>
            <a:r>
              <a:rPr lang="tr-TR" sz="2800" dirty="0" smtClean="0">
                <a:latin typeface="Comic Sans MS" pitchFamily="66" charset="0"/>
                <a:cs typeface="Calibri" panose="020F0502020204030204" pitchFamily="34" charset="0"/>
              </a:rPr>
              <a:t>sakarlık </a:t>
            </a:r>
            <a:endParaRPr lang="tr-TR" sz="2800" dirty="0">
              <a:latin typeface="Comic Sans MS" pitchFamily="66" charset="0"/>
              <a:cs typeface="Calibri" panose="020F0502020204030204" pitchFamily="34" charset="0"/>
            </a:endParaRPr>
          </a:p>
          <a:p>
            <a:pPr marL="0" indent="0">
              <a:buNone/>
            </a:pPr>
            <a:endParaRPr lang="tr-TR" sz="2800" dirty="0">
              <a:latin typeface="Comic Sans MS" pitchFamily="66"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24850497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476672"/>
            <a:ext cx="7992888" cy="1152128"/>
          </a:xfrm>
        </p:spPr>
        <p:txBody>
          <a:bodyPr>
            <a:noAutofit/>
          </a:bodyPr>
          <a:lstStyle/>
          <a:p>
            <a:pPr algn="ctr"/>
            <a:r>
              <a:rPr lang="tr-TR" altLang="tr-TR" sz="2800" b="1" dirty="0" smtClean="0">
                <a:solidFill>
                  <a:srgbClr val="FF0000"/>
                </a:solidFill>
                <a:latin typeface="Comic Sans MS" pitchFamily="66" charset="0"/>
                <a:cs typeface="Calibri" panose="020F0502020204030204" pitchFamily="34" charset="0"/>
              </a:rPr>
              <a:t>İNSAN HAYATINDA KARŞILAŞILAN </a:t>
            </a:r>
            <a:br>
              <a:rPr lang="tr-TR" altLang="tr-TR" sz="2800" b="1" dirty="0" smtClean="0">
                <a:solidFill>
                  <a:srgbClr val="FF0000"/>
                </a:solidFill>
                <a:latin typeface="Comic Sans MS" pitchFamily="66" charset="0"/>
                <a:cs typeface="Calibri" panose="020F0502020204030204" pitchFamily="34" charset="0"/>
              </a:rPr>
            </a:br>
            <a:r>
              <a:rPr lang="tr-TR" altLang="tr-TR" sz="2800" b="1" dirty="0" smtClean="0">
                <a:solidFill>
                  <a:srgbClr val="FF0000"/>
                </a:solidFill>
                <a:latin typeface="Comic Sans MS" pitchFamily="66" charset="0"/>
                <a:cs typeface="Calibri" panose="020F0502020204030204" pitchFamily="34" charset="0"/>
              </a:rPr>
              <a:t>SOSYAL STRESLER </a:t>
            </a:r>
            <a:r>
              <a:rPr lang="tr-TR" altLang="tr-TR" b="1" dirty="0" smtClean="0">
                <a:solidFill>
                  <a:srgbClr val="002060"/>
                </a:solidFill>
                <a:latin typeface="Comic Sans MS" pitchFamily="66" charset="0"/>
                <a:cs typeface="Calibri" panose="020F0502020204030204" pitchFamily="34" charset="0"/>
              </a:rPr>
              <a:t/>
            </a:r>
            <a:br>
              <a:rPr lang="tr-TR" altLang="tr-TR" b="1" dirty="0" smtClean="0">
                <a:solidFill>
                  <a:srgbClr val="002060"/>
                </a:solidFill>
                <a:latin typeface="Comic Sans MS" pitchFamily="66" charset="0"/>
                <a:cs typeface="Calibri" panose="020F0502020204030204" pitchFamily="34" charset="0"/>
              </a:rPr>
            </a:br>
            <a:endParaRPr lang="tr-TR" b="1" dirty="0">
              <a:solidFill>
                <a:srgbClr val="00206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301752" y="1527048"/>
            <a:ext cx="8503920" cy="4278216"/>
          </a:xfrm>
        </p:spPr>
        <p:txBody>
          <a:bodyPr>
            <a:normAutofit/>
          </a:bodyPr>
          <a:lstStyle/>
          <a:p>
            <a:endParaRPr lang="tr-TR" altLang="tr-TR" dirty="0" smtClean="0">
              <a:latin typeface="Comic Sans MS" panose="030F0702030302020204" pitchFamily="66" charset="0"/>
            </a:endParaRPr>
          </a:p>
          <a:p>
            <a:pPr>
              <a:buNone/>
            </a:pPr>
            <a:endParaRPr lang="tr-TR" altLang="tr-TR" dirty="0" smtClean="0">
              <a:latin typeface="Comic Sans MS" panose="030F0702030302020204" pitchFamily="66" charset="0"/>
            </a:endParaRPr>
          </a:p>
          <a:p>
            <a:r>
              <a:rPr lang="tr-TR" altLang="tr-TR" sz="2800" dirty="0" smtClean="0">
                <a:latin typeface="Comic Sans MS" pitchFamily="66" charset="0"/>
                <a:cs typeface="Calibri" panose="020F0502020204030204" pitchFamily="34" charset="0"/>
              </a:rPr>
              <a:t>Günlük Stresler</a:t>
            </a:r>
          </a:p>
          <a:p>
            <a:endParaRPr lang="tr-TR" altLang="tr-TR" sz="2800" dirty="0" smtClean="0">
              <a:latin typeface="Comic Sans MS" pitchFamily="66" charset="0"/>
              <a:cs typeface="Calibri" panose="020F0502020204030204" pitchFamily="34" charset="0"/>
            </a:endParaRPr>
          </a:p>
          <a:p>
            <a:r>
              <a:rPr lang="tr-TR" altLang="tr-TR" sz="2800" dirty="0" smtClean="0">
                <a:latin typeface="Comic Sans MS" pitchFamily="66" charset="0"/>
                <a:cs typeface="Calibri" panose="020F0502020204030204" pitchFamily="34" charset="0"/>
              </a:rPr>
              <a:t>Gelişimsel Stresler</a:t>
            </a:r>
          </a:p>
          <a:p>
            <a:endParaRPr lang="tr-TR" altLang="tr-TR" sz="2800" dirty="0" smtClean="0">
              <a:latin typeface="Comic Sans MS" pitchFamily="66" charset="0"/>
              <a:cs typeface="Calibri" panose="020F0502020204030204" pitchFamily="34" charset="0"/>
            </a:endParaRPr>
          </a:p>
          <a:p>
            <a:r>
              <a:rPr lang="tr-TR" altLang="tr-TR" sz="2800" dirty="0" smtClean="0">
                <a:latin typeface="Comic Sans MS" pitchFamily="66" charset="0"/>
                <a:cs typeface="Calibri" panose="020F0502020204030204" pitchFamily="34" charset="0"/>
              </a:rPr>
              <a:t>Travma/Kriz Durumlarında Yaşanan Stresler </a:t>
            </a:r>
          </a:p>
          <a:p>
            <a:pPr>
              <a:buNone/>
            </a:pPr>
            <a:endParaRPr lang="tr-TR" altLang="tr-TR" sz="3600" dirty="0" smtClean="0">
              <a:latin typeface="Comic Sans MS" panose="030F0702030302020204" pitchFamily="66" charset="0"/>
            </a:endParaRPr>
          </a:p>
          <a:p>
            <a:pPr marL="0" indent="0">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109716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79512" y="476672"/>
            <a:ext cx="8534400" cy="758952"/>
          </a:xfrm>
        </p:spPr>
        <p:txBody>
          <a:bodyPr>
            <a:normAutofit fontScale="90000"/>
          </a:bodyPr>
          <a:lstStyle/>
          <a:p>
            <a:pPr algn="ctr"/>
            <a:r>
              <a:rPr lang="tr-TR" altLang="tr-TR" b="1" dirty="0" smtClean="0">
                <a:solidFill>
                  <a:srgbClr val="FF0000"/>
                </a:solidFill>
                <a:latin typeface="Comic Sans MS" pitchFamily="66" charset="0"/>
                <a:cs typeface="Calibri" panose="020F0502020204030204" pitchFamily="34" charset="0"/>
              </a:rPr>
              <a:t>Günlük Stresler</a:t>
            </a:r>
            <a:r>
              <a:rPr lang="tr-TR" altLang="tr-TR" dirty="0" smtClean="0">
                <a:solidFill>
                  <a:srgbClr val="FF0000"/>
                </a:solidFill>
                <a:latin typeface="Comic Sans MS" pitchFamily="66" charset="0"/>
              </a:rPr>
              <a:t> </a:t>
            </a:r>
            <a:br>
              <a:rPr lang="tr-TR" altLang="tr-TR" dirty="0" smtClean="0">
                <a:solidFill>
                  <a:srgbClr val="FF0000"/>
                </a:solidFill>
                <a:latin typeface="Comic Sans MS" pitchFamily="66" charset="0"/>
              </a:rPr>
            </a:br>
            <a:endParaRPr lang="tr-TR" dirty="0">
              <a:solidFill>
                <a:srgbClr val="FF0000"/>
              </a:solidFill>
              <a:latin typeface="Comic Sans MS" pitchFamily="66" charset="0"/>
            </a:endParaRPr>
          </a:p>
        </p:txBody>
      </p:sp>
      <p:sp>
        <p:nvSpPr>
          <p:cNvPr id="3" name="İçerik Yer Tutucusu 2"/>
          <p:cNvSpPr>
            <a:spLocks noGrp="1"/>
          </p:cNvSpPr>
          <p:nvPr>
            <p:ph idx="1"/>
          </p:nvPr>
        </p:nvSpPr>
        <p:spPr>
          <a:xfrm>
            <a:off x="251521" y="1412777"/>
            <a:ext cx="8496944" cy="4608512"/>
          </a:xfrm>
        </p:spPr>
        <p:txBody>
          <a:bodyPr>
            <a:normAutofit fontScale="25000" lnSpcReduction="20000"/>
          </a:bodyPr>
          <a:lstStyle/>
          <a:p>
            <a:pPr>
              <a:buNone/>
              <a:defRPr/>
            </a:pPr>
            <a:endParaRPr lang="tr-TR" altLang="tr-TR" sz="5100" dirty="0" smtClean="0">
              <a:latin typeface="Comic Sans MS" pitchFamily="66" charset="0"/>
              <a:cs typeface="Calibri" panose="020F0502020204030204" pitchFamily="34" charset="0"/>
            </a:endParaRPr>
          </a:p>
          <a:p>
            <a:pPr>
              <a:buNone/>
              <a:defRPr/>
            </a:pPr>
            <a:r>
              <a:rPr lang="tr-TR" altLang="tr-TR" sz="9600" dirty="0" smtClean="0">
                <a:latin typeface="Comic Sans MS" pitchFamily="66" charset="0"/>
                <a:cs typeface="Calibri" panose="020F0502020204030204" pitchFamily="34" charset="0"/>
              </a:rPr>
              <a:t>Bunlar</a:t>
            </a:r>
            <a:r>
              <a:rPr lang="tr-TR" altLang="tr-TR" sz="9600" dirty="0">
                <a:latin typeface="Comic Sans MS" pitchFamily="66" charset="0"/>
                <a:cs typeface="Calibri" panose="020F0502020204030204" pitchFamily="34" charset="0"/>
              </a:rPr>
              <a:t>, günlük hayatın basit gerilimleridir. </a:t>
            </a:r>
            <a:endParaRPr lang="tr-TR" altLang="tr-TR" sz="9600" dirty="0" smtClean="0">
              <a:latin typeface="Comic Sans MS" pitchFamily="66" charset="0"/>
              <a:cs typeface="Calibri" panose="020F0502020204030204" pitchFamily="34" charset="0"/>
            </a:endParaRPr>
          </a:p>
          <a:p>
            <a:pPr>
              <a:buNone/>
              <a:defRPr/>
            </a:pPr>
            <a:endParaRPr lang="tr-TR" altLang="tr-TR" sz="9600" dirty="0">
              <a:latin typeface="Comic Sans MS" pitchFamily="66" charset="0"/>
              <a:cs typeface="Calibri" panose="020F0502020204030204" pitchFamily="34" charset="0"/>
            </a:endParaRPr>
          </a:p>
          <a:p>
            <a:pPr>
              <a:buNone/>
              <a:defRPr/>
            </a:pPr>
            <a:r>
              <a:rPr lang="tr-TR" altLang="tr-TR" sz="9600" dirty="0" smtClean="0">
                <a:latin typeface="Comic Sans MS" pitchFamily="66" charset="0"/>
                <a:cs typeface="Calibri" panose="020F0502020204030204" pitchFamily="34" charset="0"/>
              </a:rPr>
              <a:t>		</a:t>
            </a:r>
            <a:r>
              <a:rPr lang="tr-TR" altLang="tr-TR" sz="9600" b="1" dirty="0" smtClean="0">
                <a:latin typeface="Comic Sans MS" pitchFamily="66" charset="0"/>
                <a:cs typeface="Calibri" panose="020F0502020204030204" pitchFamily="34" charset="0"/>
              </a:rPr>
              <a:t>İhtiyaç </a:t>
            </a:r>
            <a:r>
              <a:rPr lang="tr-TR" altLang="tr-TR" sz="9600" b="1" dirty="0">
                <a:latin typeface="Comic Sans MS" pitchFamily="66" charset="0"/>
                <a:cs typeface="Calibri" panose="020F0502020204030204" pitchFamily="34" charset="0"/>
              </a:rPr>
              <a:t>karşılanmayınca, girişim engellenince </a:t>
            </a:r>
            <a:r>
              <a:rPr lang="tr-TR" altLang="tr-TR" sz="9600" b="1" dirty="0" smtClean="0">
                <a:latin typeface="Comic Sans MS" pitchFamily="66" charset="0"/>
                <a:cs typeface="Calibri" panose="020F0502020204030204" pitchFamily="34" charset="0"/>
              </a:rPr>
              <a:t>stres artar</a:t>
            </a:r>
            <a:r>
              <a:rPr lang="tr-TR" altLang="tr-TR" sz="9600" b="1" dirty="0">
                <a:latin typeface="Comic Sans MS" pitchFamily="66" charset="0"/>
                <a:cs typeface="Calibri" panose="020F0502020204030204" pitchFamily="34" charset="0"/>
              </a:rPr>
              <a:t>. </a:t>
            </a:r>
            <a:endParaRPr lang="tr-TR" altLang="tr-TR" sz="9600" b="1" dirty="0" smtClean="0">
              <a:latin typeface="Comic Sans MS" pitchFamily="66" charset="0"/>
              <a:cs typeface="Calibri" panose="020F0502020204030204" pitchFamily="34" charset="0"/>
            </a:endParaRPr>
          </a:p>
          <a:p>
            <a:pPr defTabSz="457207">
              <a:lnSpc>
                <a:spcPct val="80000"/>
              </a:lnSpc>
              <a:buClr>
                <a:srgbClr val="FF0000"/>
              </a:buClr>
              <a:defRPr/>
            </a:pPr>
            <a:r>
              <a:rPr lang="tr-TR" altLang="tr-TR" sz="9600" dirty="0" smtClean="0">
                <a:latin typeface="Comic Sans MS" pitchFamily="66" charset="0"/>
                <a:cs typeface="Calibri" panose="020F0502020204030204" pitchFamily="34" charset="0"/>
              </a:rPr>
              <a:t>Trafikte sıkışmak</a:t>
            </a:r>
          </a:p>
          <a:p>
            <a:pPr defTabSz="457207">
              <a:lnSpc>
                <a:spcPct val="80000"/>
              </a:lnSpc>
              <a:buClr>
                <a:srgbClr val="FF0000"/>
              </a:buClr>
              <a:defRPr/>
            </a:pPr>
            <a:endParaRPr lang="tr-TR" altLang="tr-TR" sz="9600" dirty="0" smtClean="0">
              <a:latin typeface="Comic Sans MS" pitchFamily="66" charset="0"/>
              <a:cs typeface="Calibri" panose="020F0502020204030204" pitchFamily="34" charset="0"/>
            </a:endParaRPr>
          </a:p>
          <a:p>
            <a:pPr defTabSz="457207">
              <a:lnSpc>
                <a:spcPct val="80000"/>
              </a:lnSpc>
              <a:buClr>
                <a:srgbClr val="FF0000"/>
              </a:buClr>
              <a:defRPr/>
            </a:pPr>
            <a:r>
              <a:rPr lang="tr-TR" altLang="tr-TR" sz="9600" dirty="0" smtClean="0">
                <a:latin typeface="Comic Sans MS" pitchFamily="66" charset="0"/>
                <a:cs typeface="Calibri" panose="020F0502020204030204" pitchFamily="34" charset="0"/>
              </a:rPr>
              <a:t>Karşılaşılan </a:t>
            </a:r>
            <a:r>
              <a:rPr lang="tr-TR" altLang="tr-TR" sz="9600" dirty="0">
                <a:latin typeface="Comic Sans MS" pitchFamily="66" charset="0"/>
                <a:cs typeface="Calibri" panose="020F0502020204030204" pitchFamily="34" charset="0"/>
              </a:rPr>
              <a:t>bir </a:t>
            </a:r>
            <a:r>
              <a:rPr lang="tr-TR" altLang="tr-TR" sz="9600" dirty="0" smtClean="0">
                <a:latin typeface="Comic Sans MS" pitchFamily="66" charset="0"/>
                <a:cs typeface="Calibri" panose="020F0502020204030204" pitchFamily="34" charset="0"/>
              </a:rPr>
              <a:t>terslik</a:t>
            </a:r>
          </a:p>
          <a:p>
            <a:pPr defTabSz="457207">
              <a:lnSpc>
                <a:spcPct val="80000"/>
              </a:lnSpc>
              <a:buClr>
                <a:srgbClr val="FF0000"/>
              </a:buClr>
              <a:defRPr/>
            </a:pPr>
            <a:endParaRPr lang="tr-TR" altLang="tr-TR" sz="9600" dirty="0" smtClean="0">
              <a:latin typeface="Comic Sans MS" pitchFamily="66" charset="0"/>
              <a:cs typeface="Calibri" panose="020F0502020204030204" pitchFamily="34" charset="0"/>
            </a:endParaRPr>
          </a:p>
          <a:p>
            <a:pPr defTabSz="457207">
              <a:lnSpc>
                <a:spcPct val="80000"/>
              </a:lnSpc>
              <a:buClr>
                <a:srgbClr val="FF0000"/>
              </a:buClr>
              <a:defRPr/>
            </a:pPr>
            <a:r>
              <a:rPr lang="tr-TR" altLang="tr-TR" sz="9600" dirty="0" smtClean="0">
                <a:latin typeface="Comic Sans MS" pitchFamily="66" charset="0"/>
                <a:cs typeface="Calibri" panose="020F0502020204030204" pitchFamily="34" charset="0"/>
              </a:rPr>
              <a:t>Bürokratik </a:t>
            </a:r>
            <a:r>
              <a:rPr lang="tr-TR" altLang="tr-TR" sz="9600" dirty="0">
                <a:latin typeface="Comic Sans MS" pitchFamily="66" charset="0"/>
                <a:cs typeface="Calibri" panose="020F0502020204030204" pitchFamily="34" charset="0"/>
              </a:rPr>
              <a:t>bir </a:t>
            </a:r>
            <a:r>
              <a:rPr lang="tr-TR" altLang="tr-TR" sz="9600" dirty="0" smtClean="0">
                <a:latin typeface="Comic Sans MS" pitchFamily="66" charset="0"/>
                <a:cs typeface="Calibri" panose="020F0502020204030204" pitchFamily="34" charset="0"/>
              </a:rPr>
              <a:t>zorlanma,</a:t>
            </a:r>
          </a:p>
          <a:p>
            <a:pPr defTabSz="457207">
              <a:lnSpc>
                <a:spcPct val="80000"/>
              </a:lnSpc>
              <a:buClr>
                <a:srgbClr val="FF0000"/>
              </a:buClr>
              <a:defRPr/>
            </a:pPr>
            <a:endParaRPr lang="tr-TR" altLang="tr-TR" sz="9600" dirty="0" smtClean="0">
              <a:latin typeface="Comic Sans MS" pitchFamily="66" charset="0"/>
              <a:cs typeface="Calibri" panose="020F0502020204030204" pitchFamily="34" charset="0"/>
            </a:endParaRPr>
          </a:p>
          <a:p>
            <a:pPr defTabSz="457207">
              <a:lnSpc>
                <a:spcPct val="80000"/>
              </a:lnSpc>
              <a:buClr>
                <a:srgbClr val="FF0000"/>
              </a:buClr>
              <a:defRPr/>
            </a:pPr>
            <a:r>
              <a:rPr lang="tr-TR" altLang="tr-TR" sz="9600" dirty="0" smtClean="0">
                <a:latin typeface="Comic Sans MS" pitchFamily="66" charset="0"/>
                <a:cs typeface="Calibri" panose="020F0502020204030204" pitchFamily="34" charset="0"/>
              </a:rPr>
              <a:t>Evde </a:t>
            </a:r>
            <a:r>
              <a:rPr lang="tr-TR" altLang="tr-TR" sz="9600" dirty="0">
                <a:latin typeface="Comic Sans MS" pitchFamily="66" charset="0"/>
                <a:cs typeface="Calibri" panose="020F0502020204030204" pitchFamily="34" charset="0"/>
              </a:rPr>
              <a:t>işlerin </a:t>
            </a:r>
            <a:r>
              <a:rPr lang="tr-TR" altLang="tr-TR" sz="9600" dirty="0" smtClean="0">
                <a:latin typeface="Comic Sans MS" pitchFamily="66" charset="0"/>
                <a:cs typeface="Calibri" panose="020F0502020204030204" pitchFamily="34" charset="0"/>
              </a:rPr>
              <a:t>aksaması</a:t>
            </a:r>
          </a:p>
          <a:p>
            <a:pPr defTabSz="457207">
              <a:lnSpc>
                <a:spcPct val="80000"/>
              </a:lnSpc>
              <a:buClr>
                <a:srgbClr val="FF0000"/>
              </a:buClr>
              <a:defRPr/>
            </a:pPr>
            <a:endParaRPr lang="tr-TR" altLang="tr-TR" sz="9600" dirty="0" smtClean="0">
              <a:latin typeface="Comic Sans MS" pitchFamily="66" charset="0"/>
              <a:cs typeface="Calibri" panose="020F0502020204030204" pitchFamily="34" charset="0"/>
            </a:endParaRPr>
          </a:p>
          <a:p>
            <a:pPr defTabSz="457207">
              <a:lnSpc>
                <a:spcPct val="80000"/>
              </a:lnSpc>
              <a:buClr>
                <a:srgbClr val="FF0000"/>
              </a:buClr>
              <a:defRPr/>
            </a:pPr>
            <a:r>
              <a:rPr lang="tr-TR" altLang="tr-TR" sz="9600" dirty="0" smtClean="0">
                <a:latin typeface="Comic Sans MS" pitchFamily="66" charset="0"/>
                <a:cs typeface="Calibri" panose="020F0502020204030204" pitchFamily="34" charset="0"/>
              </a:rPr>
              <a:t>Ağlayan çocuk,</a:t>
            </a:r>
          </a:p>
          <a:p>
            <a:pPr marL="342906" indent="-342906" defTabSz="457207">
              <a:lnSpc>
                <a:spcPct val="80000"/>
              </a:lnSpc>
              <a:buClr>
                <a:schemeClr val="bg2">
                  <a:lumMod val="40000"/>
                  <a:lumOff val="60000"/>
                </a:schemeClr>
              </a:buClr>
              <a:buNone/>
              <a:defRPr/>
            </a:pPr>
            <a:endParaRPr lang="tr-TR" altLang="tr-TR" sz="9600" dirty="0" smtClean="0">
              <a:latin typeface="Comic Sans MS" pitchFamily="66" charset="0"/>
              <a:cs typeface="Calibri" panose="020F0502020204030204" pitchFamily="34" charset="0"/>
            </a:endParaRPr>
          </a:p>
          <a:p>
            <a:pPr marL="342906" indent="-342906" defTabSz="457207">
              <a:lnSpc>
                <a:spcPct val="80000"/>
              </a:lnSpc>
              <a:buClr>
                <a:schemeClr val="bg2">
                  <a:lumMod val="40000"/>
                  <a:lumOff val="60000"/>
                </a:schemeClr>
              </a:buClr>
              <a:buNone/>
              <a:defRPr/>
            </a:pPr>
            <a:r>
              <a:rPr lang="tr-TR" altLang="tr-TR" sz="9600" dirty="0" smtClean="0">
                <a:latin typeface="Comic Sans MS" pitchFamily="66" charset="0"/>
                <a:cs typeface="Calibri" panose="020F0502020204030204" pitchFamily="34" charset="0"/>
              </a:rPr>
              <a:t>			Bunlar </a:t>
            </a:r>
            <a:r>
              <a:rPr lang="tr-TR" altLang="tr-TR" sz="9600" dirty="0">
                <a:latin typeface="Comic Sans MS" pitchFamily="66" charset="0"/>
                <a:cs typeface="Calibri" panose="020F0502020204030204" pitchFamily="34" charset="0"/>
              </a:rPr>
              <a:t>oldukça sık yaşadığımız streslerdendir. </a:t>
            </a:r>
          </a:p>
          <a:p>
            <a:pPr marL="0" indent="0">
              <a:buNone/>
            </a:pPr>
            <a:endParaRPr lang="tr-TR" sz="9600" dirty="0">
              <a:latin typeface="Comic Sans MS" pitchFamily="66"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1347001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9672" y="332656"/>
            <a:ext cx="6624736" cy="1296144"/>
          </a:xfrm>
        </p:spPr>
        <p:txBody>
          <a:bodyPr>
            <a:normAutofit/>
          </a:bodyPr>
          <a:lstStyle/>
          <a:p>
            <a:pPr algn="ctr"/>
            <a:r>
              <a:rPr lang="tr-TR" altLang="tr-TR" b="1" dirty="0" smtClean="0">
                <a:solidFill>
                  <a:srgbClr val="FF0000"/>
                </a:solidFill>
                <a:latin typeface="Comic Sans MS" pitchFamily="66" charset="0"/>
                <a:cs typeface="Calibri" panose="020F0502020204030204" pitchFamily="34" charset="0"/>
              </a:rPr>
              <a:t>Gelişimsel Stresler</a:t>
            </a:r>
            <a:br>
              <a:rPr lang="tr-TR" altLang="tr-TR" b="1" dirty="0" smtClean="0">
                <a:solidFill>
                  <a:srgbClr val="FF0000"/>
                </a:solidFill>
                <a:latin typeface="Comic Sans MS" pitchFamily="66" charset="0"/>
                <a:cs typeface="Calibri" panose="020F0502020204030204" pitchFamily="34" charset="0"/>
              </a:rPr>
            </a:br>
            <a:endParaRPr lang="tr-TR"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612994" y="2348880"/>
            <a:ext cx="7703422" cy="3398778"/>
          </a:xfrm>
        </p:spPr>
        <p:txBody>
          <a:bodyPr>
            <a:normAutofit/>
          </a:bodyPr>
          <a:lstStyle/>
          <a:p>
            <a:pPr marL="0" indent="0" algn="ctr">
              <a:buNone/>
            </a:pPr>
            <a:r>
              <a:rPr lang="tr-TR" altLang="tr-TR" sz="2800" dirty="0" smtClean="0">
                <a:latin typeface="Comic Sans MS" pitchFamily="66" charset="0"/>
                <a:cs typeface="Calibri" panose="020F0502020204030204" pitchFamily="34" charset="0"/>
              </a:rPr>
              <a:t>Gelişimsel nitelikteki olayların sebep olduğu streslerdir. </a:t>
            </a:r>
          </a:p>
          <a:p>
            <a:pPr marL="0" indent="0" algn="ctr">
              <a:buNone/>
            </a:pPr>
            <a:r>
              <a:rPr lang="tr-TR" altLang="tr-TR" sz="2800" dirty="0" smtClean="0">
                <a:latin typeface="Comic Sans MS" pitchFamily="66" charset="0"/>
                <a:cs typeface="Calibri" panose="020F0502020204030204" pitchFamily="34" charset="0"/>
              </a:rPr>
              <a:t>Burada söz konusu olan çocuk veya yetişkinin gelişimsel durumu ile ortaya çıkan yaşa bağlı streslerdir. </a:t>
            </a:r>
          </a:p>
          <a:p>
            <a:pPr algn="ctr" defTabSz="457207">
              <a:buClr>
                <a:schemeClr val="bg2">
                  <a:lumMod val="40000"/>
                  <a:lumOff val="60000"/>
                </a:schemeClr>
              </a:buClr>
              <a:defRPr/>
            </a:pPr>
            <a:endParaRPr lang="tr-TR" altLang="tr-TR" sz="3600" b="1" dirty="0" smtClean="0">
              <a:solidFill>
                <a:srgbClr val="002060"/>
              </a:solidFill>
              <a:latin typeface="Calibri" panose="020F0502020204030204" pitchFamily="34" charset="0"/>
              <a:cs typeface="Calibri" panose="020F0502020204030204" pitchFamily="34" charset="0"/>
            </a:endParaRPr>
          </a:p>
          <a:p>
            <a:pPr algn="ctr" defTabSz="457207">
              <a:buClr>
                <a:schemeClr val="bg2">
                  <a:lumMod val="40000"/>
                  <a:lumOff val="60000"/>
                </a:schemeClr>
              </a:buClr>
              <a:buNone/>
              <a:defRPr/>
            </a:pPr>
            <a:endParaRPr lang="tr-TR" altLang="tr-TR" sz="2800" dirty="0">
              <a:latin typeface="Comic Sans MS" pitchFamily="66" charset="0"/>
              <a:cs typeface="Calibri" panose="020F0502020204030204" pitchFamily="34" charset="0"/>
            </a:endParaRPr>
          </a:p>
          <a:p>
            <a:pPr marL="0" indent="0">
              <a:buNone/>
            </a:pPr>
            <a:endParaRPr lang="tr-TR" sz="2800" dirty="0">
              <a:latin typeface="Calibri" panose="020F0502020204030204" pitchFamily="34"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11571785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19672" y="188640"/>
            <a:ext cx="6624736" cy="1152128"/>
          </a:xfrm>
        </p:spPr>
        <p:txBody>
          <a:bodyPr>
            <a:normAutofit/>
          </a:bodyPr>
          <a:lstStyle/>
          <a:p>
            <a:r>
              <a:rPr lang="tr-TR" altLang="tr-TR" sz="3200" b="1" dirty="0" smtClean="0">
                <a:solidFill>
                  <a:srgbClr val="FF0000"/>
                </a:solidFill>
                <a:latin typeface="Comic Sans MS" pitchFamily="66" charset="0"/>
                <a:cs typeface="Calibri" panose="020F0502020204030204" pitchFamily="34" charset="0"/>
              </a:rPr>
              <a:t>Travma/Kriz Durumlarında Yaşanan Stresler </a:t>
            </a:r>
          </a:p>
        </p:txBody>
      </p:sp>
      <p:sp>
        <p:nvSpPr>
          <p:cNvPr id="3" name="İçerik Yer Tutucusu 2"/>
          <p:cNvSpPr>
            <a:spLocks noGrp="1"/>
          </p:cNvSpPr>
          <p:nvPr>
            <p:ph idx="1"/>
          </p:nvPr>
        </p:nvSpPr>
        <p:spPr>
          <a:xfrm>
            <a:off x="612994" y="1611087"/>
            <a:ext cx="8063462" cy="4698233"/>
          </a:xfrm>
        </p:spPr>
        <p:txBody>
          <a:bodyPr>
            <a:normAutofit fontScale="85000" lnSpcReduction="20000"/>
          </a:bodyPr>
          <a:lstStyle/>
          <a:p>
            <a:pPr algn="ctr" defTabSz="457207">
              <a:buClr>
                <a:schemeClr val="bg2">
                  <a:lumMod val="40000"/>
                  <a:lumOff val="60000"/>
                </a:schemeClr>
              </a:buClr>
              <a:defRPr/>
            </a:pPr>
            <a:endParaRPr lang="tr-TR" altLang="tr-TR" sz="3600" b="1" dirty="0" smtClean="0">
              <a:solidFill>
                <a:srgbClr val="002060"/>
              </a:solidFill>
              <a:latin typeface="Calibri" panose="020F0502020204030204" pitchFamily="34" charset="0"/>
              <a:cs typeface="Calibri" panose="020F0502020204030204" pitchFamily="34" charset="0"/>
            </a:endParaRPr>
          </a:p>
          <a:p>
            <a:pPr marL="0" indent="0" algn="ctr" defTabSz="457207">
              <a:buClr>
                <a:schemeClr val="bg2">
                  <a:lumMod val="40000"/>
                  <a:lumOff val="60000"/>
                </a:schemeClr>
              </a:buClr>
              <a:buNone/>
              <a:defRPr/>
            </a:pPr>
            <a:r>
              <a:rPr lang="tr-TR" altLang="tr-TR" sz="2800" dirty="0" smtClean="0">
                <a:latin typeface="Comic Sans MS" pitchFamily="66" charset="0"/>
                <a:cs typeface="Calibri" panose="020F0502020204030204" pitchFamily="34" charset="0"/>
              </a:rPr>
              <a:t>Bunlar </a:t>
            </a:r>
            <a:r>
              <a:rPr lang="tr-TR" altLang="tr-TR" sz="2800" dirty="0">
                <a:latin typeface="Comic Sans MS" pitchFamily="66" charset="0"/>
                <a:cs typeface="Calibri" panose="020F0502020204030204" pitchFamily="34" charset="0"/>
              </a:rPr>
              <a:t>her hayata başlı başına biçim verecek nitelikteki olayların yarattıkları streslerdir</a:t>
            </a:r>
            <a:r>
              <a:rPr lang="tr-TR" altLang="tr-TR" sz="2800" dirty="0" smtClean="0">
                <a:latin typeface="Comic Sans MS" pitchFamily="66" charset="0"/>
                <a:cs typeface="Calibri" panose="020F0502020204030204" pitchFamily="34" charset="0"/>
              </a:rPr>
              <a:t>.</a:t>
            </a:r>
          </a:p>
          <a:p>
            <a:pPr marL="0" indent="0" algn="ctr" defTabSz="457207">
              <a:buClr>
                <a:schemeClr val="bg2">
                  <a:lumMod val="40000"/>
                  <a:lumOff val="60000"/>
                </a:schemeClr>
              </a:buClr>
              <a:buNone/>
              <a:defRPr/>
            </a:pP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r>
              <a:rPr lang="tr-TR" altLang="tr-TR" sz="2800" dirty="0" smtClean="0">
                <a:latin typeface="Comic Sans MS" pitchFamily="66" charset="0"/>
                <a:cs typeface="Calibri" panose="020F0502020204030204" pitchFamily="34" charset="0"/>
              </a:rPr>
              <a:t> Kronik/süreğen </a:t>
            </a:r>
            <a:r>
              <a:rPr lang="tr-TR" altLang="tr-TR" sz="2800" dirty="0">
                <a:latin typeface="Comic Sans MS" pitchFamily="66" charset="0"/>
                <a:cs typeface="Calibri" panose="020F0502020204030204" pitchFamily="34" charset="0"/>
              </a:rPr>
              <a:t>hastalıklar, </a:t>
            </a:r>
            <a:endParaRPr lang="tr-TR" altLang="tr-TR" sz="2800" dirty="0" smtClean="0">
              <a:latin typeface="Comic Sans MS" pitchFamily="66" charset="0"/>
              <a:cs typeface="Calibri" panose="020F0502020204030204" pitchFamily="34" charset="0"/>
            </a:endParaRPr>
          </a:p>
          <a:p>
            <a:pPr marL="0" indent="0" algn="just" defTabSz="457207">
              <a:buClr>
                <a:srgbClr val="FF0000"/>
              </a:buClr>
              <a:buNone/>
              <a:defRPr/>
            </a:pP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r>
              <a:rPr lang="tr-TR" altLang="tr-TR" sz="2800" dirty="0" smtClean="0">
                <a:latin typeface="Comic Sans MS" pitchFamily="66" charset="0"/>
                <a:cs typeface="Calibri" panose="020F0502020204030204" pitchFamily="34" charset="0"/>
              </a:rPr>
              <a:t> Doğum</a:t>
            </a:r>
            <a:r>
              <a:rPr lang="tr-TR" altLang="tr-TR" sz="2800" dirty="0">
                <a:latin typeface="Comic Sans MS" pitchFamily="66" charset="0"/>
                <a:cs typeface="Calibri" panose="020F0502020204030204" pitchFamily="34" charset="0"/>
              </a:rPr>
              <a:t>, </a:t>
            </a: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r>
              <a:rPr lang="tr-TR" altLang="tr-TR" sz="2800" dirty="0" smtClean="0">
                <a:latin typeface="Comic Sans MS" pitchFamily="66" charset="0"/>
                <a:cs typeface="Calibri" panose="020F0502020204030204" pitchFamily="34" charset="0"/>
              </a:rPr>
              <a:t> Aile </a:t>
            </a:r>
            <a:r>
              <a:rPr lang="tr-TR" altLang="tr-TR" sz="2800" dirty="0">
                <a:latin typeface="Comic Sans MS" pitchFamily="66" charset="0"/>
                <a:cs typeface="Calibri" panose="020F0502020204030204" pitchFamily="34" charset="0"/>
              </a:rPr>
              <a:t>bireylerinden birinin ölümü, </a:t>
            </a: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endParaRPr lang="tr-TR" altLang="tr-TR" sz="2800" dirty="0" smtClean="0">
              <a:latin typeface="Comic Sans MS" pitchFamily="66" charset="0"/>
              <a:cs typeface="Calibri" panose="020F0502020204030204" pitchFamily="34" charset="0"/>
            </a:endParaRPr>
          </a:p>
          <a:p>
            <a:pPr marL="0" indent="0" algn="just" defTabSz="457207">
              <a:buClr>
                <a:srgbClr val="FF0000"/>
              </a:buClr>
              <a:defRPr/>
            </a:pPr>
            <a:r>
              <a:rPr lang="tr-TR" altLang="tr-TR" sz="2800" dirty="0" smtClean="0">
                <a:latin typeface="Comic Sans MS" pitchFamily="66" charset="0"/>
                <a:cs typeface="Calibri" panose="020F0502020204030204" pitchFamily="34" charset="0"/>
              </a:rPr>
              <a:t> İşten </a:t>
            </a:r>
            <a:r>
              <a:rPr lang="tr-TR" altLang="tr-TR" sz="2800" dirty="0">
                <a:latin typeface="Comic Sans MS" pitchFamily="66" charset="0"/>
                <a:cs typeface="Calibri" panose="020F0502020204030204" pitchFamily="34" charset="0"/>
              </a:rPr>
              <a:t>çıkarılma vb.</a:t>
            </a:r>
          </a:p>
          <a:p>
            <a:pPr marL="0" indent="0" algn="just" defTabSz="457207">
              <a:buClr>
                <a:schemeClr val="bg2">
                  <a:lumMod val="40000"/>
                  <a:lumOff val="60000"/>
                </a:schemeClr>
              </a:buClr>
              <a:buNone/>
              <a:defRPr/>
            </a:pPr>
            <a:r>
              <a:rPr lang="tr-TR" altLang="tr-TR" sz="2800" dirty="0" smtClean="0">
                <a:latin typeface="Comic Sans MS" pitchFamily="66" charset="0"/>
                <a:cs typeface="Calibri" panose="020F0502020204030204" pitchFamily="34" charset="0"/>
              </a:rPr>
              <a:t>	</a:t>
            </a:r>
            <a:endParaRPr lang="tr-TR" altLang="tr-TR" sz="2800" dirty="0">
              <a:latin typeface="Comic Sans MS" pitchFamily="66" charset="0"/>
              <a:cs typeface="Calibri" panose="020F0502020204030204" pitchFamily="34" charset="0"/>
            </a:endParaRPr>
          </a:p>
          <a:p>
            <a:pPr marL="0" indent="0" algn="just">
              <a:buNone/>
            </a:pPr>
            <a:endParaRPr lang="tr-TR" sz="2800" dirty="0">
              <a:latin typeface="Calibri" panose="020F0502020204030204" pitchFamily="34"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11571785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altLang="tr-TR" b="1" dirty="0" smtClean="0">
                <a:solidFill>
                  <a:srgbClr val="FF0000"/>
                </a:solidFill>
                <a:latin typeface="Comic Sans MS" pitchFamily="66" charset="0"/>
                <a:cs typeface="Calibri" panose="020F0502020204030204" pitchFamily="34" charset="0"/>
              </a:rPr>
              <a:t>STRESLE BAŞA ÇIKMA</a:t>
            </a:r>
            <a:endParaRPr lang="tr-TR"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467544" y="1700808"/>
            <a:ext cx="8352928" cy="4680520"/>
          </a:xfrm>
        </p:spPr>
        <p:txBody>
          <a:bodyPr>
            <a:normAutofit/>
          </a:bodyPr>
          <a:lstStyle/>
          <a:p>
            <a:pPr>
              <a:lnSpc>
                <a:spcPct val="80000"/>
              </a:lnSpc>
              <a:buNone/>
            </a:pPr>
            <a:r>
              <a:rPr lang="tr-TR" altLang="tr-TR" sz="2800" b="1" dirty="0" smtClean="0">
                <a:solidFill>
                  <a:srgbClr val="002060"/>
                </a:solidFill>
                <a:latin typeface="Comic Sans MS" pitchFamily="66" charset="0"/>
                <a:cs typeface="Calibri" panose="020F0502020204030204" pitchFamily="34" charset="0"/>
              </a:rPr>
              <a:t>Etkisiz (İşlevsel Olmayan) Yöntemler</a:t>
            </a:r>
          </a:p>
          <a:p>
            <a:pPr>
              <a:lnSpc>
                <a:spcPct val="80000"/>
              </a:lnSpc>
              <a:buClr>
                <a:srgbClr val="FF0000"/>
              </a:buClr>
            </a:pPr>
            <a:r>
              <a:rPr lang="tr-TR" altLang="tr-TR" sz="2800" dirty="0" smtClean="0">
                <a:latin typeface="Comic Sans MS" pitchFamily="66" charset="0"/>
                <a:cs typeface="Calibri" panose="020F0502020204030204" pitchFamily="34" charset="0"/>
              </a:rPr>
              <a:t>Saldırganlık/öfke patlamaları</a:t>
            </a:r>
          </a:p>
          <a:p>
            <a:pPr>
              <a:lnSpc>
                <a:spcPct val="80000"/>
              </a:lnSpc>
              <a:buClr>
                <a:srgbClr val="FF0000"/>
              </a:buClr>
            </a:pPr>
            <a:r>
              <a:rPr lang="tr-TR" altLang="tr-TR" sz="2800" dirty="0" smtClean="0">
                <a:latin typeface="Comic Sans MS" pitchFamily="66" charset="0"/>
                <a:cs typeface="Calibri" panose="020F0502020204030204" pitchFamily="34" charset="0"/>
              </a:rPr>
              <a:t>Savunma mekanizmalarının </a:t>
            </a:r>
            <a:r>
              <a:rPr lang="tr-TR" altLang="tr-TR" sz="2800" u="sng" dirty="0" smtClean="0">
                <a:latin typeface="Comic Sans MS" pitchFamily="66" charset="0"/>
                <a:cs typeface="Calibri" panose="020F0502020204030204" pitchFamily="34" charset="0"/>
              </a:rPr>
              <a:t>aşırı</a:t>
            </a:r>
            <a:r>
              <a:rPr lang="tr-TR" altLang="tr-TR" sz="2800" dirty="0" smtClean="0">
                <a:latin typeface="Comic Sans MS" pitchFamily="66" charset="0"/>
                <a:cs typeface="Calibri" panose="020F0502020204030204" pitchFamily="34" charset="0"/>
              </a:rPr>
              <a:t> kullanımı (bastırma, karşıt tepki geliştirme, yön değiştirme…)</a:t>
            </a:r>
          </a:p>
          <a:p>
            <a:pPr>
              <a:lnSpc>
                <a:spcPct val="80000"/>
              </a:lnSpc>
              <a:buClr>
                <a:srgbClr val="FF0000"/>
              </a:buClr>
            </a:pPr>
            <a:r>
              <a:rPr lang="tr-TR" altLang="tr-TR" sz="2800" dirty="0" smtClean="0">
                <a:latin typeface="Comic Sans MS" pitchFamily="66" charset="0"/>
                <a:cs typeface="Calibri" panose="020F0502020204030204" pitchFamily="34" charset="0"/>
              </a:rPr>
              <a:t>Sigara, alkol, ilaç, madde kullanımı</a:t>
            </a:r>
          </a:p>
          <a:p>
            <a:pPr>
              <a:lnSpc>
                <a:spcPct val="80000"/>
              </a:lnSpc>
              <a:buClr>
                <a:srgbClr val="FF0000"/>
              </a:buClr>
            </a:pPr>
            <a:r>
              <a:rPr lang="tr-TR" altLang="tr-TR" sz="2800" dirty="0" smtClean="0">
                <a:latin typeface="Comic Sans MS" pitchFamily="66" charset="0"/>
                <a:cs typeface="Calibri" panose="020F0502020204030204" pitchFamily="34" charset="0"/>
              </a:rPr>
              <a:t>Alışveriş</a:t>
            </a:r>
          </a:p>
          <a:p>
            <a:pPr>
              <a:lnSpc>
                <a:spcPct val="80000"/>
              </a:lnSpc>
              <a:buClr>
                <a:srgbClr val="FF0000"/>
              </a:buClr>
            </a:pPr>
            <a:r>
              <a:rPr lang="tr-TR" altLang="tr-TR" sz="2800" dirty="0" smtClean="0">
                <a:latin typeface="Comic Sans MS" pitchFamily="66" charset="0"/>
                <a:cs typeface="Calibri" panose="020F0502020204030204" pitchFamily="34" charset="0"/>
              </a:rPr>
              <a:t>Geri çekilme, pasifleşip içe kapanma</a:t>
            </a:r>
          </a:p>
          <a:p>
            <a:pPr marL="0" indent="0">
              <a:buNone/>
            </a:pPr>
            <a:endParaRPr lang="tr-TR" sz="2800" dirty="0">
              <a:latin typeface="Calibri" panose="020F0502020204030204" pitchFamily="34" charset="0"/>
              <a:cs typeface="Calibri" panose="020F0502020204030204"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3642182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941168"/>
            <a:ext cx="8534400" cy="758952"/>
          </a:xfrm>
        </p:spPr>
        <p:txBody>
          <a:bodyPr>
            <a:noAutofit/>
          </a:bodyPr>
          <a:lstStyle/>
          <a:p>
            <a:r>
              <a:rPr lang="tr-TR" sz="4000" b="1" dirty="0" smtClean="0">
                <a:solidFill>
                  <a:srgbClr val="FF0000"/>
                </a:solidFill>
                <a:latin typeface="Comic Sans MS" pitchFamily="66" charset="0"/>
              </a:rPr>
              <a:t>STRESLE BAŞ ETMENİZİ KOLAYLAŞTIRACAK YÖNTEMLER</a:t>
            </a:r>
            <a:endParaRPr lang="tr-TR" sz="4000" b="1" dirty="0">
              <a:solidFill>
                <a:srgbClr val="FF0000"/>
              </a:solidFill>
              <a:latin typeface="Comic Sans MS" pitchFamily="66" charset="0"/>
            </a:endParaRPr>
          </a:p>
        </p:txBody>
      </p:sp>
      <p:pic>
        <p:nvPicPr>
          <p:cNvPr id="4" name="İçerik Yer Tutucusu 4" descr="Stres ve Stres İle Baş Etme Yöntemleri - nasilbasederim.com"/>
          <p:cNvPicPr>
            <a:picLocks noGrp="1"/>
          </p:cNvPicPr>
          <p:nvPr>
            <p:ph sz="quarter"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15616" y="404664"/>
            <a:ext cx="6768752" cy="324036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pPr algn="ctr"/>
            <a:r>
              <a:rPr lang="tr-TR" sz="3600" b="1" dirty="0" smtClean="0">
                <a:solidFill>
                  <a:srgbClr val="FF0000"/>
                </a:solidFill>
                <a:latin typeface="Comic Sans MS" pitchFamily="66" charset="0"/>
              </a:rPr>
              <a:t>Küçük Bir Stres Testi </a:t>
            </a:r>
            <a:endParaRPr lang="tr-TR" sz="3600" b="1" dirty="0">
              <a:solidFill>
                <a:srgbClr val="FF0000"/>
              </a:solidFill>
              <a:latin typeface="Comic Sans MS" pitchFamily="66" charset="0"/>
            </a:endParaRPr>
          </a:p>
        </p:txBody>
      </p:sp>
      <p:sp>
        <p:nvSpPr>
          <p:cNvPr id="3" name="İçerik Yer Tutucusu 2"/>
          <p:cNvSpPr>
            <a:spLocks noGrp="1"/>
          </p:cNvSpPr>
          <p:nvPr>
            <p:ph idx="1"/>
          </p:nvPr>
        </p:nvSpPr>
        <p:spPr>
          <a:xfrm>
            <a:off x="395536" y="1484784"/>
            <a:ext cx="8096744" cy="4683101"/>
          </a:xfrm>
        </p:spPr>
        <p:txBody>
          <a:bodyPr>
            <a:noAutofit/>
          </a:bodyPr>
          <a:lstStyle/>
          <a:p>
            <a:pPr marL="0" indent="0" algn="just">
              <a:buNone/>
            </a:pPr>
            <a:r>
              <a:rPr lang="tr-TR" sz="2000" dirty="0" smtClean="0">
                <a:solidFill>
                  <a:srgbClr val="FF0000"/>
                </a:solidFill>
                <a:latin typeface="Comic Sans MS" pitchFamily="66" charset="0"/>
              </a:rPr>
              <a:t>1. </a:t>
            </a:r>
            <a:r>
              <a:rPr lang="tr-TR" sz="2000" dirty="0" smtClean="0">
                <a:latin typeface="Comic Sans MS" pitchFamily="66" charset="0"/>
              </a:rPr>
              <a:t>Uykuya dalmakta zorluk çekiyor musunuz? </a:t>
            </a:r>
          </a:p>
          <a:p>
            <a:pPr marL="0" indent="0" algn="just">
              <a:buNone/>
            </a:pPr>
            <a:r>
              <a:rPr lang="tr-TR" sz="2000" dirty="0" smtClean="0">
                <a:solidFill>
                  <a:srgbClr val="FF0000"/>
                </a:solidFill>
                <a:latin typeface="Comic Sans MS" pitchFamily="66" charset="0"/>
              </a:rPr>
              <a:t>2. </a:t>
            </a:r>
            <a:r>
              <a:rPr lang="tr-TR" sz="2000" dirty="0" smtClean="0">
                <a:latin typeface="Comic Sans MS" pitchFamily="66" charset="0"/>
              </a:rPr>
              <a:t>Geçe sık sık uykunuz kaçıyor mu? </a:t>
            </a:r>
          </a:p>
          <a:p>
            <a:pPr marL="0" indent="0" algn="just">
              <a:buNone/>
            </a:pPr>
            <a:r>
              <a:rPr lang="tr-TR" sz="2000" dirty="0" smtClean="0">
                <a:solidFill>
                  <a:srgbClr val="FF0000"/>
                </a:solidFill>
                <a:latin typeface="Comic Sans MS" pitchFamily="66" charset="0"/>
              </a:rPr>
              <a:t>3.   - </a:t>
            </a:r>
            <a:r>
              <a:rPr lang="tr-TR" sz="2000" dirty="0" smtClean="0">
                <a:latin typeface="Comic Sans MS" pitchFamily="66" charset="0"/>
              </a:rPr>
              <a:t>Hazımsızlık, </a:t>
            </a:r>
          </a:p>
          <a:p>
            <a:pPr marL="0" indent="0" algn="just">
              <a:buNone/>
            </a:pPr>
            <a:r>
              <a:rPr lang="tr-TR" sz="2000" dirty="0" smtClean="0">
                <a:solidFill>
                  <a:srgbClr val="FF0000"/>
                </a:solidFill>
                <a:latin typeface="Comic Sans MS" pitchFamily="66" charset="0"/>
              </a:rPr>
              <a:t>      -</a:t>
            </a:r>
            <a:r>
              <a:rPr lang="tr-TR" sz="2000" dirty="0" smtClean="0">
                <a:latin typeface="Comic Sans MS" pitchFamily="66" charset="0"/>
              </a:rPr>
              <a:t> Yüksek tansiyona bağlı baş ağrıları,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Baş dönmeleri,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Asabi döküntüler (zona), </a:t>
            </a:r>
          </a:p>
          <a:p>
            <a:pPr marL="0" indent="0" algn="just">
              <a:buNone/>
            </a:pPr>
            <a:r>
              <a:rPr lang="tr-TR" sz="2000" dirty="0" smtClean="0">
                <a:latin typeface="Comic Sans MS" pitchFamily="66" charset="0"/>
              </a:rPr>
              <a:t>      </a:t>
            </a:r>
            <a:r>
              <a:rPr lang="tr-TR" sz="2000" dirty="0" smtClean="0">
                <a:solidFill>
                  <a:srgbClr val="FF0000"/>
                </a:solidFill>
                <a:latin typeface="Comic Sans MS" pitchFamily="66" charset="0"/>
              </a:rPr>
              <a:t>-</a:t>
            </a:r>
            <a:r>
              <a:rPr lang="tr-TR" sz="2000" dirty="0" smtClean="0">
                <a:latin typeface="Comic Sans MS" pitchFamily="66" charset="0"/>
              </a:rPr>
              <a:t> Çarpıntı</a:t>
            </a:r>
          </a:p>
          <a:p>
            <a:pPr marL="0" indent="0" algn="just">
              <a:buNone/>
            </a:pPr>
            <a:r>
              <a:rPr lang="tr-TR" sz="2000" dirty="0" smtClean="0">
                <a:solidFill>
                  <a:srgbClr val="FF0000"/>
                </a:solidFill>
                <a:latin typeface="Comic Sans MS" pitchFamily="66" charset="0"/>
              </a:rPr>
              <a:t>      - </a:t>
            </a:r>
            <a:r>
              <a:rPr lang="tr-TR" sz="2000" dirty="0" smtClean="0">
                <a:latin typeface="Comic Sans MS" pitchFamily="66" charset="0"/>
              </a:rPr>
              <a:t>Kolit ya da kas tutulması ve ağrıları gibi rahatsızlığınız var mı? </a:t>
            </a:r>
          </a:p>
          <a:p>
            <a:pPr marL="0" indent="0" algn="just">
              <a:buNone/>
            </a:pPr>
            <a:r>
              <a:rPr lang="tr-TR" sz="2000" dirty="0" smtClean="0">
                <a:solidFill>
                  <a:srgbClr val="FF0000"/>
                </a:solidFill>
                <a:latin typeface="Comic Sans MS" pitchFamily="66" charset="0"/>
              </a:rPr>
              <a:t>4.  </a:t>
            </a:r>
            <a:r>
              <a:rPr lang="tr-TR" sz="2000" dirty="0" smtClean="0">
                <a:latin typeface="Comic Sans MS" pitchFamily="66" charset="0"/>
              </a:rPr>
              <a:t>Diğer insanlar sizi rahatsız ediyor mu? </a:t>
            </a:r>
          </a:p>
          <a:p>
            <a:pPr marL="0" indent="0" algn="just">
              <a:buNone/>
            </a:pPr>
            <a:r>
              <a:rPr lang="tr-TR" sz="2000" dirty="0" smtClean="0">
                <a:solidFill>
                  <a:srgbClr val="FF0000"/>
                </a:solidFill>
                <a:latin typeface="Comic Sans MS" pitchFamily="66" charset="0"/>
              </a:rPr>
              <a:t>5. </a:t>
            </a:r>
            <a:r>
              <a:rPr lang="tr-TR" sz="2000" dirty="0" smtClean="0">
                <a:latin typeface="Comic Sans MS" pitchFamily="66" charset="0"/>
              </a:rPr>
              <a:t>“Kafanızı dinlemek”, sakinleşmek ve bir kitap okumak sizin için çok mu zor? </a:t>
            </a:r>
          </a:p>
          <a:p>
            <a:pPr marL="0" indent="0" algn="just">
              <a:buNone/>
            </a:pPr>
            <a:r>
              <a:rPr lang="tr-TR" sz="2000" dirty="0" smtClean="0">
                <a:solidFill>
                  <a:srgbClr val="FF0000"/>
                </a:solidFill>
                <a:latin typeface="Comic Sans MS" pitchFamily="66" charset="0"/>
              </a:rPr>
              <a:t>6</a:t>
            </a:r>
            <a:r>
              <a:rPr lang="tr-TR" sz="2000" dirty="0" smtClean="0">
                <a:latin typeface="Comic Sans MS" pitchFamily="66" charset="0"/>
              </a:rPr>
              <a:t>. Yavaş çalışan ve yavaş konuşan insanlardan rahatsız olur musunuz? </a:t>
            </a:r>
          </a:p>
        </p:txBody>
      </p:sp>
      <p:pic>
        <p:nvPicPr>
          <p:cNvPr id="4"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8185026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41717" y="0"/>
            <a:ext cx="7502283" cy="1412776"/>
          </a:xfrm>
        </p:spPr>
        <p:txBody>
          <a:bodyPr>
            <a:noAutofit/>
          </a:bodyPr>
          <a:lstStyle/>
          <a:p>
            <a:pPr algn="ctr"/>
            <a:r>
              <a:rPr lang="tr-TR" dirty="0" smtClean="0">
                <a:solidFill>
                  <a:srgbClr val="002060"/>
                </a:solidFill>
                <a:latin typeface="Comic Sans MS" pitchFamily="66" charset="0"/>
                <a:cs typeface="Calibri" panose="020F0502020204030204" pitchFamily="34" charset="0"/>
              </a:rPr>
              <a:t/>
            </a:r>
            <a:br>
              <a:rPr lang="tr-TR" dirty="0" smtClean="0">
                <a:solidFill>
                  <a:srgbClr val="002060"/>
                </a:solidFill>
                <a:latin typeface="Comic Sans MS" pitchFamily="66" charset="0"/>
                <a:cs typeface="Calibri" panose="020F0502020204030204" pitchFamily="34" charset="0"/>
              </a:rPr>
            </a:br>
            <a:r>
              <a:rPr lang="tr-TR" sz="2800" b="1" dirty="0" smtClean="0">
                <a:solidFill>
                  <a:srgbClr val="FF0000"/>
                </a:solidFill>
                <a:latin typeface="Comic Sans MS" pitchFamily="66" charset="0"/>
                <a:cs typeface="Calibri" panose="020F0502020204030204" pitchFamily="34" charset="0"/>
              </a:rPr>
              <a:t>Kendi Stresle Başa Çıkma Biçiminizi Değerlendirin </a:t>
            </a:r>
            <a:endParaRPr lang="tr-TR" sz="2800" b="1" dirty="0">
              <a:solidFill>
                <a:srgbClr val="FF0000"/>
              </a:solidFill>
              <a:latin typeface="Comic Sans MS" pitchFamily="66" charset="0"/>
              <a:cs typeface="Calibri" panose="020F0502020204030204" pitchFamily="34" charset="0"/>
            </a:endParaRPr>
          </a:p>
        </p:txBody>
      </p:sp>
      <p:sp>
        <p:nvSpPr>
          <p:cNvPr id="3" name="İçerik Yer Tutucusu 2"/>
          <p:cNvSpPr>
            <a:spLocks noGrp="1"/>
          </p:cNvSpPr>
          <p:nvPr>
            <p:ph idx="1"/>
          </p:nvPr>
        </p:nvSpPr>
        <p:spPr>
          <a:xfrm>
            <a:off x="508000" y="1676401"/>
            <a:ext cx="8312472" cy="4876799"/>
          </a:xfrm>
        </p:spPr>
        <p:txBody>
          <a:bodyPr>
            <a:normAutofit fontScale="77500" lnSpcReduction="20000"/>
          </a:bodyPr>
          <a:lstStyle/>
          <a:p>
            <a:pPr algn="just">
              <a:buClr>
                <a:srgbClr val="FF0000"/>
              </a:buClr>
            </a:pPr>
            <a:r>
              <a:rPr lang="tr-TR" sz="2800" dirty="0" smtClean="0">
                <a:latin typeface="Comic Sans MS" pitchFamily="66" charset="0"/>
                <a:cs typeface="Calibri" panose="020F0502020204030204" pitchFamily="34" charset="0"/>
              </a:rPr>
              <a:t>Kendinizi baskı altında hissettiğiniz zaman genellikle ne yaparsınız? </a:t>
            </a:r>
          </a:p>
          <a:p>
            <a:pPr algn="just">
              <a:buClr>
                <a:srgbClr val="FF0000"/>
              </a:buClr>
            </a:pPr>
            <a:r>
              <a:rPr lang="tr-TR" sz="2800" dirty="0" smtClean="0">
                <a:latin typeface="Comic Sans MS" pitchFamily="66" charset="0"/>
                <a:cs typeface="Calibri" panose="020F0502020204030204" pitchFamily="34" charset="0"/>
              </a:rPr>
              <a:t>Korktuğunuz ya da tehdit edildiğinizi hissettiğinizde ne yapıyorsunuz? </a:t>
            </a:r>
          </a:p>
          <a:p>
            <a:pPr algn="just">
              <a:buClr>
                <a:srgbClr val="FF0000"/>
              </a:buClr>
            </a:pPr>
            <a:r>
              <a:rPr lang="tr-TR" sz="2800" dirty="0" smtClean="0">
                <a:latin typeface="Comic Sans MS" pitchFamily="66" charset="0"/>
                <a:cs typeface="Calibri" panose="020F0502020204030204" pitchFamily="34" charset="0"/>
              </a:rPr>
              <a:t>Kızdığınız ya da bir şeyi yapmaktan alı konduğunuzu hissettiğinizde ne yapıyorsunuz? </a:t>
            </a:r>
          </a:p>
          <a:p>
            <a:pPr algn="just">
              <a:buClr>
                <a:srgbClr val="FF0000"/>
              </a:buClr>
            </a:pPr>
            <a:r>
              <a:rPr lang="tr-TR" sz="2800" dirty="0" smtClean="0">
                <a:latin typeface="Comic Sans MS" pitchFamily="66" charset="0"/>
                <a:cs typeface="Calibri" panose="020F0502020204030204" pitchFamily="34" charset="0"/>
              </a:rPr>
              <a:t>Stres altındayken davranışlarınız her zamankinden farklı mı? </a:t>
            </a:r>
          </a:p>
          <a:p>
            <a:pPr algn="just">
              <a:buClr>
                <a:srgbClr val="FF0000"/>
              </a:buClr>
            </a:pPr>
            <a:r>
              <a:rPr lang="tr-TR" sz="2800" dirty="0" smtClean="0">
                <a:latin typeface="Comic Sans MS" pitchFamily="66" charset="0"/>
                <a:cs typeface="Calibri" panose="020F0502020204030204" pitchFamily="34" charset="0"/>
              </a:rPr>
              <a:t>Alışkanlık olarak yaptığınız, tekrarlayıcı hangi davranışlarınız var Bunlara ne zaman baş vuruyorsunuz? </a:t>
            </a:r>
          </a:p>
          <a:p>
            <a:pPr algn="just">
              <a:buClr>
                <a:srgbClr val="FF0000"/>
              </a:buClr>
            </a:pPr>
            <a:r>
              <a:rPr lang="tr-TR" sz="2800" dirty="0" smtClean="0">
                <a:latin typeface="Comic Sans MS" pitchFamily="66" charset="0"/>
                <a:cs typeface="Calibri" panose="020F0502020204030204" pitchFamily="34" charset="0"/>
              </a:rPr>
              <a:t>Tepkilerinizin daha esnekleşmesi için farklı başa çıkma davranışlarını denemek yararlı olabilir mi? </a:t>
            </a:r>
          </a:p>
          <a:p>
            <a:pPr algn="just">
              <a:buClr>
                <a:srgbClr val="FF0000"/>
              </a:buClr>
            </a:pPr>
            <a:r>
              <a:rPr lang="tr-TR" sz="2800" dirty="0" smtClean="0">
                <a:latin typeface="Comic Sans MS" pitchFamily="66" charset="0"/>
                <a:cs typeface="Calibri" panose="020F0502020204030204" pitchFamily="34" charset="0"/>
              </a:rPr>
              <a:t>Stres karşısında genellikle sergilediğiniz başa çıkma davranışlarınız insanlarla iletişiminizi nasıl etkiliyor?</a:t>
            </a:r>
          </a:p>
          <a:p>
            <a:pPr algn="just">
              <a:buClr>
                <a:srgbClr val="FF0000"/>
              </a:buClr>
            </a:pPr>
            <a:r>
              <a:rPr lang="tr-TR" sz="2800" dirty="0" smtClean="0">
                <a:latin typeface="Comic Sans MS" pitchFamily="66" charset="0"/>
                <a:cs typeface="Calibri" panose="020F0502020204030204" pitchFamily="34" charset="0"/>
              </a:rPr>
              <a:t>Bu davranışlar sağlığınızı nasıl etkiliyor? </a:t>
            </a:r>
          </a:p>
          <a:p>
            <a:pPr marL="0" indent="0">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23504193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46809" y="1628800"/>
            <a:ext cx="8229647" cy="4910545"/>
          </a:xfrm>
        </p:spPr>
        <p:txBody>
          <a:bodyPr>
            <a:normAutofit/>
          </a:bodyPr>
          <a:lstStyle/>
          <a:p>
            <a:pPr marL="0" indent="0" algn="just">
              <a:buClr>
                <a:srgbClr val="FF0000"/>
              </a:buClr>
            </a:pPr>
            <a:r>
              <a:rPr lang="tr-TR" sz="2800" dirty="0" smtClean="0">
                <a:latin typeface="Comic Sans MS" pitchFamily="66" charset="0"/>
                <a:cs typeface="Calibri" panose="020F0502020204030204" pitchFamily="34" charset="0"/>
              </a:rPr>
              <a:t> Kendi davranışının farkında olmak, bu davranışı değiştirip değiştirmeme kararını vermemizi kolaylaştırır.</a:t>
            </a:r>
          </a:p>
          <a:p>
            <a:pPr marL="0" indent="0" algn="just">
              <a:buClr>
                <a:srgbClr val="FF0000"/>
              </a:buClr>
            </a:pPr>
            <a:r>
              <a:rPr lang="tr-TR" sz="2800" dirty="0" smtClean="0">
                <a:latin typeface="Comic Sans MS" pitchFamily="66" charset="0"/>
                <a:cs typeface="Calibri" panose="020F0502020204030204" pitchFamily="34" charset="0"/>
              </a:rPr>
              <a:t> Sağlıksız olduğunu düşündüğünüz bazı davranışlarınız var ise, bunları repertuarınızdan hemen çıkartmayın, belki de bunlar uygun dozlarda kullanıldıklarında yararlı oluyor olabilir. </a:t>
            </a:r>
          </a:p>
          <a:p>
            <a:pPr marL="0" indent="0" algn="just">
              <a:buClr>
                <a:srgbClr val="FF0000"/>
              </a:buClr>
            </a:pPr>
            <a:r>
              <a:rPr lang="tr-TR" sz="2800" dirty="0" smtClean="0">
                <a:latin typeface="Comic Sans MS" pitchFamily="66" charset="0"/>
                <a:cs typeface="Calibri" panose="020F0502020204030204" pitchFamily="34" charset="0"/>
              </a:rPr>
              <a:t> Etkisiz ya da zararlı görünen tepkilerinizin yoğunluğunu ve sıklığını azaltmak daha fazla işinize yarayabilir .</a:t>
            </a:r>
          </a:p>
          <a:p>
            <a:pPr marL="0" indent="0">
              <a:buNone/>
            </a:pPr>
            <a:endParaRPr lang="tr-TR" sz="2800" dirty="0">
              <a:latin typeface="Calibri" panose="020F0502020204030204" pitchFamily="34" charset="0"/>
              <a:cs typeface="Calibri" panose="020F0502020204030204" pitchFamily="34" charset="0"/>
            </a:endParaRPr>
          </a:p>
        </p:txBody>
      </p:sp>
      <p:sp>
        <p:nvSpPr>
          <p:cNvPr id="5" name="Unvan 1"/>
          <p:cNvSpPr txBox="1">
            <a:spLocks/>
          </p:cNvSpPr>
          <p:nvPr/>
        </p:nvSpPr>
        <p:spPr>
          <a:xfrm>
            <a:off x="1641717" y="0"/>
            <a:ext cx="7502283" cy="1196752"/>
          </a:xfrm>
          <a:prstGeom prst="rect">
            <a:avLst/>
          </a:prstGeom>
        </p:spPr>
        <p:txBody>
          <a:bodyPr vert="horz"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tr-TR" sz="3300" b="0" i="0" u="none" strike="noStrike" kern="1200" cap="none" spc="0" normalizeH="0" baseline="0" noProof="0" dirty="0" smtClean="0">
                <a:ln>
                  <a:noFill/>
                </a:ln>
                <a:solidFill>
                  <a:srgbClr val="002060"/>
                </a:solidFill>
                <a:effectLst/>
                <a:uLnTx/>
                <a:uFillTx/>
                <a:latin typeface="Comic Sans MS" pitchFamily="66" charset="0"/>
                <a:ea typeface="+mj-ea"/>
                <a:cs typeface="Calibri" panose="020F0502020204030204" pitchFamily="34" charset="0"/>
              </a:rPr>
              <a:t/>
            </a:r>
            <a:br>
              <a:rPr kumimoji="0" lang="tr-TR" sz="3300" b="0" i="0" u="none" strike="noStrike" kern="1200" cap="none" spc="0" normalizeH="0" baseline="0" noProof="0" dirty="0" smtClean="0">
                <a:ln>
                  <a:noFill/>
                </a:ln>
                <a:solidFill>
                  <a:srgbClr val="002060"/>
                </a:solidFill>
                <a:effectLst/>
                <a:uLnTx/>
                <a:uFillTx/>
                <a:latin typeface="Comic Sans MS" pitchFamily="66" charset="0"/>
                <a:ea typeface="+mj-ea"/>
                <a:cs typeface="Calibri" panose="020F0502020204030204" pitchFamily="34" charset="0"/>
              </a:rPr>
            </a:br>
            <a:r>
              <a:rPr kumimoji="0" lang="tr-TR" sz="2800" b="1" i="0" u="none" strike="noStrike" kern="1200" cap="none" spc="0" normalizeH="0" baseline="0" noProof="0" dirty="0" smtClean="0">
                <a:ln>
                  <a:noFill/>
                </a:ln>
                <a:solidFill>
                  <a:srgbClr val="FF0000"/>
                </a:solidFill>
                <a:effectLst/>
                <a:uLnTx/>
                <a:uFillTx/>
                <a:latin typeface="Comic Sans MS" pitchFamily="66" charset="0"/>
                <a:ea typeface="+mj-ea"/>
                <a:cs typeface="Calibri" panose="020F0502020204030204" pitchFamily="34" charset="0"/>
              </a:rPr>
              <a:t>Kendi Stresle Başa Çıkma Biçiminizi Değerlendirin </a:t>
            </a:r>
            <a:endParaRPr kumimoji="0" lang="tr-TR" sz="2800" b="1" i="0" u="none" strike="noStrike" kern="1200" cap="none" spc="0" normalizeH="0" baseline="0" noProof="0" dirty="0">
              <a:ln>
                <a:noFill/>
              </a:ln>
              <a:solidFill>
                <a:srgbClr val="FF0000"/>
              </a:solidFill>
              <a:effectLst/>
              <a:uLnTx/>
              <a:uFillTx/>
              <a:latin typeface="Comic Sans MS" pitchFamily="66" charset="0"/>
              <a:ea typeface="+mj-ea"/>
              <a:cs typeface="Calibri" panose="020F0502020204030204"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165483617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85000" lnSpcReduction="20000"/>
          </a:bodyPr>
          <a:lstStyle/>
          <a:p>
            <a:pPr marL="514350" indent="-514350">
              <a:buClr>
                <a:srgbClr val="FF0000"/>
              </a:buClr>
            </a:pPr>
            <a:r>
              <a:rPr lang="tr-TR" sz="2800" dirty="0" smtClean="0">
                <a:latin typeface="Comic Sans MS" pitchFamily="66" charset="0"/>
                <a:cs typeface="Calibri" pitchFamily="34" charset="0"/>
              </a:rPr>
              <a:t>Yanlış bilgilendirmenin yaratacağı korku ve kaygıdan kaçınmak için güvenilir kaynaklardan bilgi edinmek önemlidir.</a:t>
            </a:r>
          </a:p>
          <a:p>
            <a:pPr marL="514350" indent="-514350">
              <a:buClr>
                <a:srgbClr val="FF0000"/>
              </a:buClr>
            </a:pPr>
            <a:r>
              <a:rPr lang="tr-TR" sz="2800" dirty="0" smtClean="0">
                <a:latin typeface="Comic Sans MS" pitchFamily="66" charset="0"/>
                <a:cs typeface="Calibri" pitchFamily="34" charset="0"/>
              </a:rPr>
              <a:t>Yoğun maruz kalmanın getirdiği endişe ile başa çıkmak için</a:t>
            </a:r>
            <a:r>
              <a:rPr lang="tr-TR" sz="2800" b="1" dirty="0" smtClean="0">
                <a:latin typeface="Comic Sans MS" pitchFamily="66" charset="0"/>
                <a:cs typeface="Calibri" pitchFamily="34" charset="0"/>
              </a:rPr>
              <a:t> haber kaynaklarına erişimi ve sosyal medya kullanımını sınırlandırın</a:t>
            </a:r>
            <a:r>
              <a:rPr lang="tr-TR" sz="2800" dirty="0" smtClean="0">
                <a:latin typeface="Comic Sans MS" pitchFamily="66" charset="0"/>
                <a:cs typeface="Calibri" pitchFamily="34" charset="0"/>
              </a:rPr>
              <a:t>.</a:t>
            </a:r>
          </a:p>
          <a:p>
            <a:pPr marL="514350" indent="-514350">
              <a:buClr>
                <a:srgbClr val="FF0000"/>
              </a:buClr>
            </a:pPr>
            <a:r>
              <a:rPr lang="tr-TR" sz="2800" dirty="0" smtClean="0">
                <a:latin typeface="Comic Sans MS" pitchFamily="66" charset="0"/>
                <a:cs typeface="Calibri" pitchFamily="34" charset="0"/>
              </a:rPr>
              <a:t>Okuduklarınız, izledikleriniz ve duyduklarınızın yüksek düzeyde strese neden olduğunu fark ederseniz, </a:t>
            </a:r>
            <a:r>
              <a:rPr lang="tr-TR" sz="2800" b="1" dirty="0" smtClean="0">
                <a:latin typeface="Comic Sans MS" pitchFamily="66" charset="0"/>
                <a:cs typeface="Calibri" pitchFamily="34" charset="0"/>
              </a:rPr>
              <a:t>bilgi edinmenin getirdiği stres ve bilgi edinmeye yönelik isteğiniz arasında bir denge oluşturmaya çalışın</a:t>
            </a:r>
            <a:r>
              <a:rPr lang="tr-TR" sz="2800" dirty="0" smtClean="0">
                <a:latin typeface="Comic Sans MS" pitchFamily="66" charset="0"/>
                <a:cs typeface="Calibri" pitchFamily="34" charset="0"/>
              </a:rPr>
              <a:t>. Bu süreçte kendinizi güncel bilgilere tamamen kapatmak iyi olmayabilir ancak kendinizi bu konuda eğitmek ve aldığınız bilgilere sınırlandırma getirmek, stresle başa çıkmanıza yardımcı olabilir. </a:t>
            </a:r>
          </a:p>
          <a:p>
            <a:pPr>
              <a:buNone/>
            </a:pPr>
            <a:endParaRPr lang="tr-TR" dirty="0"/>
          </a:p>
        </p:txBody>
      </p:sp>
      <p:sp>
        <p:nvSpPr>
          <p:cNvPr id="4" name="1 Başlık"/>
          <p:cNvSpPr>
            <a:spLocks noGrp="1"/>
          </p:cNvSpPr>
          <p:nvPr>
            <p:ph type="title"/>
          </p:nvPr>
        </p:nvSpPr>
        <p:spPr>
          <a:xfrm>
            <a:off x="1619672" y="404664"/>
            <a:ext cx="7238256" cy="758952"/>
          </a:xfrm>
        </p:spPr>
        <p:txBody>
          <a:bodyPr>
            <a:noAutofit/>
          </a:bodyPr>
          <a:lstStyle/>
          <a:p>
            <a:r>
              <a:rPr lang="tr-TR" sz="28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1.  </a:t>
            </a: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Doğru Bilgi Edinme, Haber Kaynakları ve Sosyal Medya Kullanımı</a:t>
            </a:r>
            <a:endParaRPr lang="tr-TR" sz="2800" b="1" dirty="0">
              <a:solidFill>
                <a:srgbClr val="FF0000"/>
              </a:solidFill>
              <a:latin typeface="Comic Sans MS" pitchFamily="66" charset="0"/>
              <a:cs typeface="Calibri" pitchFamily="34"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fontScale="92500"/>
          </a:bodyPr>
          <a:lstStyle/>
          <a:p>
            <a:pPr lvl="0">
              <a:buClr>
                <a:srgbClr val="FF0000"/>
              </a:buClr>
            </a:pPr>
            <a:r>
              <a:rPr lang="tr-TR" sz="2800" b="1" dirty="0" smtClean="0">
                <a:latin typeface="Comic Sans MS" pitchFamily="66" charset="0"/>
                <a:cs typeface="Calibri" pitchFamily="34" charset="0"/>
              </a:rPr>
              <a:t>Sosyal medya etkinliğinizi ve sosyal medyada ne kadar süre harcadığınızı değerlendirin.</a:t>
            </a:r>
            <a:r>
              <a:rPr lang="tr-TR" sz="2800" dirty="0" smtClean="0">
                <a:latin typeface="Comic Sans MS" pitchFamily="66" charset="0"/>
                <a:cs typeface="Calibri" pitchFamily="34" charset="0"/>
              </a:rPr>
              <a:t> Bu süre günlük işlevlerinizi azaltacak ölçüde mi? Güncel gelişmeleri kontrol etme isteği duyduğunuzda, bu isteği bir süre ertelemeye çalışın.</a:t>
            </a:r>
            <a:r>
              <a:rPr lang="tr-TR" sz="2800" b="1" dirty="0" smtClean="0">
                <a:latin typeface="Comic Sans MS" pitchFamily="66" charset="0"/>
                <a:cs typeface="Calibri" pitchFamily="34" charset="0"/>
              </a:rPr>
              <a:t> </a:t>
            </a:r>
          </a:p>
          <a:p>
            <a:pPr lvl="0">
              <a:buClr>
                <a:srgbClr val="FF0000"/>
              </a:buClr>
            </a:pPr>
            <a:r>
              <a:rPr lang="tr-TR" sz="2800" b="1" dirty="0" smtClean="0">
                <a:latin typeface="Comic Sans MS" pitchFamily="66" charset="0"/>
                <a:cs typeface="Calibri" pitchFamily="34" charset="0"/>
              </a:rPr>
              <a:t>Haberleri günün belli saatlerinde kontrol edebileceğiniz şekilde izleyin</a:t>
            </a:r>
            <a:r>
              <a:rPr lang="tr-TR" sz="2800" dirty="0" smtClean="0">
                <a:latin typeface="Comic Sans MS" pitchFamily="66" charset="0"/>
                <a:cs typeface="Calibri" pitchFamily="34" charset="0"/>
              </a:rPr>
              <a:t>. Takip ettiğiniz hesaplarda veya sosyal medya etiketlerinde kaygınızın artmasına neden olanlar varsa, bu hesapları bu süreçte takip etmeyi bırakmayı düşünebilirsiniz. </a:t>
            </a:r>
          </a:p>
          <a:p>
            <a:endParaRPr lang="tr-TR" sz="2800" dirty="0" smtClean="0">
              <a:latin typeface="Calibri" pitchFamily="34" charset="0"/>
              <a:cs typeface="Calibri" pitchFamily="34" charset="0"/>
            </a:endParaRPr>
          </a:p>
          <a:p>
            <a:pPr lvl="0"/>
            <a:endParaRPr lang="tr-TR" dirty="0" smtClean="0"/>
          </a:p>
          <a:p>
            <a:pPr>
              <a:buNone/>
            </a:pPr>
            <a:endParaRPr lang="tr-TR" dirty="0"/>
          </a:p>
        </p:txBody>
      </p:sp>
      <p:sp>
        <p:nvSpPr>
          <p:cNvPr id="4" name="1 Başlık"/>
          <p:cNvSpPr>
            <a:spLocks noGrp="1"/>
          </p:cNvSpPr>
          <p:nvPr>
            <p:ph type="title"/>
          </p:nvPr>
        </p:nvSpPr>
        <p:spPr>
          <a:xfrm>
            <a:off x="1475656" y="332656"/>
            <a:ext cx="7310264" cy="758952"/>
          </a:xfrm>
        </p:spPr>
        <p:txBody>
          <a:bodyPr>
            <a:noAutofit/>
          </a:bodyPr>
          <a:lstStyle/>
          <a:p>
            <a:r>
              <a:rPr lang="tr-TR" sz="28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1.  </a:t>
            </a:r>
            <a:r>
              <a:rPr lang="tr-TR" sz="28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Doğru Bilgi Edinme, Haber Kaynakları ve Sosyal Medya Kullanımı</a:t>
            </a:r>
            <a:endParaRPr lang="tr-TR" sz="2800" b="1" dirty="0">
              <a:solidFill>
                <a:srgbClr val="FF0000"/>
              </a:solidFill>
              <a:latin typeface="Comic Sans MS" pitchFamily="66"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547664" y="332656"/>
            <a:ext cx="7282056" cy="1143000"/>
          </a:xfrm>
        </p:spPr>
        <p:txBody>
          <a:bodyPr>
            <a:noAutofit/>
          </a:bodyPr>
          <a:lstStyle/>
          <a:p>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2. Düşüncelerin Farkına Varma</a:t>
            </a:r>
            <a:r>
              <a:rPr lang="tr-TR" sz="3600" b="1" dirty="0" smtClean="0">
                <a:effectLst>
                  <a:outerShdw blurRad="38100" dist="38100" dir="2700000" algn="tl">
                    <a:srgbClr val="000000">
                      <a:alpha val="43137"/>
                    </a:srgbClr>
                  </a:outerShdw>
                </a:effectLst>
                <a:latin typeface="Calibri" pitchFamily="34" charset="0"/>
                <a:cs typeface="Calibri" pitchFamily="34" charset="0"/>
              </a:rPr>
              <a:t/>
            </a:r>
            <a:br>
              <a:rPr lang="tr-TR" sz="3600" b="1" dirty="0" smtClean="0">
                <a:effectLst>
                  <a:outerShdw blurRad="38100" dist="38100" dir="2700000" algn="tl">
                    <a:srgbClr val="000000">
                      <a:alpha val="43137"/>
                    </a:srgbClr>
                  </a:outerShdw>
                </a:effectLst>
                <a:latin typeface="Calibri" pitchFamily="34" charset="0"/>
                <a:cs typeface="Calibri" pitchFamily="34" charset="0"/>
              </a:rPr>
            </a:br>
            <a:endParaRPr lang="tr-TR" sz="3600" b="1" dirty="0">
              <a:effectLst>
                <a:outerShdw blurRad="38100" dist="38100" dir="2700000" algn="tl">
                  <a:srgbClr val="000000">
                    <a:alpha val="43137"/>
                  </a:srgbClr>
                </a:outerShdw>
              </a:effectLst>
              <a:latin typeface="Calibri" pitchFamily="34" charset="0"/>
              <a:cs typeface="Calibri" pitchFamily="34" charset="0"/>
            </a:endParaRPr>
          </a:p>
        </p:txBody>
      </p:sp>
      <p:sp>
        <p:nvSpPr>
          <p:cNvPr id="3" name="2 İçerik Yer Tutucusu"/>
          <p:cNvSpPr>
            <a:spLocks noGrp="1"/>
          </p:cNvSpPr>
          <p:nvPr>
            <p:ph idx="1"/>
          </p:nvPr>
        </p:nvSpPr>
        <p:spPr>
          <a:xfrm>
            <a:off x="467544" y="1700808"/>
            <a:ext cx="8466144" cy="4547592"/>
          </a:xfrm>
        </p:spPr>
        <p:txBody>
          <a:bodyPr>
            <a:normAutofit fontScale="62500" lnSpcReduction="20000"/>
          </a:bodyPr>
          <a:lstStyle/>
          <a:p>
            <a:pPr lvl="0" algn="ctr">
              <a:buNone/>
            </a:pPr>
            <a:r>
              <a:rPr lang="tr-TR" dirty="0" smtClean="0"/>
              <a:t>	</a:t>
            </a:r>
            <a:r>
              <a:rPr lang="tr-TR" sz="3400" dirty="0" smtClean="0">
                <a:latin typeface="Comic Sans MS" pitchFamily="66" charset="0"/>
                <a:cs typeface="Calibri" pitchFamily="34" charset="0"/>
              </a:rPr>
              <a:t>Belirsizlik durumlarında, “Ya şöyle olursa?” gibi düşüncelerin ortaya çıkması oldukça doğaldır. Bununla birlikte, bu düşünceler yoğunlaşırsa, kişi gelecek senaryolarını felaketleştirmeye başlayabilir.</a:t>
            </a:r>
          </a:p>
          <a:p>
            <a:pPr lvl="0" algn="ctr">
              <a:buNone/>
            </a:pPr>
            <a:r>
              <a:rPr lang="tr-TR" sz="3400" dirty="0" smtClean="0">
                <a:latin typeface="Comic Sans MS" pitchFamily="66" charset="0"/>
                <a:cs typeface="Calibri" pitchFamily="34" charset="0"/>
              </a:rPr>
              <a:t> Bu da kaygı ve stresin artmasına neden olacaktır.</a:t>
            </a:r>
            <a:r>
              <a:rPr lang="tr-TR" sz="3400" b="1" dirty="0" smtClean="0">
                <a:latin typeface="Comic Sans MS" pitchFamily="66" charset="0"/>
                <a:cs typeface="Calibri" pitchFamily="34" charset="0"/>
              </a:rPr>
              <a:t> </a:t>
            </a:r>
          </a:p>
          <a:p>
            <a:pPr lvl="0" algn="ctr">
              <a:buNone/>
            </a:pPr>
            <a:endParaRPr lang="tr-TR" sz="3400" b="1" dirty="0" smtClean="0">
              <a:latin typeface="Comic Sans MS" pitchFamily="66" charset="0"/>
              <a:cs typeface="Calibri" pitchFamily="34" charset="0"/>
            </a:endParaRPr>
          </a:p>
          <a:p>
            <a:pPr lvl="0" algn="ctr">
              <a:buNone/>
            </a:pPr>
            <a:r>
              <a:rPr lang="tr-TR" sz="3400" b="1" dirty="0" smtClean="0">
                <a:latin typeface="Comic Sans MS" pitchFamily="66" charset="0"/>
                <a:cs typeface="Calibri" pitchFamily="34" charset="0"/>
              </a:rPr>
              <a:t>	Felaketleştirici düşüncelerinizi size yardımcı olacak düşüncelerle değiştirmek mümkündür</a:t>
            </a:r>
            <a:r>
              <a:rPr lang="tr-TR" sz="3400" dirty="0" smtClean="0">
                <a:latin typeface="Comic Sans MS" pitchFamily="66" charset="0"/>
                <a:cs typeface="Calibri" pitchFamily="34" charset="0"/>
              </a:rPr>
              <a:t>. </a:t>
            </a:r>
          </a:p>
          <a:p>
            <a:pPr lvl="0">
              <a:buNone/>
            </a:pPr>
            <a:r>
              <a:rPr lang="tr-TR" sz="3400" dirty="0" smtClean="0">
                <a:latin typeface="Comic Sans MS" pitchFamily="66" charset="0"/>
                <a:cs typeface="Calibri" pitchFamily="34" charset="0"/>
              </a:rPr>
              <a:t>		Kaygınızın artmasına neden olan bu gibi düşünceler ortaya çıktığında, kendinize şu soruları sorabilirsiniz:</a:t>
            </a:r>
          </a:p>
          <a:p>
            <a:pPr>
              <a:buClr>
                <a:srgbClr val="FF0000"/>
              </a:buClr>
            </a:pPr>
            <a:r>
              <a:rPr lang="tr-TR" sz="3400" dirty="0" smtClean="0">
                <a:latin typeface="Comic Sans MS" pitchFamily="66" charset="0"/>
                <a:cs typeface="Calibri" pitchFamily="34" charset="0"/>
              </a:rPr>
              <a:t>“</a:t>
            </a:r>
            <a:r>
              <a:rPr lang="tr-TR" sz="3400" i="1" dirty="0" smtClean="0">
                <a:latin typeface="Comic Sans MS" pitchFamily="66" charset="0"/>
                <a:cs typeface="Calibri" pitchFamily="34" charset="0"/>
              </a:rPr>
              <a:t>Kontrol altına alabildiğim/benim kontrolümdeki şeyler neler?”</a:t>
            </a:r>
            <a:endParaRPr lang="tr-TR" sz="3400" dirty="0" smtClean="0">
              <a:latin typeface="Comic Sans MS" pitchFamily="66" charset="0"/>
              <a:cs typeface="Calibri" pitchFamily="34" charset="0"/>
            </a:endParaRPr>
          </a:p>
          <a:p>
            <a:pPr>
              <a:buClr>
                <a:srgbClr val="FF0000"/>
              </a:buClr>
            </a:pPr>
            <a:r>
              <a:rPr lang="tr-TR" sz="3400" i="1" dirty="0" smtClean="0">
                <a:latin typeface="Comic Sans MS" pitchFamily="66" charset="0"/>
                <a:cs typeface="Calibri" pitchFamily="34" charset="0"/>
              </a:rPr>
              <a:t>“Geçmişte yaşadığım zorluklarla başa çıkmada ne gibi yöntemler bana yardımcı olmuştu ve bugün bu yöntemlerden bana yardımcı olabilecek olanlar var mı?”</a:t>
            </a:r>
            <a:endParaRPr lang="tr-TR" sz="3400" dirty="0" smtClean="0">
              <a:latin typeface="Comic Sans MS" pitchFamily="66" charset="0"/>
              <a:cs typeface="Calibri" pitchFamily="34" charset="0"/>
            </a:endParaRPr>
          </a:p>
          <a:p>
            <a:pPr>
              <a:buNone/>
            </a:pPr>
            <a:endParaRPr lang="tr-TR" dirty="0" smtClean="0"/>
          </a:p>
          <a:p>
            <a:pPr>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1752" y="1700808"/>
            <a:ext cx="8503920" cy="4398240"/>
          </a:xfrm>
        </p:spPr>
        <p:txBody>
          <a:bodyPr>
            <a:normAutofit fontScale="92500" lnSpcReduction="20000"/>
          </a:bodyPr>
          <a:lstStyle/>
          <a:p>
            <a:pPr>
              <a:buClr>
                <a:srgbClr val="FF0000"/>
              </a:buClr>
            </a:pPr>
            <a:r>
              <a:rPr lang="tr-TR" b="1" dirty="0" smtClean="0">
                <a:latin typeface="Comic Sans MS" pitchFamily="66" charset="0"/>
              </a:rPr>
              <a:t>Duygularımızın farkına vararak, fiziksel ve zihinsel sağlığımıza dikkat etmek konusunda birbirimize destek olmak önemlidir. </a:t>
            </a:r>
            <a:endParaRPr lang="tr-TR" dirty="0" smtClean="0">
              <a:latin typeface="Comic Sans MS" pitchFamily="66" charset="0"/>
            </a:endParaRPr>
          </a:p>
          <a:p>
            <a:pPr>
              <a:buClr>
                <a:srgbClr val="FF0000"/>
              </a:buClr>
            </a:pPr>
            <a:r>
              <a:rPr lang="tr-TR" b="1" dirty="0" smtClean="0">
                <a:latin typeface="Comic Sans MS" pitchFamily="66" charset="0"/>
              </a:rPr>
              <a:t>Endişeli olabileceğini düşündüğünüz veya yalnız yaşadığını bildiğiniz kişilerle iletişime geçmeyi ihmal etmeyin</a:t>
            </a:r>
            <a:r>
              <a:rPr lang="tr-TR" dirty="0" smtClean="0">
                <a:latin typeface="Comic Sans MS" pitchFamily="66" charset="0"/>
              </a:rPr>
              <a:t>. Bu size kendinizi iyi hissettirmenin yanı sıra o kişilerin de desteklendiklerini hissetmelerine, dolayısıyla kaygı ve endişeleriyle baş etmelerine yardımcı olacaktır.</a:t>
            </a:r>
          </a:p>
          <a:p>
            <a:pPr>
              <a:buClr>
                <a:srgbClr val="FF0000"/>
              </a:buClr>
            </a:pPr>
            <a:r>
              <a:rPr lang="tr-TR" dirty="0" smtClean="0">
                <a:latin typeface="Comic Sans MS" pitchFamily="66" charset="0"/>
              </a:rPr>
              <a:t>Kaygınızın çok arttığını ve sizde çok sıkıntı yarattığını hissediyorsanız, duygularınızın farkına vararak </a:t>
            </a:r>
            <a:r>
              <a:rPr lang="tr-TR" b="1" dirty="0" smtClean="0">
                <a:latin typeface="Comic Sans MS" pitchFamily="66" charset="0"/>
              </a:rPr>
              <a:t>güvendiğiniz bir kişiyle, arkadaşlarınızla veya ailenizle duygularınızı paylaşmanız önemlidir.</a:t>
            </a:r>
            <a:endParaRPr lang="tr-TR" dirty="0" smtClean="0">
              <a:latin typeface="Comic Sans MS" pitchFamily="66" charset="0"/>
            </a:endParaRPr>
          </a:p>
          <a:p>
            <a:pPr>
              <a:buNone/>
            </a:pPr>
            <a:endParaRPr lang="tr-TR" dirty="0"/>
          </a:p>
        </p:txBody>
      </p:sp>
      <p:sp>
        <p:nvSpPr>
          <p:cNvPr id="4" name="1 Başlık"/>
          <p:cNvSpPr>
            <a:spLocks noGrp="1"/>
          </p:cNvSpPr>
          <p:nvPr>
            <p:ph type="title"/>
          </p:nvPr>
        </p:nvSpPr>
        <p:spPr>
          <a:xfrm>
            <a:off x="899592" y="836712"/>
            <a:ext cx="7958336" cy="758952"/>
          </a:xfrm>
        </p:spPr>
        <p:txBody>
          <a:bodyPr>
            <a:noAutofit/>
          </a:bodyPr>
          <a:lstStyle/>
          <a:p>
            <a:pPr algn="ctr"/>
            <a:r>
              <a:rPr lang="tr-TR" sz="3600" b="1" dirty="0" smtClean="0">
                <a:solidFill>
                  <a:srgbClr val="FF0000"/>
                </a:solidFill>
                <a:latin typeface="Comic Sans MS" pitchFamily="66" charset="0"/>
                <a:cs typeface="Calibri" pitchFamily="34" charset="0"/>
              </a:rPr>
              <a:t>3. Duyguların Farkında Olma</a:t>
            </a:r>
            <a:br>
              <a:rPr lang="tr-TR" sz="3600" b="1" dirty="0" smtClean="0">
                <a:solidFill>
                  <a:srgbClr val="FF0000"/>
                </a:solidFill>
                <a:latin typeface="Comic Sans MS" pitchFamily="66" charset="0"/>
                <a:cs typeface="Calibri" pitchFamily="34" charset="0"/>
              </a:rPr>
            </a:br>
            <a:endParaRPr lang="tr-TR" sz="3600" b="1" dirty="0">
              <a:solidFill>
                <a:srgbClr val="FF0000"/>
              </a:solidFill>
              <a:latin typeface="Comic Sans MS" pitchFamily="66"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1752" y="1700808"/>
            <a:ext cx="8503920" cy="4398240"/>
          </a:xfrm>
        </p:spPr>
        <p:txBody>
          <a:bodyPr>
            <a:normAutofit/>
          </a:bodyPr>
          <a:lstStyle/>
          <a:p>
            <a:pPr>
              <a:buClr>
                <a:srgbClr val="FF0000"/>
              </a:buClr>
            </a:pPr>
            <a:r>
              <a:rPr lang="tr-TR" b="1" dirty="0" smtClean="0">
                <a:latin typeface="Comic Sans MS" pitchFamily="66" charset="0"/>
              </a:rPr>
              <a:t>Stresle başa çıkmanın etkin yollarından biri de mizahtır</a:t>
            </a:r>
            <a:r>
              <a:rPr lang="tr-TR" dirty="0" smtClean="0">
                <a:latin typeface="Comic Sans MS" pitchFamily="66" charset="0"/>
              </a:rPr>
              <a:t>. Ancak başa çıkmak için kullandığınız mizahın başka insanların fiziksel ve zihinsel sağlığını tehdit edecek, ayrımcı ve nefret dolu unsurlar içermemesine özen gösterin.</a:t>
            </a:r>
          </a:p>
          <a:p>
            <a:pPr>
              <a:buClr>
                <a:srgbClr val="FF0000"/>
              </a:buClr>
            </a:pPr>
            <a:r>
              <a:rPr lang="tr-TR" b="1" dirty="0" smtClean="0">
                <a:latin typeface="Comic Sans MS" pitchFamily="66" charset="0"/>
              </a:rPr>
              <a:t>Yaşadığınız kaygı ve stresle başa çıkamadığınızı düşünürseniz profesyonel yardım da arayabilirsiniz</a:t>
            </a:r>
            <a:r>
              <a:rPr lang="tr-TR" dirty="0" smtClean="0">
                <a:latin typeface="Comic Sans MS" pitchFamily="66" charset="0"/>
              </a:rPr>
              <a:t>. </a:t>
            </a:r>
          </a:p>
          <a:p>
            <a:pPr>
              <a:buNone/>
            </a:pPr>
            <a:endParaRPr lang="tr-TR" dirty="0"/>
          </a:p>
        </p:txBody>
      </p:sp>
      <p:sp>
        <p:nvSpPr>
          <p:cNvPr id="4" name="1 Başlık"/>
          <p:cNvSpPr>
            <a:spLocks noGrp="1"/>
          </p:cNvSpPr>
          <p:nvPr>
            <p:ph type="title"/>
          </p:nvPr>
        </p:nvSpPr>
        <p:spPr>
          <a:xfrm>
            <a:off x="1115616" y="764704"/>
            <a:ext cx="7742312" cy="758952"/>
          </a:xfrm>
        </p:spPr>
        <p:txBody>
          <a:bodyPr>
            <a:noAutofit/>
          </a:bodyPr>
          <a:lstStyle/>
          <a:p>
            <a:pPr algn="ctr"/>
            <a:r>
              <a:rPr lang="tr-TR" sz="3600" b="1" dirty="0" smtClean="0">
                <a:solidFill>
                  <a:srgbClr val="FF0000"/>
                </a:solidFill>
                <a:latin typeface="Comic Sans MS" pitchFamily="66" charset="0"/>
                <a:cs typeface="Calibri" pitchFamily="34" charset="0"/>
              </a:rPr>
              <a:t>3. Duyguların Farkında Olma</a:t>
            </a:r>
            <a:br>
              <a:rPr lang="tr-TR" sz="3600" b="1" dirty="0" smtClean="0">
                <a:solidFill>
                  <a:srgbClr val="FF0000"/>
                </a:solidFill>
                <a:latin typeface="Comic Sans MS" pitchFamily="66" charset="0"/>
                <a:cs typeface="Calibri" pitchFamily="34" charset="0"/>
              </a:rPr>
            </a:br>
            <a:endParaRPr lang="tr-TR" sz="3600" b="1" dirty="0">
              <a:solidFill>
                <a:srgbClr val="FF0000"/>
              </a:solidFill>
              <a:latin typeface="Comic Sans MS" pitchFamily="66"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476672"/>
            <a:ext cx="8534400" cy="758952"/>
          </a:xfrm>
        </p:spPr>
        <p:txBody>
          <a:bodyPr>
            <a:normAutofit fontScale="90000"/>
          </a:bodyPr>
          <a:lstStyle/>
          <a:p>
            <a:pPr algn="ctr"/>
            <a:r>
              <a:rPr lang="tr-TR"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4.  Sosyal İlişkiler</a:t>
            </a:r>
            <a:r>
              <a:rPr lang="tr-TR" b="1" dirty="0" smtClean="0">
                <a:solidFill>
                  <a:srgbClr val="002060"/>
                </a:solidFill>
                <a:effectLst/>
                <a:latin typeface="Calibri" pitchFamily="34" charset="0"/>
                <a:cs typeface="Calibri" pitchFamily="34" charset="0"/>
              </a:rPr>
              <a:t/>
            </a:r>
            <a:br>
              <a:rPr lang="tr-TR" b="1" dirty="0" smtClean="0">
                <a:solidFill>
                  <a:srgbClr val="002060"/>
                </a:solidFill>
                <a:effectLst/>
                <a:latin typeface="Calibri" pitchFamily="34" charset="0"/>
                <a:cs typeface="Calibri" pitchFamily="34" charset="0"/>
              </a:rPr>
            </a:br>
            <a:endParaRPr lang="tr-TR" b="1" dirty="0">
              <a:solidFill>
                <a:srgbClr val="002060"/>
              </a:solidFill>
              <a:effectLst/>
              <a:latin typeface="Calibri" pitchFamily="34" charset="0"/>
              <a:cs typeface="Calibri" pitchFamily="34" charset="0"/>
            </a:endParaRPr>
          </a:p>
        </p:txBody>
      </p:sp>
      <p:sp>
        <p:nvSpPr>
          <p:cNvPr id="3" name="2 İçerik Yer Tutucusu"/>
          <p:cNvSpPr>
            <a:spLocks noGrp="1"/>
          </p:cNvSpPr>
          <p:nvPr>
            <p:ph idx="1"/>
          </p:nvPr>
        </p:nvSpPr>
        <p:spPr>
          <a:xfrm>
            <a:off x="301752" y="1700808"/>
            <a:ext cx="8503920" cy="4398240"/>
          </a:xfrm>
        </p:spPr>
        <p:txBody>
          <a:bodyPr>
            <a:normAutofit/>
          </a:bodyPr>
          <a:lstStyle/>
          <a:p>
            <a:pPr>
              <a:buClr>
                <a:srgbClr val="FF0000"/>
              </a:buClr>
            </a:pPr>
            <a:r>
              <a:rPr lang="tr-TR" sz="2400" dirty="0" smtClean="0">
                <a:latin typeface="Comic Sans MS" pitchFamily="66" charset="0"/>
              </a:rPr>
              <a:t>Fiziksel olarak diğer insanlarla aramıza mesafe koymak zorunda olduğumuz dönemler olabilir. Ancak bu diğer insanlarla aramıza sosyal mesafeler koymamız gerektiği anlamına gelmemektedir.</a:t>
            </a:r>
          </a:p>
          <a:p>
            <a:pPr>
              <a:buClr>
                <a:srgbClr val="FF0000"/>
              </a:buClr>
            </a:pPr>
            <a:r>
              <a:rPr lang="tr-TR" sz="2400" dirty="0" smtClean="0">
                <a:latin typeface="Comic Sans MS" pitchFamily="66" charset="0"/>
              </a:rPr>
              <a:t>İmkanlarınız dahilinde arkadaşlarınızla ve sevdiğiniz kişilerle iletişime geçin.</a:t>
            </a:r>
          </a:p>
          <a:p>
            <a:pPr>
              <a:buClr>
                <a:srgbClr val="FF0000"/>
              </a:buClr>
            </a:pPr>
            <a:r>
              <a:rPr lang="tr-TR" sz="2400" dirty="0" smtClean="0">
                <a:latin typeface="Comic Sans MS" pitchFamily="66" charset="0"/>
              </a:rPr>
              <a:t> Özellikle izlediğiniz filmlerden, dinlediğiniz müziklerden, oynadığınız oyunlardan söz edin.</a:t>
            </a:r>
          </a:p>
          <a:p>
            <a:pPr>
              <a:buClr>
                <a:srgbClr val="FF0000"/>
              </a:buClr>
              <a:buNone/>
            </a:pPr>
            <a:endParaRPr lang="tr-TR" sz="2400" dirty="0" smtClean="0">
              <a:latin typeface="Comic Sans MS" pitchFamily="66" charset="0"/>
            </a:endParaRPr>
          </a:p>
          <a:p>
            <a:pPr>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1752" y="1772816"/>
            <a:ext cx="8503920" cy="4326232"/>
          </a:xfrm>
        </p:spPr>
        <p:txBody>
          <a:bodyPr>
            <a:normAutofit fontScale="92500" lnSpcReduction="20000"/>
          </a:bodyPr>
          <a:lstStyle/>
          <a:p>
            <a:pPr>
              <a:buClr>
                <a:srgbClr val="FF0000"/>
              </a:buClr>
            </a:pPr>
            <a:r>
              <a:rPr lang="tr-TR" sz="2800" dirty="0" smtClean="0">
                <a:latin typeface="Comic Sans MS" pitchFamily="66" charset="0"/>
                <a:cs typeface="Calibri" pitchFamily="34" charset="0"/>
              </a:rPr>
              <a:t>Endişe ve stresle başa çıkmanın en iyi yollarından biri, duygularımızı dile getirmektir. </a:t>
            </a:r>
            <a:r>
              <a:rPr lang="tr-TR" sz="2800" b="1" dirty="0" smtClean="0">
                <a:latin typeface="Comic Sans MS" pitchFamily="66" charset="0"/>
                <a:cs typeface="Calibri" pitchFamily="34" charset="0"/>
              </a:rPr>
              <a:t>Güvendiğiniz ve sevdiğiniz kişilerle duygularınızı paylaşmak</a:t>
            </a:r>
            <a:r>
              <a:rPr lang="tr-TR" sz="2800" dirty="0" smtClean="0">
                <a:latin typeface="Comic Sans MS" pitchFamily="66" charset="0"/>
                <a:cs typeface="Calibri" pitchFamily="34" charset="0"/>
              </a:rPr>
              <a:t> </a:t>
            </a:r>
            <a:r>
              <a:rPr lang="tr-TR" sz="2800" b="1" dirty="0" smtClean="0">
                <a:latin typeface="Comic Sans MS" pitchFamily="66" charset="0"/>
                <a:cs typeface="Calibri" pitchFamily="34" charset="0"/>
              </a:rPr>
              <a:t>fiziksel yalıtılmışlığın getirdiği yalnızlık duygusu ile başa çıkmanıza yardımcı olacaktır.</a:t>
            </a:r>
            <a:r>
              <a:rPr lang="tr-TR" sz="2800" dirty="0" smtClean="0">
                <a:latin typeface="Comic Sans MS" pitchFamily="66" charset="0"/>
                <a:cs typeface="Calibri" pitchFamily="34" charset="0"/>
              </a:rPr>
              <a:t> Aynı zamanda, diğer kişilerin de endişelerini sizlerle paylaşmalarına yardımcı olabilir.</a:t>
            </a:r>
          </a:p>
          <a:p>
            <a:pPr>
              <a:buClr>
                <a:srgbClr val="FF0000"/>
              </a:buClr>
            </a:pPr>
            <a:r>
              <a:rPr lang="tr-TR" sz="2800" b="1" dirty="0" smtClean="0">
                <a:latin typeface="Comic Sans MS" pitchFamily="66" charset="0"/>
                <a:cs typeface="Calibri" pitchFamily="34" charset="0"/>
              </a:rPr>
              <a:t>Kendinizle, arkadaşlarınızla, ailenizle ve çevrenizle ilgilenmek, işe yarar olduğunuzu hissettirerek stresle daha iyi başa çıkmanıza yardımcı olabilir.</a:t>
            </a:r>
            <a:r>
              <a:rPr lang="tr-TR" sz="2800" dirty="0" smtClean="0">
                <a:latin typeface="Comic Sans MS" pitchFamily="66" charset="0"/>
                <a:cs typeface="Calibri" pitchFamily="34" charset="0"/>
              </a:rPr>
              <a:t> Aynı zamanda, başkalarıyla ilgilenmeniz, onların da stresle başa çıkmalarına yardımcı olacaktır.</a:t>
            </a:r>
          </a:p>
          <a:p>
            <a:pPr>
              <a:buNone/>
            </a:pPr>
            <a:endParaRPr lang="tr-TR" dirty="0"/>
          </a:p>
        </p:txBody>
      </p:sp>
      <p:sp>
        <p:nvSpPr>
          <p:cNvPr id="4" name="1 Başlık"/>
          <p:cNvSpPr>
            <a:spLocks noGrp="1"/>
          </p:cNvSpPr>
          <p:nvPr>
            <p:ph type="title"/>
          </p:nvPr>
        </p:nvSpPr>
        <p:spPr>
          <a:xfrm>
            <a:off x="323528" y="548680"/>
            <a:ext cx="8534400" cy="758952"/>
          </a:xfrm>
        </p:spPr>
        <p:txBody>
          <a:bodyPr>
            <a:normAutofit fontScale="90000"/>
          </a:bodyPr>
          <a:lstStyle/>
          <a:p>
            <a:pPr algn="ctr"/>
            <a:r>
              <a:rPr lang="tr-TR"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4.  Sosyal İlişkiler</a:t>
            </a:r>
            <a:r>
              <a:rPr lang="tr-TR" b="1" dirty="0" smtClean="0">
                <a:solidFill>
                  <a:srgbClr val="002060"/>
                </a:solidFill>
                <a:effectLst/>
                <a:latin typeface="Calibri" pitchFamily="34" charset="0"/>
                <a:cs typeface="Calibri" pitchFamily="34" charset="0"/>
              </a:rPr>
              <a:t/>
            </a:r>
            <a:br>
              <a:rPr lang="tr-TR" b="1" dirty="0" smtClean="0">
                <a:solidFill>
                  <a:srgbClr val="002060"/>
                </a:solidFill>
                <a:effectLst/>
                <a:latin typeface="Calibri" pitchFamily="34" charset="0"/>
                <a:cs typeface="Calibri" pitchFamily="34" charset="0"/>
              </a:rPr>
            </a:br>
            <a:endParaRPr lang="tr-TR" b="1" dirty="0">
              <a:solidFill>
                <a:srgbClr val="002060"/>
              </a:solidFill>
              <a:effectLst/>
              <a:latin typeface="Calibri" pitchFamily="34"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763688" y="476672"/>
            <a:ext cx="7056784" cy="1143000"/>
          </a:xfrm>
        </p:spPr>
        <p:txBody>
          <a:bodyPr>
            <a:normAutofit fontScale="90000"/>
          </a:bodyPr>
          <a:lstStyle/>
          <a:p>
            <a:pPr algn="ctr"/>
            <a:r>
              <a:rPr lang="tr-TR" sz="2700" b="1" dirty="0" smtClean="0">
                <a:solidFill>
                  <a:srgbClr val="002060"/>
                </a:solidFill>
                <a:latin typeface="Arial" pitchFamily="34" charset="0"/>
                <a:cs typeface="Arial" pitchFamily="34" charset="0"/>
              </a:rPr>
              <a:t/>
            </a:r>
            <a:br>
              <a:rPr lang="tr-TR" sz="2700" b="1" dirty="0" smtClean="0">
                <a:solidFill>
                  <a:srgbClr val="002060"/>
                </a:solidFill>
                <a:latin typeface="Arial" pitchFamily="34" charset="0"/>
                <a:cs typeface="Arial" pitchFamily="34" charset="0"/>
              </a:rPr>
            </a:b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5.</a:t>
            </a: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Günlük Rutinlerin Devam Ettirilmesi ve Etkin/Aktif Kalma</a:t>
            </a:r>
            <a:r>
              <a:rPr lang="tr-TR" dirty="0" smtClean="0">
                <a:solidFill>
                  <a:srgbClr val="002060"/>
                </a:solidFill>
              </a:rPr>
              <a:t/>
            </a:r>
            <a:br>
              <a:rPr lang="tr-TR" dirty="0" smtClean="0">
                <a:solidFill>
                  <a:srgbClr val="002060"/>
                </a:solidFill>
              </a:rPr>
            </a:br>
            <a:endParaRPr lang="tr-TR" dirty="0">
              <a:solidFill>
                <a:srgbClr val="002060"/>
              </a:solidFill>
            </a:endParaRPr>
          </a:p>
        </p:txBody>
      </p:sp>
      <p:sp>
        <p:nvSpPr>
          <p:cNvPr id="3" name="2 İçerik Yer Tutucusu"/>
          <p:cNvSpPr>
            <a:spLocks noGrp="1"/>
          </p:cNvSpPr>
          <p:nvPr>
            <p:ph idx="1"/>
          </p:nvPr>
        </p:nvSpPr>
        <p:spPr>
          <a:xfrm>
            <a:off x="301752" y="1628800"/>
            <a:ext cx="8503920" cy="4470248"/>
          </a:xfrm>
        </p:spPr>
        <p:txBody>
          <a:bodyPr>
            <a:normAutofit fontScale="85000" lnSpcReduction="20000"/>
          </a:bodyPr>
          <a:lstStyle/>
          <a:p>
            <a:pPr lvl="0"/>
            <a:r>
              <a:rPr lang="tr-TR" sz="3400" b="1" dirty="0" smtClean="0">
                <a:latin typeface="Comic Sans MS" pitchFamily="66" charset="0"/>
                <a:cs typeface="Calibri" pitchFamily="34" charset="0"/>
              </a:rPr>
              <a:t>Günlük rutinlerinizi aksatmamaya çaba gösterin</a:t>
            </a:r>
            <a:r>
              <a:rPr lang="tr-TR" sz="3400" dirty="0" smtClean="0">
                <a:latin typeface="Comic Sans MS" pitchFamily="66" charset="0"/>
                <a:cs typeface="Calibri" pitchFamily="34" charset="0"/>
              </a:rPr>
              <a:t>. Geleceğe yönelik belirsizliğin oldukça arttığı dönemlerde bir rutine bağlı kalmaya çalışmak, normallik duygusunun korunmasına yardımcı olacaktır.</a:t>
            </a:r>
          </a:p>
          <a:p>
            <a:pPr lvl="0"/>
            <a:r>
              <a:rPr lang="tr-TR" sz="3400" dirty="0" smtClean="0">
                <a:latin typeface="Comic Sans MS" pitchFamily="66" charset="0"/>
                <a:cs typeface="Calibri" pitchFamily="34" charset="0"/>
              </a:rPr>
              <a:t> Bazen özellikle tüm zaman evde geçirildiğinde sabah güne başlamakta zorluk yaşanabilir. Ancak belli bir zamanda uyanmak, üstünüzü değiştirmek, kahvaltıdan sonra çalışmaya başlamak gibi </a:t>
            </a:r>
            <a:r>
              <a:rPr lang="tr-TR" sz="3400" b="1" dirty="0" smtClean="0">
                <a:latin typeface="Comic Sans MS" pitchFamily="66" charset="0"/>
                <a:cs typeface="Calibri" pitchFamily="34" charset="0"/>
              </a:rPr>
              <a:t>günlük temel rutinler, sürecin getirdiği stres ve kaygıyla başa çıkmaya yardımcı olabilir.</a:t>
            </a:r>
            <a:endParaRPr lang="tr-TR" sz="3400" dirty="0" smtClean="0">
              <a:latin typeface="Comic Sans MS" pitchFamily="66" charset="0"/>
              <a:cs typeface="Calibri" pitchFamily="34" charset="0"/>
            </a:endParaRPr>
          </a:p>
          <a:p>
            <a:pPr>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23529" y="1676400"/>
            <a:ext cx="8424936" cy="4704927"/>
          </a:xfrm>
        </p:spPr>
        <p:txBody>
          <a:bodyPr>
            <a:normAutofit fontScale="47500" lnSpcReduction="20000"/>
          </a:bodyPr>
          <a:lstStyle/>
          <a:p>
            <a:pPr marL="0" indent="0" algn="just">
              <a:buNone/>
            </a:pPr>
            <a:r>
              <a:rPr lang="tr-TR" sz="5100" dirty="0" smtClean="0">
                <a:solidFill>
                  <a:srgbClr val="FF0000"/>
                </a:solidFill>
                <a:latin typeface="Comic Sans MS" pitchFamily="66" charset="0"/>
              </a:rPr>
              <a:t>7. </a:t>
            </a:r>
            <a:r>
              <a:rPr lang="tr-TR" sz="5100" dirty="0" smtClean="0">
                <a:latin typeface="Comic Sans MS" pitchFamily="66" charset="0"/>
              </a:rPr>
              <a:t>Sakinleşmek için sigara, alkol ya da uyku ilaçları kullanır mısınız? </a:t>
            </a:r>
            <a:endParaRPr lang="tr-TR" sz="5100" dirty="0" smtClean="0">
              <a:solidFill>
                <a:srgbClr val="FF0000"/>
              </a:solidFill>
              <a:latin typeface="Comic Sans MS" pitchFamily="66" charset="0"/>
              <a:cs typeface="Calibri" panose="020F0502020204030204" pitchFamily="34" charset="0"/>
            </a:endParaRPr>
          </a:p>
          <a:p>
            <a:pPr marL="0" indent="0" algn="just">
              <a:buNone/>
            </a:pPr>
            <a:r>
              <a:rPr lang="tr-TR" sz="5100" dirty="0" smtClean="0">
                <a:solidFill>
                  <a:srgbClr val="FF0000"/>
                </a:solidFill>
                <a:latin typeface="Comic Sans MS" pitchFamily="66" charset="0"/>
                <a:cs typeface="Calibri" panose="020F0502020204030204" pitchFamily="34" charset="0"/>
              </a:rPr>
              <a:t>8. </a:t>
            </a:r>
            <a:r>
              <a:rPr lang="tr-TR" sz="5100" dirty="0" smtClean="0">
                <a:latin typeface="Comic Sans MS" pitchFamily="66" charset="0"/>
                <a:cs typeface="Calibri" panose="020F0502020204030204" pitchFamily="34" charset="0"/>
              </a:rPr>
              <a:t>Aceleci misiniz? </a:t>
            </a:r>
          </a:p>
          <a:p>
            <a:pPr marL="0" indent="0" algn="just">
              <a:buNone/>
            </a:pPr>
            <a:r>
              <a:rPr lang="tr-TR" sz="5100" dirty="0" smtClean="0">
                <a:solidFill>
                  <a:srgbClr val="FF0000"/>
                </a:solidFill>
                <a:latin typeface="Comic Sans MS" pitchFamily="66" charset="0"/>
                <a:cs typeface="Calibri" panose="020F0502020204030204" pitchFamily="34" charset="0"/>
              </a:rPr>
              <a:t>9. </a:t>
            </a:r>
            <a:r>
              <a:rPr lang="tr-TR" sz="5100" dirty="0" smtClean="0">
                <a:latin typeface="Comic Sans MS" pitchFamily="66" charset="0"/>
                <a:cs typeface="Calibri" panose="020F0502020204030204" pitchFamily="34" charset="0"/>
              </a:rPr>
              <a:t>Bir yere geç kalınca ya da oraya zamanında gitmeniz engellenirse kızar mısınız? </a:t>
            </a:r>
          </a:p>
          <a:p>
            <a:pPr marL="0" indent="0" algn="just">
              <a:buNone/>
            </a:pPr>
            <a:r>
              <a:rPr lang="tr-TR" sz="5100" dirty="0" smtClean="0">
                <a:solidFill>
                  <a:srgbClr val="FF0000"/>
                </a:solidFill>
                <a:latin typeface="Comic Sans MS" pitchFamily="66" charset="0"/>
                <a:cs typeface="Calibri" panose="020F0502020204030204" pitchFamily="34" charset="0"/>
              </a:rPr>
              <a:t>10. </a:t>
            </a:r>
            <a:r>
              <a:rPr lang="tr-TR" sz="5100" dirty="0" smtClean="0">
                <a:latin typeface="Comic Sans MS" pitchFamily="66" charset="0"/>
                <a:cs typeface="Calibri" panose="020F0502020204030204" pitchFamily="34" charset="0"/>
              </a:rPr>
              <a:t>Çalışma günü sonunda gerektiğinden fazla yorgun olur musunuz? </a:t>
            </a:r>
          </a:p>
          <a:p>
            <a:pPr marL="0" indent="0" algn="just">
              <a:buNone/>
            </a:pPr>
            <a:r>
              <a:rPr lang="tr-TR" sz="5100" dirty="0" smtClean="0">
                <a:solidFill>
                  <a:srgbClr val="FF0000"/>
                </a:solidFill>
                <a:latin typeface="Comic Sans MS" pitchFamily="66" charset="0"/>
                <a:cs typeface="Calibri" panose="020F0502020204030204" pitchFamily="34" charset="0"/>
              </a:rPr>
              <a:t>11. </a:t>
            </a:r>
            <a:r>
              <a:rPr lang="tr-TR" sz="5100" dirty="0" smtClean="0">
                <a:latin typeface="Comic Sans MS" pitchFamily="66" charset="0"/>
                <a:cs typeface="Calibri" panose="020F0502020204030204" pitchFamily="34" charset="0"/>
              </a:rPr>
              <a:t>Yapacak bir işiniz olmadığı zaman huzursuz olur musunuz?</a:t>
            </a:r>
          </a:p>
          <a:p>
            <a:pPr marL="0" indent="0" algn="just">
              <a:buNone/>
            </a:pPr>
            <a:r>
              <a:rPr lang="tr-TR" sz="5100" dirty="0" smtClean="0">
                <a:solidFill>
                  <a:srgbClr val="FF0000"/>
                </a:solidFill>
                <a:latin typeface="Comic Sans MS" pitchFamily="66" charset="0"/>
                <a:cs typeface="Calibri" panose="020F0502020204030204" pitchFamily="34" charset="0"/>
              </a:rPr>
              <a:t>12. </a:t>
            </a:r>
            <a:r>
              <a:rPr lang="tr-TR" sz="5100" dirty="0" smtClean="0">
                <a:latin typeface="Comic Sans MS" pitchFamily="66" charset="0"/>
                <a:cs typeface="Calibri" panose="020F0502020204030204" pitchFamily="34" charset="0"/>
              </a:rPr>
              <a:t>Doktorunuz, aileniz ya da arkadaşlarınız sizin için çok sinirli ve gergin olduğunuzu düşünür mü? </a:t>
            </a:r>
          </a:p>
          <a:p>
            <a:pPr marL="0" indent="0" algn="just">
              <a:buNone/>
            </a:pPr>
            <a:r>
              <a:rPr lang="tr-TR" sz="5100" dirty="0" smtClean="0">
                <a:solidFill>
                  <a:srgbClr val="FF0000"/>
                </a:solidFill>
                <a:latin typeface="Comic Sans MS" pitchFamily="66" charset="0"/>
                <a:cs typeface="Calibri" panose="020F0502020204030204" pitchFamily="34" charset="0"/>
              </a:rPr>
              <a:t>13. </a:t>
            </a:r>
            <a:r>
              <a:rPr lang="tr-TR" sz="5100" dirty="0">
                <a:latin typeface="Comic Sans MS" pitchFamily="66" charset="0"/>
                <a:cs typeface="Calibri" panose="020F0502020204030204" pitchFamily="34" charset="0"/>
              </a:rPr>
              <a:t>Konsantre olamayacak ya da rahat düşünemeyecek kadar yıpranmış olduğunuz zamanlar olur mu?</a:t>
            </a:r>
            <a:r>
              <a:rPr lang="tr-TR" sz="5100" b="1" dirty="0">
                <a:latin typeface="Comic Sans MS" pitchFamily="66" charset="0"/>
                <a:cs typeface="Calibri" panose="020F0502020204030204" pitchFamily="34" charset="0"/>
              </a:rPr>
              <a:t> </a:t>
            </a:r>
            <a:endParaRPr lang="tr-TR" sz="5100" b="1" dirty="0" smtClean="0">
              <a:latin typeface="Comic Sans MS" pitchFamily="66" charset="0"/>
              <a:cs typeface="Calibri" panose="020F0502020204030204" pitchFamily="34" charset="0"/>
            </a:endParaRPr>
          </a:p>
          <a:p>
            <a:pPr marL="0" indent="0" algn="just">
              <a:buNone/>
            </a:pPr>
            <a:endParaRPr lang="tr-TR" sz="2800" b="1" dirty="0" smtClean="0">
              <a:latin typeface="Calibri" panose="020F0502020204030204" pitchFamily="34" charset="0"/>
              <a:cs typeface="Calibri" panose="020F0502020204030204" pitchFamily="34" charset="0"/>
            </a:endParaRPr>
          </a:p>
          <a:p>
            <a:pPr marL="0" indent="0" algn="just">
              <a:buNone/>
            </a:pPr>
            <a:endParaRPr lang="tr-TR" sz="2800" b="1" dirty="0">
              <a:latin typeface="Calibri" panose="020F0502020204030204" pitchFamily="34" charset="0"/>
              <a:cs typeface="Calibri" panose="020F0502020204030204" pitchFamily="34" charset="0"/>
            </a:endParaRPr>
          </a:p>
          <a:p>
            <a:pPr marL="0" indent="0" algn="just">
              <a:buNone/>
            </a:pPr>
            <a:endParaRPr lang="tr-TR" sz="2800" b="1" dirty="0" smtClean="0">
              <a:latin typeface="Calibri" panose="020F0502020204030204" pitchFamily="34" charset="0"/>
              <a:cs typeface="Calibri" panose="020F0502020204030204" pitchFamily="34" charset="0"/>
            </a:endParaRPr>
          </a:p>
          <a:p>
            <a:pPr marL="0" indent="0" algn="just">
              <a:buNone/>
            </a:pPr>
            <a:endParaRPr lang="tr-TR" dirty="0"/>
          </a:p>
        </p:txBody>
      </p:sp>
      <p:sp>
        <p:nvSpPr>
          <p:cNvPr id="5" name="Unvan 1"/>
          <p:cNvSpPr>
            <a:spLocks noGrp="1"/>
          </p:cNvSpPr>
          <p:nvPr>
            <p:ph type="title"/>
          </p:nvPr>
        </p:nvSpPr>
        <p:spPr>
          <a:xfrm>
            <a:off x="301752" y="228600"/>
            <a:ext cx="8534400" cy="758952"/>
          </a:xfrm>
        </p:spPr>
        <p:txBody>
          <a:bodyPr>
            <a:normAutofit/>
          </a:bodyPr>
          <a:lstStyle/>
          <a:p>
            <a:pPr algn="ctr"/>
            <a:r>
              <a:rPr lang="tr-TR" sz="3600" b="1" dirty="0" smtClean="0">
                <a:solidFill>
                  <a:srgbClr val="FF0000"/>
                </a:solidFill>
                <a:latin typeface="Comic Sans MS" pitchFamily="66" charset="0"/>
              </a:rPr>
              <a:t>Küçük Bir Stres Testi </a:t>
            </a:r>
            <a:endParaRPr lang="tr-TR" sz="3600" b="1" dirty="0">
              <a:solidFill>
                <a:srgbClr val="FF0000"/>
              </a:solidFill>
              <a:latin typeface="Comic Sans MS" pitchFamily="66"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250592406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23528" y="1628800"/>
            <a:ext cx="8610160" cy="4619600"/>
          </a:xfrm>
        </p:spPr>
        <p:txBody>
          <a:bodyPr>
            <a:normAutofit fontScale="92500"/>
          </a:bodyPr>
          <a:lstStyle/>
          <a:p>
            <a:pPr lvl="0">
              <a:buClr>
                <a:srgbClr val="FF0000"/>
              </a:buClr>
            </a:pPr>
            <a:r>
              <a:rPr lang="tr-TR" b="1" dirty="0" smtClean="0">
                <a:latin typeface="Comic Sans MS" pitchFamily="66" charset="0"/>
                <a:cs typeface="Calibri" pitchFamily="34" charset="0"/>
              </a:rPr>
              <a:t>Kendinize edinebileceğiniz yeni rutinler ve etkinlikler bulmaya çalışın</a:t>
            </a:r>
            <a:r>
              <a:rPr lang="tr-TR" dirty="0" smtClean="0">
                <a:latin typeface="Comic Sans MS" pitchFamily="66" charset="0"/>
                <a:cs typeface="Calibri" pitchFamily="34" charset="0"/>
              </a:rPr>
              <a:t>. Sizin için anlamlı olacak bazı etkinlikler bulmayı deneyebilirsiniz. </a:t>
            </a:r>
            <a:endParaRPr lang="tr-TR" sz="2800" dirty="0" smtClean="0">
              <a:latin typeface="Comic Sans MS" pitchFamily="66" charset="0"/>
              <a:cs typeface="Calibri" pitchFamily="34" charset="0"/>
            </a:endParaRPr>
          </a:p>
          <a:p>
            <a:pPr lvl="1">
              <a:buNone/>
            </a:pPr>
            <a:r>
              <a:rPr lang="tr-TR" dirty="0" smtClean="0">
                <a:solidFill>
                  <a:schemeClr val="tx1"/>
                </a:solidFill>
                <a:latin typeface="Comic Sans MS" pitchFamily="66" charset="0"/>
              </a:rPr>
              <a:t>- İstediğiniz ancak vakit bulamadığınız için henüz okuyamadığınız kitaplar veya izleyemediğiniz filmler var mı?</a:t>
            </a:r>
            <a:endParaRPr lang="tr-TR" sz="2400" dirty="0" smtClean="0">
              <a:solidFill>
                <a:schemeClr val="tx1"/>
              </a:solidFill>
              <a:latin typeface="Comic Sans MS" pitchFamily="66" charset="0"/>
            </a:endParaRPr>
          </a:p>
          <a:p>
            <a:pPr lvl="1">
              <a:buNone/>
            </a:pPr>
            <a:r>
              <a:rPr lang="tr-TR" dirty="0" smtClean="0">
                <a:solidFill>
                  <a:schemeClr val="tx1"/>
                </a:solidFill>
                <a:latin typeface="Comic Sans MS" pitchFamily="66" charset="0"/>
              </a:rPr>
              <a:t>- Yeni bir dil öğrenmek, resim yapmaya başlamak, yemek yapmayı öğrenmek gibi istekleriniz var mı?</a:t>
            </a:r>
            <a:endParaRPr lang="tr-TR" sz="2400" dirty="0" smtClean="0">
              <a:solidFill>
                <a:schemeClr val="tx1"/>
              </a:solidFill>
              <a:latin typeface="Comic Sans MS" pitchFamily="66" charset="0"/>
            </a:endParaRPr>
          </a:p>
          <a:p>
            <a:pPr lvl="1">
              <a:buNone/>
            </a:pPr>
            <a:r>
              <a:rPr lang="tr-TR" dirty="0" smtClean="0">
                <a:solidFill>
                  <a:schemeClr val="tx1"/>
                </a:solidFill>
                <a:latin typeface="Comic Sans MS" pitchFamily="66" charset="0"/>
              </a:rPr>
              <a:t>- Dosyaları düzenlemek, notlarınızı temize geçmek, evin bir bölümünü temizlemek gibi ihmal ettiğiniz ev işlerine vakit ayırabilirsiniz.</a:t>
            </a:r>
            <a:endParaRPr lang="tr-TR" sz="2400" dirty="0" smtClean="0">
              <a:solidFill>
                <a:schemeClr val="tx1"/>
              </a:solidFill>
              <a:latin typeface="Comic Sans MS" pitchFamily="66" charset="0"/>
            </a:endParaRPr>
          </a:p>
          <a:p>
            <a:pPr lvl="0">
              <a:buClr>
                <a:srgbClr val="FF0000"/>
              </a:buClr>
            </a:pPr>
            <a:r>
              <a:rPr lang="tr-TR" b="1" dirty="0" smtClean="0">
                <a:latin typeface="Comic Sans MS" pitchFamily="66" charset="0"/>
              </a:rPr>
              <a:t>Günlük rutininiz içinde gerçekleştirmeyi planladığınız bu yeni etkinliklerin üzerinizde ayrı bir baskı oluşturmamasına dikkat edin</a:t>
            </a:r>
            <a:r>
              <a:rPr lang="tr-TR" dirty="0" smtClean="0">
                <a:latin typeface="Comic Sans MS" pitchFamily="66" charset="0"/>
              </a:rPr>
              <a:t>. </a:t>
            </a:r>
            <a:endParaRPr lang="tr-TR" dirty="0"/>
          </a:p>
        </p:txBody>
      </p:sp>
      <p:sp>
        <p:nvSpPr>
          <p:cNvPr id="4" name="1 Başlık"/>
          <p:cNvSpPr>
            <a:spLocks noGrp="1"/>
          </p:cNvSpPr>
          <p:nvPr>
            <p:ph type="title"/>
          </p:nvPr>
        </p:nvSpPr>
        <p:spPr>
          <a:xfrm>
            <a:off x="971600" y="476672"/>
            <a:ext cx="7498080" cy="1143000"/>
          </a:xfrm>
        </p:spPr>
        <p:txBody>
          <a:bodyPr>
            <a:normAutofit fontScale="90000"/>
          </a:bodyPr>
          <a:lstStyle/>
          <a:p>
            <a:pPr algn="ctr"/>
            <a:r>
              <a:rPr lang="tr-TR" sz="2700" b="1" dirty="0" smtClean="0">
                <a:solidFill>
                  <a:srgbClr val="002060"/>
                </a:solidFill>
                <a:latin typeface="Arial" pitchFamily="34" charset="0"/>
                <a:cs typeface="Arial" pitchFamily="34" charset="0"/>
              </a:rPr>
              <a:t/>
            </a:r>
            <a:br>
              <a:rPr lang="tr-TR" sz="2700" b="1" dirty="0" smtClean="0">
                <a:solidFill>
                  <a:srgbClr val="002060"/>
                </a:solidFill>
                <a:latin typeface="Arial" pitchFamily="34" charset="0"/>
                <a:cs typeface="Arial" pitchFamily="34" charset="0"/>
              </a:rPr>
            </a:b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Arial" pitchFamily="34" charset="0"/>
              </a:rPr>
              <a:t>5.</a:t>
            </a: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 Günlük Rutinlerin Devam Ettirilmesi ve Etkin/Aktif Kalma</a:t>
            </a:r>
            <a:r>
              <a:rPr lang="tr-TR" dirty="0" smtClean="0">
                <a:solidFill>
                  <a:srgbClr val="002060"/>
                </a:solidFill>
              </a:rPr>
              <a:t/>
            </a:r>
            <a:br>
              <a:rPr lang="tr-TR" dirty="0" smtClean="0">
                <a:solidFill>
                  <a:srgbClr val="002060"/>
                </a:solidFill>
              </a:rPr>
            </a:br>
            <a:endParaRPr lang="tr-TR" dirty="0">
              <a:solidFill>
                <a:srgbClr val="002060"/>
              </a:solidFill>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980728"/>
            <a:ext cx="7498080" cy="63408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b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36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sp>
        <p:nvSpPr>
          <p:cNvPr id="3" name="2 İçerik Yer Tutucusu"/>
          <p:cNvSpPr>
            <a:spLocks noGrp="1"/>
          </p:cNvSpPr>
          <p:nvPr>
            <p:ph idx="1"/>
          </p:nvPr>
        </p:nvSpPr>
        <p:spPr>
          <a:xfrm>
            <a:off x="0" y="1447800"/>
            <a:ext cx="8933688" cy="4800600"/>
          </a:xfrm>
        </p:spPr>
        <p:txBody>
          <a:bodyPr>
            <a:normAutofit/>
          </a:bodyPr>
          <a:lstStyle/>
          <a:p>
            <a:pPr algn="ctr">
              <a:buNone/>
            </a:pPr>
            <a:r>
              <a:rPr lang="tr-TR" sz="3100" dirty="0" smtClean="0">
                <a:latin typeface="Comic Sans MS" pitchFamily="66" charset="0"/>
                <a:cs typeface="Calibri" pitchFamily="34" charset="0"/>
              </a:rPr>
              <a:t>Stres duygusal olduğu kadar </a:t>
            </a:r>
          </a:p>
          <a:p>
            <a:pPr algn="ctr">
              <a:buNone/>
            </a:pPr>
            <a:r>
              <a:rPr lang="tr-TR" sz="3100" dirty="0" smtClean="0">
                <a:latin typeface="Comic Sans MS" pitchFamily="66" charset="0"/>
                <a:cs typeface="Calibri" pitchFamily="34" charset="0"/>
              </a:rPr>
              <a:t>fiziksel de bir tepkidir. </a:t>
            </a:r>
          </a:p>
          <a:p>
            <a:pPr algn="ctr">
              <a:buNone/>
            </a:pPr>
            <a:r>
              <a:rPr lang="tr-TR" sz="3100" dirty="0" smtClean="0">
                <a:latin typeface="Comic Sans MS" pitchFamily="66" charset="0"/>
                <a:cs typeface="Calibri" pitchFamily="34" charset="0"/>
              </a:rPr>
              <a:t>Bu bağlamda fiziksel olarak etkin kalmak stresi azaltıp enerji seviyenizi artırır. Bugüne kadar gerçekleştirilmiş pek çok çalışma fiziksel etkinlik düzeyi (örn. egzersiz, spor) ile ruh sağlığı ve stres arasında yakın bir ilişki olduğunu göstermektedir.</a:t>
            </a:r>
          </a:p>
          <a:p>
            <a:pPr>
              <a:buNone/>
            </a:pPr>
            <a:r>
              <a:rPr lang="tr-TR" sz="3100" dirty="0" smtClean="0">
                <a:latin typeface="Calibri" pitchFamily="34" charset="0"/>
                <a:cs typeface="Calibri" pitchFamily="34" charset="0"/>
              </a:rPr>
              <a:t>		</a:t>
            </a:r>
            <a:endParaRPr lang="tr-TR" sz="3100" dirty="0" smtClean="0">
              <a:latin typeface="Comic Sans MS" pitchFamily="66" charset="0"/>
              <a:cs typeface="Calibri" pitchFamily="34" charset="0"/>
            </a:endParaRPr>
          </a:p>
          <a:p>
            <a:pPr>
              <a:buNone/>
            </a:pPr>
            <a:endParaRPr lang="tr-TR" dirty="0"/>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95536" y="1772816"/>
            <a:ext cx="8538152" cy="4475584"/>
          </a:xfrm>
        </p:spPr>
        <p:txBody>
          <a:bodyPr>
            <a:normAutofit/>
          </a:bodyPr>
          <a:lstStyle/>
          <a:p>
            <a:pPr lvl="0">
              <a:buClr>
                <a:srgbClr val="FF0000"/>
              </a:buClr>
            </a:pPr>
            <a:r>
              <a:rPr lang="tr-TR" b="1" dirty="0" smtClean="0">
                <a:latin typeface="Comic Sans MS" pitchFamily="66" charset="0"/>
              </a:rPr>
              <a:t>Uyku düzeninizi koruyun</a:t>
            </a:r>
            <a:r>
              <a:rPr lang="tr-TR" dirty="0" smtClean="0">
                <a:latin typeface="Comic Sans MS" pitchFamily="66" charset="0"/>
              </a:rPr>
              <a:t>. Her gün benzer saatlerde yatağa gitmek ve benzer saatlerde uyanmak, uyamadan yaklaşık bir saat önce televizyon, bilgisayar, telefon kullanımından kaçınmak, bu döngüyü korumanıza yardımcı olacaktır. Benzer şekilde, uyku saatinize yakın zamanlarda sosyal medya kullanımı uyku kalitenizin azalmasına neden olabilir.</a:t>
            </a:r>
            <a:endParaRPr lang="tr-TR" sz="2800" dirty="0" smtClean="0">
              <a:latin typeface="Comic Sans MS" pitchFamily="66" charset="0"/>
            </a:endParaRPr>
          </a:p>
          <a:p>
            <a:pPr>
              <a:buNone/>
            </a:pPr>
            <a:endParaRPr lang="tr-TR" dirty="0"/>
          </a:p>
        </p:txBody>
      </p:sp>
      <p:sp>
        <p:nvSpPr>
          <p:cNvPr id="4" name="1 Başlık"/>
          <p:cNvSpPr>
            <a:spLocks noGrp="1"/>
          </p:cNvSpPr>
          <p:nvPr>
            <p:ph type="title"/>
          </p:nvPr>
        </p:nvSpPr>
        <p:spPr>
          <a:xfrm>
            <a:off x="395536" y="980728"/>
            <a:ext cx="7498080" cy="63408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b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36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700808"/>
            <a:ext cx="8466144" cy="4547592"/>
          </a:xfrm>
        </p:spPr>
        <p:txBody>
          <a:bodyPr>
            <a:normAutofit fontScale="85000" lnSpcReduction="20000"/>
          </a:bodyPr>
          <a:lstStyle/>
          <a:p>
            <a:pPr lvl="0">
              <a:buClr>
                <a:srgbClr val="FF0000"/>
              </a:buClr>
            </a:pPr>
            <a:r>
              <a:rPr lang="tr-TR" b="1" dirty="0" smtClean="0">
                <a:latin typeface="Comic Sans MS" pitchFamily="66" charset="0"/>
              </a:rPr>
              <a:t>İyi ve sağlıklı beslenmeye çalışın</a:t>
            </a:r>
            <a:r>
              <a:rPr lang="tr-TR" dirty="0" smtClean="0">
                <a:latin typeface="Comic Sans MS" pitchFamily="66" charset="0"/>
              </a:rPr>
              <a:t>. Stresli durumlar karşısında beslenme alışkanlıklarında da bazı değişiklikler ortaya çıkabilir. Bazı kişilerde iştah kaybı gözlenirken, bazı kişiler ise stresle başa çıkmak için gereğinden fazla ve sağlıksız yiyecekler tüketebilir. </a:t>
            </a:r>
            <a:r>
              <a:rPr lang="tr-TR" dirty="0" err="1" smtClean="0">
                <a:latin typeface="Comic Sans MS" pitchFamily="66" charset="0"/>
              </a:rPr>
              <a:t>Farkındalığınızı</a:t>
            </a:r>
            <a:r>
              <a:rPr lang="tr-TR" dirty="0" smtClean="0">
                <a:latin typeface="Comic Sans MS" pitchFamily="66" charset="0"/>
              </a:rPr>
              <a:t> artırın ve kontrolü elden bırakmamaya çalışın.</a:t>
            </a:r>
            <a:endParaRPr lang="tr-TR" sz="2800" dirty="0" smtClean="0">
              <a:latin typeface="Comic Sans MS" pitchFamily="66" charset="0"/>
            </a:endParaRPr>
          </a:p>
          <a:p>
            <a:pPr lvl="0">
              <a:buClr>
                <a:srgbClr val="FF0000"/>
              </a:buClr>
            </a:pPr>
            <a:r>
              <a:rPr lang="tr-TR" b="1" dirty="0" smtClean="0">
                <a:latin typeface="Comic Sans MS" pitchFamily="66" charset="0"/>
              </a:rPr>
              <a:t>Gevşemek ve bedeni rahatlatabilmek olumsuz duyguların azalmasına ve stresle başa çıkmaya yardımcı olabilir. </a:t>
            </a:r>
            <a:endParaRPr lang="tr-TR" sz="2800" dirty="0" smtClean="0">
              <a:latin typeface="Comic Sans MS" pitchFamily="66" charset="0"/>
            </a:endParaRPr>
          </a:p>
          <a:p>
            <a:pPr lvl="1">
              <a:buNone/>
            </a:pPr>
            <a:r>
              <a:rPr lang="tr-TR" dirty="0" smtClean="0">
                <a:solidFill>
                  <a:schemeClr val="tx1"/>
                </a:solidFill>
                <a:latin typeface="Comic Sans MS" pitchFamily="66" charset="0"/>
              </a:rPr>
              <a:t>-   İnternette bulunan farklı nefes ve meditasyon egzersizlerini deneyebilirsiniz. Buna ek olarak aşamalı kas gevşetme tekniği, ne zaman strese bağlı olarak gergin hissettiğimizi ve nasıl gevşeyeceğimizi fark etmemizde yardımcı olabilir. </a:t>
            </a:r>
            <a:endParaRPr lang="tr-TR" sz="2400" dirty="0" smtClean="0">
              <a:solidFill>
                <a:schemeClr val="tx1"/>
              </a:solidFill>
              <a:latin typeface="Comic Sans MS" pitchFamily="66" charset="0"/>
            </a:endParaRPr>
          </a:p>
          <a:p>
            <a:pPr lvl="0">
              <a:buClr>
                <a:srgbClr val="FF0000"/>
              </a:buClr>
            </a:pPr>
            <a:r>
              <a:rPr lang="tr-TR" b="1" dirty="0" smtClean="0">
                <a:latin typeface="Comic Sans MS" pitchFamily="66" charset="0"/>
              </a:rPr>
              <a:t>Alkol, sigara ve diğer uyuşturucu madde ve ilaç kullanımından kaçının.</a:t>
            </a:r>
            <a:r>
              <a:rPr lang="tr-TR" dirty="0" smtClean="0">
                <a:latin typeface="Comic Sans MS" pitchFamily="66" charset="0"/>
              </a:rPr>
              <a:t> Gün içerisinde çok fazla kafein içeren yiyecek ve içecek tüketmemeye özen gösterin.</a:t>
            </a:r>
          </a:p>
          <a:p>
            <a:pPr>
              <a:buNone/>
            </a:pPr>
            <a:endParaRPr lang="tr-TR" dirty="0" smtClean="0">
              <a:latin typeface="Comic Sans MS" pitchFamily="66" charset="0"/>
            </a:endParaRPr>
          </a:p>
          <a:p>
            <a:pPr>
              <a:buNone/>
            </a:pPr>
            <a:endParaRPr lang="tr-TR" dirty="0"/>
          </a:p>
        </p:txBody>
      </p:sp>
      <p:sp>
        <p:nvSpPr>
          <p:cNvPr id="4" name="1 Başlık"/>
          <p:cNvSpPr>
            <a:spLocks noGrp="1"/>
          </p:cNvSpPr>
          <p:nvPr>
            <p:ph type="title"/>
          </p:nvPr>
        </p:nvSpPr>
        <p:spPr>
          <a:xfrm>
            <a:off x="323528" y="692696"/>
            <a:ext cx="8534400" cy="758952"/>
          </a:xfrm>
        </p:spPr>
        <p:txBody>
          <a:bodyPr>
            <a:noAutofit/>
          </a:bodyPr>
          <a:lstStyle/>
          <a:p>
            <a:pPr algn="ct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002060"/>
                </a:solidFill>
                <a:effectLst/>
                <a:latin typeface="Calibri" pitchFamily="34" charset="0"/>
                <a:cs typeface="Calibri" pitchFamily="34" charset="0"/>
              </a:rPr>
              <a:t/>
            </a:r>
            <a:br>
              <a:rPr lang="tr-TR" sz="3600" b="1" dirty="0" smtClean="0">
                <a:solidFill>
                  <a:srgbClr val="002060"/>
                </a:solidFill>
                <a:effectLst/>
                <a:latin typeface="Calibri" pitchFamily="34" charset="0"/>
                <a:cs typeface="Calibri" pitchFamily="34" charset="0"/>
              </a:rPr>
            </a:br>
            <a: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t>6. Fiziksel Etkinlik</a:t>
            </a:r>
            <a:br>
              <a:rPr lang="tr-TR" sz="3600" b="1" dirty="0" smtClean="0">
                <a:solidFill>
                  <a:srgbClr val="FF0000"/>
                </a:solidFill>
                <a:effectLst>
                  <a:outerShdw blurRad="38100" dist="38100" dir="2700000" algn="tl">
                    <a:srgbClr val="000000">
                      <a:alpha val="43137"/>
                    </a:srgbClr>
                  </a:outerShdw>
                </a:effectLst>
                <a:latin typeface="Comic Sans MS" pitchFamily="66" charset="0"/>
                <a:cs typeface="Calibri" pitchFamily="34" charset="0"/>
              </a:rPr>
            </a:br>
            <a:endParaRPr lang="tr-TR" sz="3600" b="1" dirty="0">
              <a:solidFill>
                <a:srgbClr val="FF0000"/>
              </a:solidFill>
              <a:effectLst>
                <a:outerShdw blurRad="38100" dist="38100" dir="2700000" algn="tl">
                  <a:srgbClr val="000000">
                    <a:alpha val="43137"/>
                  </a:srgbClr>
                </a:outerShdw>
              </a:effectLst>
              <a:latin typeface="Comic Sans MS" pitchFamily="66" charset="0"/>
              <a:cs typeface="Calibri"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75656" y="548680"/>
            <a:ext cx="7668344" cy="758952"/>
          </a:xfrm>
        </p:spPr>
        <p:txBody>
          <a:bodyPr>
            <a:normAutofit fontScale="90000"/>
          </a:bodyPr>
          <a:lstStyle/>
          <a:p>
            <a:pPr algn="ctr"/>
            <a:r>
              <a:rPr lang="tr-TR" sz="2800" b="1" dirty="0">
                <a:solidFill>
                  <a:srgbClr val="FF0000"/>
                </a:solidFill>
                <a:latin typeface="Comic Sans MS" pitchFamily="66" charset="0"/>
              </a:rPr>
              <a:t>Stres Yönetiminde DKBY </a:t>
            </a:r>
            <a:r>
              <a:rPr lang="tr-TR" sz="2800" b="1" dirty="0" smtClean="0">
                <a:solidFill>
                  <a:srgbClr val="FF0000"/>
                </a:solidFill>
                <a:latin typeface="Comic Sans MS" pitchFamily="66" charset="0"/>
              </a:rPr>
              <a:t/>
            </a:r>
            <a:br>
              <a:rPr lang="tr-TR" sz="2800" b="1" dirty="0" smtClean="0">
                <a:solidFill>
                  <a:srgbClr val="FF0000"/>
                </a:solidFill>
                <a:latin typeface="Comic Sans MS" pitchFamily="66" charset="0"/>
              </a:rPr>
            </a:br>
            <a:r>
              <a:rPr lang="tr-TR" sz="2700" b="1" dirty="0" smtClean="0">
                <a:solidFill>
                  <a:srgbClr val="FF0000"/>
                </a:solidFill>
                <a:latin typeface="Comic Sans MS" pitchFamily="66" charset="0"/>
              </a:rPr>
              <a:t>(</a:t>
            </a:r>
            <a:r>
              <a:rPr lang="tr-TR" sz="2700" b="1" dirty="0">
                <a:solidFill>
                  <a:srgbClr val="FF0000"/>
                </a:solidFill>
                <a:latin typeface="Comic Sans MS" pitchFamily="66" charset="0"/>
              </a:rPr>
              <a:t>Değiştir-Kabul Et-</a:t>
            </a:r>
            <a:r>
              <a:rPr lang="tr-TR" sz="2700" b="1" dirty="0" err="1">
                <a:solidFill>
                  <a:srgbClr val="FF0000"/>
                </a:solidFill>
                <a:latin typeface="Comic Sans MS" pitchFamily="66" charset="0"/>
              </a:rPr>
              <a:t>Boşver</a:t>
            </a:r>
            <a:r>
              <a:rPr lang="tr-TR" sz="2700" b="1" dirty="0">
                <a:solidFill>
                  <a:srgbClr val="FF0000"/>
                </a:solidFill>
                <a:latin typeface="Comic Sans MS" pitchFamily="66" charset="0"/>
              </a:rPr>
              <a:t>-Yaşam Tarzını Yönet) </a:t>
            </a:r>
            <a:r>
              <a:rPr lang="tr-TR" sz="2800" b="1" dirty="0">
                <a:solidFill>
                  <a:srgbClr val="FF0000"/>
                </a:solidFill>
                <a:latin typeface="Comic Sans MS" pitchFamily="66" charset="0"/>
              </a:rPr>
              <a:t>Modeli:</a:t>
            </a:r>
            <a:endParaRPr lang="tr-TR" b="1" dirty="0">
              <a:solidFill>
                <a:srgbClr val="FF0000"/>
              </a:solidFill>
              <a:latin typeface="Comic Sans MS" pitchFamily="66" charset="0"/>
            </a:endParaRPr>
          </a:p>
        </p:txBody>
      </p:sp>
      <p:sp>
        <p:nvSpPr>
          <p:cNvPr id="3" name="İçerik Yer Tutucusu 2"/>
          <p:cNvSpPr>
            <a:spLocks noGrp="1"/>
          </p:cNvSpPr>
          <p:nvPr>
            <p:ph idx="1"/>
          </p:nvPr>
        </p:nvSpPr>
        <p:spPr>
          <a:xfrm>
            <a:off x="467544" y="1628800"/>
            <a:ext cx="8136904" cy="4464496"/>
          </a:xfrm>
        </p:spPr>
        <p:txBody>
          <a:bodyPr>
            <a:noAutofit/>
          </a:bodyPr>
          <a:lstStyle/>
          <a:p>
            <a:pPr marL="0" indent="0" algn="ctr">
              <a:buNone/>
            </a:pPr>
            <a:r>
              <a:rPr lang="tr-TR" sz="2400" dirty="0" smtClean="0">
                <a:latin typeface="Comic Sans MS" pitchFamily="66" charset="0"/>
                <a:cs typeface="Calibri" panose="020F0502020204030204" pitchFamily="34" charset="0"/>
              </a:rPr>
              <a:t>Stres </a:t>
            </a:r>
            <a:r>
              <a:rPr lang="tr-TR" sz="2400" dirty="0">
                <a:latin typeface="Comic Sans MS" pitchFamily="66" charset="0"/>
                <a:cs typeface="Calibri" panose="020F0502020204030204" pitchFamily="34" charset="0"/>
              </a:rPr>
              <a:t>yönetimi son safhada ‘yaşam tarzı </a:t>
            </a:r>
            <a:r>
              <a:rPr lang="tr-TR" sz="2400" dirty="0" err="1">
                <a:latin typeface="Comic Sans MS" pitchFamily="66" charset="0"/>
                <a:cs typeface="Calibri" panose="020F0502020204030204" pitchFamily="34" charset="0"/>
              </a:rPr>
              <a:t>yönetimi’dir</a:t>
            </a:r>
            <a:r>
              <a:rPr lang="tr-TR" sz="2400" dirty="0">
                <a:latin typeface="Comic Sans MS" pitchFamily="66" charset="0"/>
                <a:cs typeface="Calibri" panose="020F0502020204030204" pitchFamily="34" charset="0"/>
              </a:rPr>
              <a:t>. Stresi yönetmeye karar vermek demek, bireyin duygusal, fiziksel ve ruhsal yaşam kalitesini yükseltmeye karar vermesi demektir. </a:t>
            </a:r>
            <a:endParaRPr lang="tr-TR" sz="2400" dirty="0" smtClean="0">
              <a:latin typeface="Comic Sans MS" pitchFamily="66" charset="0"/>
              <a:cs typeface="Calibri" panose="020F0502020204030204" pitchFamily="34" charset="0"/>
            </a:endParaRPr>
          </a:p>
          <a:p>
            <a:pPr marL="0" indent="0">
              <a:buNone/>
            </a:pPr>
            <a:endParaRPr lang="tr-TR" sz="2400" dirty="0" smtClean="0">
              <a:latin typeface="Comic Sans MS" pitchFamily="66" charset="0"/>
              <a:cs typeface="Calibri" panose="020F0502020204030204" pitchFamily="34" charset="0"/>
            </a:endParaRPr>
          </a:p>
          <a:p>
            <a:pPr marL="0" indent="0" algn="ctr">
              <a:buNone/>
            </a:pPr>
            <a:r>
              <a:rPr lang="tr-TR" sz="2400" dirty="0" err="1" smtClean="0">
                <a:latin typeface="Comic Sans MS" pitchFamily="66" charset="0"/>
                <a:cs typeface="Calibri" panose="020F0502020204030204" pitchFamily="34" charset="0"/>
              </a:rPr>
              <a:t>Braham’ın</a:t>
            </a:r>
            <a:r>
              <a:rPr lang="tr-TR" sz="2400" dirty="0" smtClean="0">
                <a:latin typeface="Comic Sans MS" pitchFamily="66" charset="0"/>
                <a:cs typeface="Calibri" panose="020F0502020204030204" pitchFamily="34" charset="0"/>
              </a:rPr>
              <a:t> </a:t>
            </a:r>
            <a:r>
              <a:rPr lang="tr-TR" sz="2400" dirty="0">
                <a:latin typeface="Comic Sans MS" pitchFamily="66" charset="0"/>
                <a:cs typeface="Calibri" panose="020F0502020204030204" pitchFamily="34" charset="0"/>
              </a:rPr>
              <a:t>geliştirdiği DKBY, </a:t>
            </a:r>
            <a:endParaRPr lang="tr-TR" sz="2400" dirty="0" smtClean="0">
              <a:latin typeface="Comic Sans MS" pitchFamily="66" charset="0"/>
              <a:cs typeface="Calibri" panose="020F0502020204030204" pitchFamily="34" charset="0"/>
            </a:endParaRPr>
          </a:p>
          <a:p>
            <a:pPr marL="0" indent="0" algn="ctr">
              <a:buNone/>
            </a:pPr>
            <a:r>
              <a:rPr lang="tr-TR" sz="2400" dirty="0" smtClean="0">
                <a:latin typeface="Comic Sans MS" pitchFamily="66" charset="0"/>
                <a:cs typeface="Calibri" panose="020F0502020204030204" pitchFamily="34" charset="0"/>
              </a:rPr>
              <a:t>bireylerin </a:t>
            </a:r>
            <a:r>
              <a:rPr lang="tr-TR" sz="2400" dirty="0">
                <a:latin typeface="Comic Sans MS" pitchFamily="66" charset="0"/>
                <a:cs typeface="Calibri" panose="020F0502020204030204" pitchFamily="34" charset="0"/>
              </a:rPr>
              <a:t>yaşadıkları stresi kontrol altına almaları, yönetmeleri için geliştirilen dört aşamalı bir modeldir. </a:t>
            </a:r>
            <a:r>
              <a:rPr lang="tr-TR" sz="2400" dirty="0" smtClean="0">
                <a:latin typeface="Comic Sans MS" pitchFamily="66" charset="0"/>
                <a:cs typeface="Calibri" panose="020F0502020204030204" pitchFamily="34" charset="0"/>
              </a:rPr>
              <a:t>(</a:t>
            </a:r>
            <a:r>
              <a:rPr lang="tr-TR" sz="2400" dirty="0" err="1" smtClean="0">
                <a:latin typeface="Comic Sans MS" pitchFamily="66" charset="0"/>
                <a:cs typeface="Calibri" panose="020F0502020204030204" pitchFamily="34" charset="0"/>
              </a:rPr>
              <a:t>Braham</a:t>
            </a:r>
            <a:r>
              <a:rPr lang="tr-TR" sz="2400" dirty="0" smtClean="0">
                <a:latin typeface="Comic Sans MS" pitchFamily="66" charset="0"/>
                <a:cs typeface="Calibri" panose="020F0502020204030204" pitchFamily="34" charset="0"/>
              </a:rPr>
              <a:t>, 1998: 57-59). </a:t>
            </a: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66123979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403648" y="548680"/>
            <a:ext cx="7526288" cy="758952"/>
          </a:xfrm>
        </p:spPr>
        <p:txBody>
          <a:bodyPr>
            <a:normAutofit fontScale="90000"/>
          </a:bodyPr>
          <a:lstStyle/>
          <a:p>
            <a:pPr algn="ctr"/>
            <a:r>
              <a:rPr lang="tr-TR" sz="2800" b="1" dirty="0">
                <a:solidFill>
                  <a:srgbClr val="FF0000"/>
                </a:solidFill>
                <a:latin typeface="Comic Sans MS" pitchFamily="66" charset="0"/>
              </a:rPr>
              <a:t>Stres Yönetiminde DKBY </a:t>
            </a:r>
            <a:r>
              <a:rPr lang="tr-TR" sz="2800" b="1" dirty="0" smtClean="0">
                <a:solidFill>
                  <a:srgbClr val="FF0000"/>
                </a:solidFill>
                <a:latin typeface="Comic Sans MS" pitchFamily="66" charset="0"/>
              </a:rPr>
              <a:t/>
            </a:r>
            <a:br>
              <a:rPr lang="tr-TR" sz="2800" b="1" dirty="0" smtClean="0">
                <a:solidFill>
                  <a:srgbClr val="FF0000"/>
                </a:solidFill>
                <a:latin typeface="Comic Sans MS" pitchFamily="66" charset="0"/>
              </a:rPr>
            </a:br>
            <a:r>
              <a:rPr lang="tr-TR" sz="2700" b="1" dirty="0" smtClean="0">
                <a:solidFill>
                  <a:srgbClr val="FF0000"/>
                </a:solidFill>
                <a:latin typeface="Comic Sans MS" pitchFamily="66" charset="0"/>
              </a:rPr>
              <a:t>(</a:t>
            </a:r>
            <a:r>
              <a:rPr lang="tr-TR" sz="2700" b="1" dirty="0">
                <a:solidFill>
                  <a:srgbClr val="FF0000"/>
                </a:solidFill>
                <a:latin typeface="Comic Sans MS" pitchFamily="66" charset="0"/>
              </a:rPr>
              <a:t>Değiştir-Kabul Et-</a:t>
            </a:r>
            <a:r>
              <a:rPr lang="tr-TR" sz="2700" b="1" dirty="0" err="1">
                <a:solidFill>
                  <a:srgbClr val="FF0000"/>
                </a:solidFill>
                <a:latin typeface="Comic Sans MS" pitchFamily="66" charset="0"/>
              </a:rPr>
              <a:t>Boşver</a:t>
            </a:r>
            <a:r>
              <a:rPr lang="tr-TR" sz="2700" b="1" dirty="0">
                <a:solidFill>
                  <a:srgbClr val="FF0000"/>
                </a:solidFill>
                <a:latin typeface="Comic Sans MS" pitchFamily="66" charset="0"/>
              </a:rPr>
              <a:t>-Yaşam Tarzını Yönet) </a:t>
            </a:r>
            <a:r>
              <a:rPr lang="tr-TR" sz="2800" b="1" dirty="0">
                <a:solidFill>
                  <a:srgbClr val="FF0000"/>
                </a:solidFill>
                <a:latin typeface="Comic Sans MS" pitchFamily="66" charset="0"/>
              </a:rPr>
              <a:t>Modeli:</a:t>
            </a:r>
            <a:endParaRPr lang="tr-TR" b="1" dirty="0">
              <a:solidFill>
                <a:srgbClr val="FF0000"/>
              </a:solidFill>
              <a:latin typeface="Comic Sans MS" pitchFamily="66" charset="0"/>
            </a:endParaRPr>
          </a:p>
        </p:txBody>
      </p:sp>
      <p:sp>
        <p:nvSpPr>
          <p:cNvPr id="3" name="İçerik Yer Tutucusu 2"/>
          <p:cNvSpPr>
            <a:spLocks noGrp="1"/>
          </p:cNvSpPr>
          <p:nvPr>
            <p:ph idx="1"/>
          </p:nvPr>
        </p:nvSpPr>
        <p:spPr>
          <a:xfrm>
            <a:off x="467544" y="1412776"/>
            <a:ext cx="8136904" cy="4428587"/>
          </a:xfrm>
        </p:spPr>
        <p:txBody>
          <a:bodyPr>
            <a:noAutofit/>
          </a:bodyPr>
          <a:lstStyle/>
          <a:p>
            <a:pPr marL="457200" indent="-457200" algn="just">
              <a:buAutoNum type="arabicPeriod"/>
            </a:pPr>
            <a:r>
              <a:rPr lang="tr-TR" sz="2000" b="1" dirty="0" smtClean="0">
                <a:solidFill>
                  <a:srgbClr val="FF0000"/>
                </a:solidFill>
                <a:latin typeface="Comic Sans MS" pitchFamily="66" charset="0"/>
                <a:cs typeface="Calibri" panose="020F0502020204030204" pitchFamily="34" charset="0"/>
              </a:rPr>
              <a:t>D</a:t>
            </a:r>
            <a:r>
              <a:rPr lang="tr-TR" sz="2000" dirty="0" smtClean="0">
                <a:solidFill>
                  <a:srgbClr val="002060"/>
                </a:solidFill>
                <a:latin typeface="Comic Sans MS" pitchFamily="66" charset="0"/>
                <a:cs typeface="Calibri" panose="020F0502020204030204" pitchFamily="34" charset="0"/>
              </a:rPr>
              <a:t>   </a:t>
            </a:r>
            <a:r>
              <a:rPr lang="tr-TR" sz="2000" b="1" dirty="0" smtClean="0">
                <a:solidFill>
                  <a:srgbClr val="7030A0"/>
                </a:solidFill>
                <a:latin typeface="Comic Sans MS" pitchFamily="66" charset="0"/>
                <a:cs typeface="Calibri" panose="020F0502020204030204" pitchFamily="34" charset="0"/>
              </a:rPr>
              <a:t>–   Değiştir </a:t>
            </a:r>
            <a:r>
              <a:rPr lang="tr-TR" sz="2000" b="1" dirty="0" smtClean="0">
                <a:latin typeface="Comic Sans MS" pitchFamily="66" charset="0"/>
                <a:cs typeface="Calibri" panose="020F0502020204030204" pitchFamily="34" charset="0"/>
              </a:rPr>
              <a:t>:</a:t>
            </a:r>
            <a:r>
              <a:rPr lang="tr-TR" sz="2000" b="1" dirty="0" smtClean="0">
                <a:solidFill>
                  <a:srgbClr val="7030A0"/>
                </a:solidFill>
                <a:latin typeface="Comic Sans MS" pitchFamily="66" charset="0"/>
                <a:cs typeface="Calibri" panose="020F0502020204030204" pitchFamily="34" charset="0"/>
              </a:rPr>
              <a:t> </a:t>
            </a:r>
            <a:r>
              <a:rPr lang="tr-TR" sz="2000" dirty="0" smtClean="0">
                <a:latin typeface="Comic Sans MS" pitchFamily="66" charset="0"/>
                <a:cs typeface="Calibri" panose="020F0502020204030204" pitchFamily="34" charset="0"/>
              </a:rPr>
              <a:t>İmkanınız </a:t>
            </a:r>
            <a:r>
              <a:rPr lang="tr-TR" sz="2000" dirty="0">
                <a:latin typeface="Comic Sans MS" pitchFamily="66" charset="0"/>
                <a:cs typeface="Calibri" panose="020F0502020204030204" pitchFamily="34" charset="0"/>
              </a:rPr>
              <a:t>varsa, içinde bulunduğunuz olumsuz durumu değiştirmektir. Olumsuz durumu </a:t>
            </a:r>
            <a:r>
              <a:rPr lang="tr-TR" sz="2000" dirty="0" smtClean="0">
                <a:latin typeface="Comic Sans MS" pitchFamily="66" charset="0"/>
                <a:cs typeface="Calibri" panose="020F0502020204030204" pitchFamily="34" charset="0"/>
              </a:rPr>
              <a:t>değiştirebilirseniz</a:t>
            </a:r>
            <a:r>
              <a:rPr lang="tr-TR" sz="2000" dirty="0">
                <a:latin typeface="Comic Sans MS" pitchFamily="66" charset="0"/>
                <a:cs typeface="Calibri" panose="020F0502020204030204" pitchFamily="34" charset="0"/>
              </a:rPr>
              <a:t>, bu durumun sebep olduğu stresi tamamen ortadan kaldırmayı </a:t>
            </a:r>
            <a:r>
              <a:rPr lang="tr-TR" sz="2000" dirty="0" smtClean="0">
                <a:latin typeface="Comic Sans MS" pitchFamily="66" charset="0"/>
                <a:cs typeface="Calibri" panose="020F0502020204030204" pitchFamily="34" charset="0"/>
              </a:rPr>
              <a:t>başarabilirsiniz</a:t>
            </a:r>
            <a:r>
              <a:rPr lang="tr-TR" sz="2000" dirty="0">
                <a:latin typeface="Comic Sans MS" pitchFamily="66" charset="0"/>
              </a:rPr>
              <a:t>. </a:t>
            </a:r>
            <a:endParaRPr lang="tr-TR" sz="2000" dirty="0" smtClean="0">
              <a:latin typeface="Comic Sans MS" pitchFamily="66" charset="0"/>
            </a:endParaRPr>
          </a:p>
          <a:p>
            <a:pPr marL="457200" indent="-457200" algn="just">
              <a:buAutoNum type="arabicPeriod"/>
            </a:pPr>
            <a:r>
              <a:rPr lang="tr-TR" sz="2000" b="1" dirty="0" smtClean="0">
                <a:solidFill>
                  <a:srgbClr val="FF0000"/>
                </a:solidFill>
                <a:latin typeface="Comic Sans MS" pitchFamily="66" charset="0"/>
                <a:cs typeface="Calibri" panose="020F0502020204030204" pitchFamily="34" charset="0"/>
              </a:rPr>
              <a:t>K</a:t>
            </a:r>
            <a:r>
              <a:rPr lang="tr-TR" sz="2000" dirty="0" smtClean="0">
                <a:solidFill>
                  <a:srgbClr val="002060"/>
                </a:solidFill>
                <a:latin typeface="Comic Sans MS" pitchFamily="66" charset="0"/>
                <a:cs typeface="Calibri" panose="020F0502020204030204" pitchFamily="34" charset="0"/>
              </a:rPr>
              <a:t> </a:t>
            </a:r>
            <a:r>
              <a:rPr lang="tr-TR" sz="2000" b="1" dirty="0" smtClean="0">
                <a:solidFill>
                  <a:srgbClr val="7030A0"/>
                </a:solidFill>
                <a:latin typeface="Comic Sans MS" pitchFamily="66" charset="0"/>
                <a:cs typeface="Calibri" panose="020F0502020204030204" pitchFamily="34" charset="0"/>
              </a:rPr>
              <a:t>- Kabul et</a:t>
            </a:r>
            <a:r>
              <a:rPr lang="tr-TR" sz="2000" dirty="0" smtClean="0">
                <a:latin typeface="Comic Sans MS" pitchFamily="66" charset="0"/>
                <a:cs typeface="Calibri" panose="020F0502020204030204" pitchFamily="34" charset="0"/>
              </a:rPr>
              <a:t> : Kontrol edemeyeceğiniz durumlarla karşılaşabilirsiniz. Bu adımda, kontrol edemeyeceğiniz koşulları öfkelenmeden kabul etmeyi ve pozitif yaklaşımınızı kaybetmemeyi öğrenmelisiniz. </a:t>
            </a:r>
          </a:p>
          <a:p>
            <a:pPr marL="457200" indent="-457200" algn="just">
              <a:buAutoNum type="arabicPeriod"/>
            </a:pPr>
            <a:r>
              <a:rPr lang="tr-TR" sz="2000" b="1" dirty="0" smtClean="0">
                <a:solidFill>
                  <a:srgbClr val="FF0000"/>
                </a:solidFill>
                <a:latin typeface="Comic Sans MS" pitchFamily="66" charset="0"/>
                <a:cs typeface="Calibri" panose="020F0502020204030204" pitchFamily="34" charset="0"/>
              </a:rPr>
              <a:t>B</a:t>
            </a:r>
            <a:r>
              <a:rPr lang="tr-TR" sz="2000" dirty="0" smtClean="0">
                <a:solidFill>
                  <a:srgbClr val="002060"/>
                </a:solidFill>
                <a:latin typeface="Comic Sans MS" pitchFamily="66" charset="0"/>
                <a:cs typeface="Calibri" panose="020F0502020204030204" pitchFamily="34" charset="0"/>
              </a:rPr>
              <a:t>    </a:t>
            </a:r>
            <a:r>
              <a:rPr lang="tr-TR" sz="2000" b="1" dirty="0" smtClean="0">
                <a:solidFill>
                  <a:srgbClr val="7030A0"/>
                </a:solidFill>
                <a:latin typeface="Comic Sans MS" pitchFamily="66" charset="0"/>
                <a:cs typeface="Calibri" panose="020F0502020204030204" pitchFamily="34" charset="0"/>
              </a:rPr>
              <a:t>–   </a:t>
            </a:r>
            <a:r>
              <a:rPr lang="tr-TR" sz="2000" b="1" dirty="0" err="1" smtClean="0">
                <a:solidFill>
                  <a:srgbClr val="7030A0"/>
                </a:solidFill>
                <a:latin typeface="Comic Sans MS" pitchFamily="66" charset="0"/>
                <a:cs typeface="Calibri" panose="020F0502020204030204" pitchFamily="34" charset="0"/>
              </a:rPr>
              <a:t>Boşver</a:t>
            </a:r>
            <a:r>
              <a:rPr lang="tr-TR" sz="2000" b="1" dirty="0" smtClean="0">
                <a:solidFill>
                  <a:srgbClr val="7030A0"/>
                </a:solidFill>
                <a:latin typeface="Comic Sans MS" pitchFamily="66" charset="0"/>
                <a:cs typeface="Calibri" panose="020F0502020204030204" pitchFamily="34" charset="0"/>
              </a:rPr>
              <a:t> </a:t>
            </a:r>
            <a:r>
              <a:rPr lang="tr-TR" sz="2000" dirty="0" smtClean="0">
                <a:latin typeface="Comic Sans MS" pitchFamily="66" charset="0"/>
                <a:cs typeface="Calibri" panose="020F0502020204030204" pitchFamily="34" charset="0"/>
              </a:rPr>
              <a:t>: Boş vermek duygusal, zihinsel ve ruhsal açıdan işe yarayan güçlü bir yöntemdir. Değiştiremeyeceğimiz durumları kontrol etmeye çalışmak bizi kontrol saplantısına götürür. Bu durum da strese sebep olur. </a:t>
            </a:r>
          </a:p>
          <a:p>
            <a:pPr marL="457200" indent="-457200" algn="just">
              <a:buFont typeface="Wingdings 2"/>
              <a:buAutoNum type="arabicPeriod"/>
            </a:pPr>
            <a:r>
              <a:rPr lang="tr-TR" sz="2000" b="1" dirty="0" smtClean="0">
                <a:solidFill>
                  <a:srgbClr val="FF0000"/>
                </a:solidFill>
                <a:latin typeface="Comic Sans MS" pitchFamily="66" charset="0"/>
                <a:cs typeface="Calibri" panose="020F0502020204030204" pitchFamily="34" charset="0"/>
              </a:rPr>
              <a:t>Y </a:t>
            </a:r>
            <a:r>
              <a:rPr lang="tr-TR" sz="2000" b="1" dirty="0" smtClean="0">
                <a:solidFill>
                  <a:srgbClr val="7030A0"/>
                </a:solidFill>
                <a:latin typeface="Comic Sans MS" pitchFamily="66" charset="0"/>
                <a:cs typeface="Calibri" panose="020F0502020204030204" pitchFamily="34" charset="0"/>
              </a:rPr>
              <a:t>-  Yaşam tarzını yönet </a:t>
            </a:r>
            <a:r>
              <a:rPr lang="tr-TR" sz="2000" dirty="0" smtClean="0">
                <a:latin typeface="Comic Sans MS" pitchFamily="66" charset="0"/>
                <a:cs typeface="Calibri" panose="020F0502020204030204" pitchFamily="34" charset="0"/>
              </a:rPr>
              <a:t>: Bu adımda egzersiz, diyet, rahatlama ve duygusal destek yoluyla, gelecekte stres oluşturabilecek unsurlarla bu günden mücadele etmeyi sağlar. </a:t>
            </a:r>
          </a:p>
          <a:p>
            <a:pPr marL="457200" indent="-457200">
              <a:buAutoNum type="arabicPeriod"/>
            </a:pPr>
            <a:endParaRPr lang="tr-TR" sz="2000" dirty="0" smtClean="0">
              <a:latin typeface="Comic Sans MS" pitchFamily="66" charset="0"/>
              <a:cs typeface="Calibri" panose="020F0502020204030204" pitchFamily="34" charset="0"/>
            </a:endParaRPr>
          </a:p>
          <a:p>
            <a:pPr marL="457200" indent="-457200">
              <a:buAutoNum type="arabicPeriod"/>
            </a:pPr>
            <a:endParaRPr lang="tr-TR" sz="2400" dirty="0" smtClean="0">
              <a:latin typeface="Comic Sans MS" pitchFamily="66" charset="0"/>
            </a:endParaRPr>
          </a:p>
          <a:p>
            <a:pPr marL="0" indent="0">
              <a:buNone/>
            </a:pPr>
            <a:endParaRPr lang="tr-TR" sz="2800" dirty="0">
              <a:latin typeface="Comic Sans MS" pitchFamily="66"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66123979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omic Sans MS" pitchFamily="66" charset="0"/>
              </a:rPr>
              <a:t>KAYNAKÇA</a:t>
            </a:r>
            <a:endParaRPr lang="tr-TR" b="1" dirty="0">
              <a:solidFill>
                <a:srgbClr val="FF0000"/>
              </a:solidFill>
              <a:latin typeface="Comic Sans MS" pitchFamily="66" charset="0"/>
            </a:endParaRPr>
          </a:p>
        </p:txBody>
      </p:sp>
      <p:sp>
        <p:nvSpPr>
          <p:cNvPr id="3" name="2 İçerik Yer Tutucusu"/>
          <p:cNvSpPr>
            <a:spLocks noGrp="1"/>
          </p:cNvSpPr>
          <p:nvPr>
            <p:ph sz="quarter" idx="1"/>
          </p:nvPr>
        </p:nvSpPr>
        <p:spPr>
          <a:xfrm>
            <a:off x="251520" y="1484784"/>
            <a:ext cx="8575928" cy="5184576"/>
          </a:xfrm>
          <a:solidFill>
            <a:schemeClr val="bg1"/>
          </a:solidFill>
          <a:ln>
            <a:solidFill>
              <a:schemeClr val="accent1"/>
            </a:solidFill>
          </a:ln>
        </p:spPr>
        <p:txBody>
          <a:bodyPr>
            <a:normAutofit fontScale="25000" lnSpcReduction="20000"/>
          </a:bodyPr>
          <a:lstStyle/>
          <a:p>
            <a:pPr>
              <a:buClr>
                <a:srgbClr val="FF0000"/>
              </a:buClr>
              <a:buNone/>
            </a:pPr>
            <a:endParaRPr lang="tr-TR" sz="6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sz="6000" dirty="0" smtClean="0">
                <a:latin typeface="Comic Sans MS" pitchFamily="66" charset="0"/>
                <a:ea typeface="Cambria" panose="02040503050406030204" pitchFamily="18" charset="0"/>
                <a:cs typeface="Calibri" panose="020F0502020204030204" pitchFamily="34" charset="0"/>
              </a:rPr>
              <a:t>AFAD  Sivil Savunma Uzmanları Hizmet İçi Eğitimi </a:t>
            </a:r>
            <a:r>
              <a:rPr lang="tr-TR" sz="6000" dirty="0" smtClean="0">
                <a:latin typeface="Comic Sans MS" pitchFamily="66" charset="0"/>
                <a:ea typeface="Cambria" panose="02040503050406030204" pitchFamily="18" charset="0"/>
                <a:cs typeface="Calibri" panose="020F0502020204030204" pitchFamily="34" charset="0"/>
                <a:hlinkClick r:id="rId2"/>
              </a:rPr>
              <a:t>https://cdn2.beun.edu.tr/imid/egitim/stresle-basa-cikma.pdf Erişim Tarihi: 24.11.2020</a:t>
            </a:r>
            <a:endParaRPr lang="tr-TR" sz="6000" dirty="0" smtClean="0">
              <a:latin typeface="Comic Sans MS" pitchFamily="66" charset="0"/>
              <a:ea typeface="Cambria" panose="02040503050406030204" pitchFamily="18" charset="0"/>
              <a:cs typeface="Calibri" panose="020F0502020204030204" pitchFamily="34" charset="0"/>
            </a:endParaRPr>
          </a:p>
          <a:p>
            <a:pPr>
              <a:buClr>
                <a:srgbClr val="FF0000"/>
              </a:buClr>
            </a:pPr>
            <a:endParaRPr lang="tr-TR" sz="6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sz="6000" dirty="0" smtClean="0">
                <a:latin typeface="Comic Sans MS" pitchFamily="66" charset="0"/>
                <a:ea typeface="Cambria" panose="02040503050406030204" pitchFamily="18" charset="0"/>
                <a:cs typeface="Calibri" panose="020F0502020204030204" pitchFamily="34" charset="0"/>
              </a:rPr>
              <a:t>Ankara Üniversitesi, </a:t>
            </a:r>
            <a:r>
              <a:rPr lang="tr-TR" sz="6000" dirty="0" smtClean="0">
                <a:hlinkClick r:id="rId3"/>
              </a:rPr>
              <a:t>https://www.ankara.edu.tr/covid-19/covid-19-sik-gorulen-stres-tepkileri-nelerdir/-</a:t>
            </a:r>
            <a:r>
              <a:rPr lang="tr-TR" sz="6000" dirty="0" smtClean="0"/>
              <a:t> Erişim Tarihi:09.11.2020</a:t>
            </a:r>
          </a:p>
          <a:p>
            <a:pPr>
              <a:buClr>
                <a:srgbClr val="FF0000"/>
              </a:buClr>
            </a:pPr>
            <a:endParaRPr lang="tr-TR" sz="6000" dirty="0" smtClean="0">
              <a:latin typeface="Comic Sans MS" pitchFamily="66" charset="0"/>
              <a:ea typeface="Cambria" panose="02040503050406030204" pitchFamily="18" charset="0"/>
              <a:cs typeface="Calibri" panose="020F0502020204030204" pitchFamily="34" charset="0"/>
            </a:endParaRPr>
          </a:p>
          <a:p>
            <a:r>
              <a:rPr lang="tr-TR" sz="6000" dirty="0" smtClean="0">
                <a:latin typeface="Comic Sans MS" pitchFamily="66" charset="0"/>
                <a:ea typeface="Cambria" panose="02040503050406030204" pitchFamily="18" charset="0"/>
                <a:cs typeface="Calibri" panose="020F0502020204030204" pitchFamily="34" charset="0"/>
              </a:rPr>
              <a:t>ARSLAN Irmak, </a:t>
            </a:r>
            <a:r>
              <a:rPr lang="tr-TR" sz="6000" dirty="0" smtClean="0">
                <a:latin typeface="Comic Sans MS" pitchFamily="66" charset="0"/>
              </a:rPr>
              <a:t>Bilinçli </a:t>
            </a:r>
            <a:r>
              <a:rPr lang="tr-TR" sz="6000" dirty="0" err="1" smtClean="0">
                <a:latin typeface="Comic Sans MS" pitchFamily="66" charset="0"/>
              </a:rPr>
              <a:t>farkındalık</a:t>
            </a:r>
            <a:r>
              <a:rPr lang="tr-TR" sz="6000" dirty="0" smtClean="0">
                <a:latin typeface="Comic Sans MS" pitchFamily="66" charset="0"/>
              </a:rPr>
              <a:t>, Depresyon ve Algılanan Stres Arasındaki İlişki,Birey ve Toplum Dergisi Cilt 8, Sayı 16 (Güz 2018)</a:t>
            </a:r>
            <a:endParaRPr lang="tr-TR" sz="6000" dirty="0" smtClean="0">
              <a:latin typeface="Comic Sans MS" pitchFamily="66" charset="0"/>
              <a:ea typeface="Cambria" panose="02040503050406030204" pitchFamily="18" charset="0"/>
              <a:cs typeface="Calibri" panose="020F0502020204030204" pitchFamily="34" charset="0"/>
            </a:endParaRPr>
          </a:p>
          <a:p>
            <a:endParaRPr lang="tr-TR" sz="6000" dirty="0" smtClean="0">
              <a:latin typeface="Comic Sans MS" pitchFamily="66" charset="0"/>
              <a:ea typeface="Cambria" panose="02040503050406030204" pitchFamily="18" charset="0"/>
              <a:cs typeface="Calibri" panose="020F0502020204030204" pitchFamily="34" charset="0"/>
            </a:endParaRPr>
          </a:p>
          <a:p>
            <a:pPr>
              <a:buClr>
                <a:srgbClr val="FF0000"/>
              </a:buClr>
            </a:pPr>
            <a:r>
              <a:rPr lang="tr-TR" altLang="tr-TR" sz="6000" dirty="0" smtClean="0">
                <a:latin typeface="Comic Sans MS" pitchFamily="66" charset="0"/>
                <a:ea typeface="Cambria" panose="02040503050406030204" pitchFamily="18" charset="0"/>
                <a:cs typeface="Calibri" panose="020F0502020204030204" pitchFamily="34" charset="0"/>
              </a:rPr>
              <a:t>BOZKURT Ömer,  Yakın Doğu Üniversitesi Beden Eğitimi ve Spor Yüksekokulu</a:t>
            </a:r>
            <a:r>
              <a:rPr lang="tr-TR" sz="6000" u="sng" dirty="0" smtClean="0">
                <a:latin typeface="Comic Sans MS" pitchFamily="66" charset="0"/>
                <a:ea typeface="Cambria" panose="02040503050406030204" pitchFamily="18" charset="0"/>
                <a:hlinkClick r:id="rId4"/>
              </a:rPr>
              <a:t/>
            </a:r>
            <a:br>
              <a:rPr lang="tr-TR" sz="6000" u="sng" dirty="0" smtClean="0">
                <a:latin typeface="Comic Sans MS" pitchFamily="66" charset="0"/>
                <a:ea typeface="Cambria" panose="02040503050406030204" pitchFamily="18" charset="0"/>
                <a:hlinkClick r:id="rId4"/>
              </a:rPr>
            </a:br>
            <a:r>
              <a:rPr lang="tr-TR" sz="6000" u="sng" dirty="0" smtClean="0">
                <a:latin typeface="Comic Sans MS" pitchFamily="66" charset="0"/>
                <a:ea typeface="Cambria" panose="02040503050406030204" pitchFamily="18" charset="0"/>
                <a:hlinkClick r:id="rId4"/>
              </a:rPr>
              <a:t>stres yönetimi - Yakın Doğu Üniversitesi </a:t>
            </a:r>
            <a:r>
              <a:rPr lang="tr-TR" sz="6000" u="sng" dirty="0" err="1" smtClean="0">
                <a:latin typeface="Comic Sans MS" pitchFamily="66" charset="0"/>
                <a:ea typeface="Cambria" panose="02040503050406030204" pitchFamily="18" charset="0"/>
                <a:hlinkClick r:id="rId4"/>
              </a:rPr>
              <a:t>docs</a:t>
            </a:r>
            <a:r>
              <a:rPr lang="tr-TR" sz="6000" u="sng" dirty="0" smtClean="0">
                <a:latin typeface="Comic Sans MS" pitchFamily="66" charset="0"/>
                <a:ea typeface="Cambria" panose="02040503050406030204" pitchFamily="18" charset="0"/>
                <a:hlinkClick r:id="rId4"/>
              </a:rPr>
              <a:t>.</a:t>
            </a:r>
            <a:r>
              <a:rPr lang="tr-TR" sz="6000" u="sng" dirty="0" err="1" smtClean="0">
                <a:latin typeface="Comic Sans MS" pitchFamily="66" charset="0"/>
                <a:ea typeface="Cambria" panose="02040503050406030204" pitchFamily="18" charset="0"/>
                <a:hlinkClick r:id="rId4"/>
              </a:rPr>
              <a:t>neu</a:t>
            </a:r>
            <a:r>
              <a:rPr lang="tr-TR" sz="6000" u="sng" dirty="0" smtClean="0">
                <a:latin typeface="Comic Sans MS" pitchFamily="66" charset="0"/>
                <a:ea typeface="Cambria" panose="02040503050406030204" pitchFamily="18" charset="0"/>
                <a:hlinkClick r:id="rId4"/>
              </a:rPr>
              <a:t>.edu.tr › </a:t>
            </a:r>
            <a:r>
              <a:rPr lang="tr-TR" sz="6000" u="sng" dirty="0" err="1" smtClean="0">
                <a:latin typeface="Comic Sans MS" pitchFamily="66" charset="0"/>
                <a:ea typeface="Cambria" panose="02040503050406030204" pitchFamily="18" charset="0"/>
                <a:hlinkClick r:id="rId4"/>
              </a:rPr>
              <a:t>staff</a:t>
            </a:r>
            <a:r>
              <a:rPr lang="tr-TR" sz="6000" u="sng" dirty="0" smtClean="0">
                <a:latin typeface="Comic Sans MS" pitchFamily="66" charset="0"/>
                <a:ea typeface="Cambria" panose="02040503050406030204" pitchFamily="18" charset="0"/>
                <a:hlinkClick r:id="rId4"/>
              </a:rPr>
              <a:t> › STY 101 Stres Yönetimi_8 Erişim Tarihi: 23.11.2020</a:t>
            </a:r>
          </a:p>
          <a:p>
            <a:pPr>
              <a:buClr>
                <a:srgbClr val="FF0000"/>
              </a:buClr>
              <a:buNone/>
            </a:pPr>
            <a:endParaRPr lang="tr-TR" sz="6000" u="sng" dirty="0" smtClean="0">
              <a:latin typeface="Comic Sans MS" pitchFamily="66" charset="0"/>
              <a:ea typeface="Cambria" panose="02040503050406030204" pitchFamily="18" charset="0"/>
              <a:hlinkClick r:id="rId4"/>
            </a:endParaRPr>
          </a:p>
          <a:p>
            <a:pPr>
              <a:buClr>
                <a:srgbClr val="FF0000"/>
              </a:buClr>
              <a:buNone/>
            </a:pPr>
            <a:endParaRPr lang="tr-TR" sz="6000" u="sng" dirty="0" smtClean="0">
              <a:latin typeface="Comic Sans MS" pitchFamily="66" charset="0"/>
              <a:ea typeface="Cambria" panose="02040503050406030204" pitchFamily="18" charset="0"/>
              <a:hlinkClick r:id="rId4"/>
            </a:endParaRPr>
          </a:p>
          <a:p>
            <a:pPr>
              <a:buClr>
                <a:srgbClr val="FF0000"/>
              </a:buClr>
            </a:pPr>
            <a:r>
              <a:rPr lang="tr-TR" sz="6000" dirty="0" smtClean="0">
                <a:latin typeface="Comic Sans MS" pitchFamily="66" charset="0"/>
                <a:ea typeface="Cambria" panose="02040503050406030204" pitchFamily="18" charset="0"/>
                <a:cs typeface="Calibri" panose="020F0502020204030204" pitchFamily="34" charset="0"/>
              </a:rPr>
              <a:t>ESKİN  Mehmet, HARLAK </a:t>
            </a:r>
            <a:r>
              <a:rPr lang="tr-TR" sz="6000" dirty="0" err="1" smtClean="0">
                <a:latin typeface="Comic Sans MS" pitchFamily="66" charset="0"/>
                <a:ea typeface="Cambria" panose="02040503050406030204" pitchFamily="18" charset="0"/>
                <a:cs typeface="Calibri" panose="020F0502020204030204" pitchFamily="34" charset="0"/>
              </a:rPr>
              <a:t>Hacer</a:t>
            </a:r>
            <a:r>
              <a:rPr lang="tr-TR" sz="6000" dirty="0" smtClean="0">
                <a:latin typeface="Comic Sans MS" pitchFamily="66" charset="0"/>
                <a:ea typeface="Cambria" panose="02040503050406030204" pitchFamily="18" charset="0"/>
                <a:cs typeface="Calibri" panose="020F0502020204030204" pitchFamily="34" charset="0"/>
              </a:rPr>
              <a:t>, DEMİRKIRAN Fatma, DEREBOY Çiğdem, Algılanan Stres Ölçeğinin Türkçeye Uyarlanması;Güvenirlik ve Geçerlik Analizi, New/Yeni </a:t>
            </a:r>
            <a:r>
              <a:rPr lang="tr-TR" sz="6000" dirty="0" err="1" smtClean="0">
                <a:latin typeface="Comic Sans MS" pitchFamily="66" charset="0"/>
                <a:ea typeface="Cambria" panose="02040503050406030204" pitchFamily="18" charset="0"/>
                <a:cs typeface="Calibri" panose="020F0502020204030204" pitchFamily="34" charset="0"/>
              </a:rPr>
              <a:t>Symposium</a:t>
            </a:r>
            <a:r>
              <a:rPr lang="tr-TR" sz="6000" dirty="0" smtClean="0">
                <a:latin typeface="Comic Sans MS" pitchFamily="66" charset="0"/>
                <a:ea typeface="Cambria" panose="02040503050406030204" pitchFamily="18" charset="0"/>
                <a:cs typeface="Calibri" panose="020F0502020204030204" pitchFamily="34" charset="0"/>
              </a:rPr>
              <a:t> </a:t>
            </a:r>
            <a:r>
              <a:rPr lang="tr-TR" sz="6000" dirty="0" err="1" smtClean="0">
                <a:latin typeface="Comic Sans MS" pitchFamily="66" charset="0"/>
                <a:ea typeface="Cambria" panose="02040503050406030204" pitchFamily="18" charset="0"/>
                <a:cs typeface="Calibri" panose="020F0502020204030204" pitchFamily="34" charset="0"/>
              </a:rPr>
              <a:t>Journal</a:t>
            </a:r>
            <a:r>
              <a:rPr lang="tr-TR" sz="6000" dirty="0" smtClean="0">
                <a:latin typeface="Comic Sans MS" pitchFamily="66" charset="0"/>
                <a:ea typeface="Cambria" panose="02040503050406030204" pitchFamily="18" charset="0"/>
                <a:cs typeface="Calibri" panose="020F0502020204030204" pitchFamily="34" charset="0"/>
              </a:rPr>
              <a:t> Cilt 51, Sayı 3 (2013)</a:t>
            </a:r>
          </a:p>
          <a:p>
            <a:pPr>
              <a:buClr>
                <a:srgbClr val="FF0000"/>
              </a:buClr>
            </a:pPr>
            <a:endParaRPr lang="tr-TR" sz="6000" u="sng" dirty="0" smtClean="0">
              <a:latin typeface="Comic Sans MS" pitchFamily="66" charset="0"/>
              <a:ea typeface="Cambria" panose="02040503050406030204" pitchFamily="18" charset="0"/>
              <a:hlinkClick r:id="rId4"/>
            </a:endParaRPr>
          </a:p>
          <a:p>
            <a:pPr>
              <a:buClr>
                <a:srgbClr val="FF0000"/>
              </a:buClr>
            </a:pPr>
            <a:r>
              <a:rPr lang="tr-TR" sz="6000" dirty="0" smtClean="0">
                <a:latin typeface="Comic Sans MS" pitchFamily="66" charset="0"/>
                <a:ea typeface="Cambria" panose="02040503050406030204" pitchFamily="18" charset="0"/>
                <a:cs typeface="Calibri" panose="020F0502020204030204" pitchFamily="34" charset="0"/>
              </a:rPr>
              <a:t>GÜÇLÜ Nezahet, G.Ü.Gazi Eğitim Fakültesi, Eğitim Bilimleri Bölümü Öğretim Üyesi. G.Ü. Gazi Eğitim Fakültesi Dergisi Cilt 21, Sayı 1 (2001) 91-109</a:t>
            </a:r>
          </a:p>
          <a:p>
            <a:pPr>
              <a:buClr>
                <a:srgbClr val="FF0000"/>
              </a:buClr>
              <a:buNone/>
            </a:pPr>
            <a:endParaRPr lang="tr-TR" sz="6000" dirty="0" smtClean="0">
              <a:solidFill>
                <a:schemeClr val="tx2"/>
              </a:solidFill>
              <a:latin typeface="Comic Sans MS" pitchFamily="66" charset="0"/>
              <a:ea typeface="Cambria" panose="02040503050406030204" pitchFamily="18" charset="0"/>
              <a:cs typeface="Calibri" panose="020F0502020204030204" pitchFamily="34" charset="0"/>
            </a:endParaRPr>
          </a:p>
          <a:p>
            <a:pPr>
              <a:buClr>
                <a:srgbClr val="FF0000"/>
              </a:buClr>
            </a:pPr>
            <a:r>
              <a:rPr lang="tr-TR" sz="6000" dirty="0" smtClean="0">
                <a:latin typeface="Comic Sans MS" pitchFamily="66" charset="0"/>
                <a:ea typeface="Cambria" panose="02040503050406030204" pitchFamily="18" charset="0"/>
                <a:cs typeface="Calibri" panose="020F0502020204030204" pitchFamily="34" charset="0"/>
              </a:rPr>
              <a:t>Stresle başa çıkma.</a:t>
            </a:r>
            <a:r>
              <a:rPr lang="tr-TR" sz="6000" dirty="0" err="1" smtClean="0">
                <a:latin typeface="Comic Sans MS" pitchFamily="66" charset="0"/>
                <a:ea typeface="Cambria" panose="02040503050406030204" pitchFamily="18" charset="0"/>
                <a:cs typeface="Calibri" panose="020F0502020204030204" pitchFamily="34" charset="0"/>
              </a:rPr>
              <a:t>ppt</a:t>
            </a:r>
            <a:r>
              <a:rPr lang="tr-TR" sz="6000" dirty="0" smtClean="0">
                <a:latin typeface="Comic Sans MS" pitchFamily="66" charset="0"/>
                <a:ea typeface="Cambria" panose="02040503050406030204" pitchFamily="18" charset="0"/>
                <a:cs typeface="Calibri" panose="020F0502020204030204" pitchFamily="34" charset="0"/>
              </a:rPr>
              <a:t> - </a:t>
            </a:r>
            <a:r>
              <a:rPr lang="tr-TR" sz="6000" dirty="0" err="1" smtClean="0">
                <a:latin typeface="Comic Sans MS" pitchFamily="66" charset="0"/>
                <a:ea typeface="Cambria" panose="02040503050406030204" pitchFamily="18" charset="0"/>
                <a:cs typeface="Calibri" panose="020F0502020204030204" pitchFamily="34" charset="0"/>
              </a:rPr>
              <a:t>Afyonkarahisar</a:t>
            </a:r>
            <a:r>
              <a:rPr lang="tr-TR" sz="6000" dirty="0" smtClean="0">
                <a:latin typeface="Comic Sans MS" pitchFamily="66" charset="0"/>
                <a:ea typeface="Cambria" panose="02040503050406030204" pitchFamily="18" charset="0"/>
                <a:cs typeface="Calibri" panose="020F0502020204030204" pitchFamily="34" charset="0"/>
              </a:rPr>
              <a:t> İl Sağlık </a:t>
            </a:r>
            <a:r>
              <a:rPr lang="tr-TR" sz="6000" dirty="0" err="1" smtClean="0">
                <a:latin typeface="Comic Sans MS" pitchFamily="66" charset="0"/>
                <a:ea typeface="Cambria" panose="02040503050406030204" pitchFamily="18" charset="0"/>
                <a:cs typeface="Calibri" panose="020F0502020204030204" pitchFamily="34" charset="0"/>
              </a:rPr>
              <a:t>Müdürlüğüdosyaism</a:t>
            </a:r>
            <a:r>
              <a:rPr lang="tr-TR" sz="6000" dirty="0" smtClean="0">
                <a:latin typeface="Comic Sans MS" pitchFamily="66" charset="0"/>
                <a:ea typeface="Cambria" panose="02040503050406030204" pitchFamily="18" charset="0"/>
                <a:cs typeface="Calibri" panose="020F0502020204030204" pitchFamily="34" charset="0"/>
              </a:rPr>
              <a:t>.</a:t>
            </a:r>
            <a:r>
              <a:rPr lang="tr-TR" sz="6000" dirty="0" err="1" smtClean="0">
                <a:latin typeface="Comic Sans MS" pitchFamily="66" charset="0"/>
                <a:ea typeface="Cambria" panose="02040503050406030204" pitchFamily="18" charset="0"/>
                <a:cs typeface="Calibri" panose="020F0502020204030204" pitchFamily="34" charset="0"/>
              </a:rPr>
              <a:t>saglik</a:t>
            </a:r>
            <a:r>
              <a:rPr lang="tr-TR" sz="6000" dirty="0" smtClean="0">
                <a:latin typeface="Comic Sans MS" pitchFamily="66" charset="0"/>
                <a:ea typeface="Cambria" panose="02040503050406030204" pitchFamily="18" charset="0"/>
                <a:cs typeface="Calibri" panose="020F0502020204030204" pitchFamily="34" charset="0"/>
              </a:rPr>
              <a:t>.gov.tr › 26141,stresle-basa-</a:t>
            </a:r>
            <a:r>
              <a:rPr lang="tr-TR" sz="6000" dirty="0" err="1" smtClean="0">
                <a:latin typeface="Comic Sans MS" pitchFamily="66" charset="0"/>
                <a:ea typeface="Cambria" panose="02040503050406030204" pitchFamily="18" charset="0"/>
                <a:cs typeface="Calibri" panose="020F0502020204030204" pitchFamily="34" charset="0"/>
              </a:rPr>
              <a:t>cikma</a:t>
            </a:r>
            <a:r>
              <a:rPr lang="tr-TR" sz="6000" dirty="0" smtClean="0">
                <a:latin typeface="Comic Sans MS" pitchFamily="66" charset="0"/>
                <a:ea typeface="Cambria" panose="02040503050406030204" pitchFamily="18" charset="0"/>
                <a:cs typeface="Calibri" panose="020F0502020204030204" pitchFamily="34" charset="0"/>
              </a:rPr>
              <a:t> Erişim Tarihi: 30.11.2020</a:t>
            </a:r>
          </a:p>
          <a:p>
            <a:endParaRPr lang="tr-TR" sz="2800" dirty="0" smtClean="0">
              <a:solidFill>
                <a:schemeClr val="tx2"/>
              </a:solidFill>
              <a:latin typeface="Calibri" panose="020F0502020204030204" pitchFamily="34" charset="0"/>
              <a:cs typeface="Calibri" panose="020F0502020204030204" pitchFamily="34" charset="0"/>
            </a:endParaRPr>
          </a:p>
          <a:p>
            <a:pPr marL="0" indent="0">
              <a:buNone/>
            </a:pPr>
            <a:endParaRPr lang="tr-TR" sz="2800" u="sng" dirty="0" smtClean="0">
              <a:hlinkClick r:id="rId5"/>
            </a:endParaRPr>
          </a:p>
          <a:p>
            <a:pPr marL="0" indent="0">
              <a:buNone/>
            </a:pPr>
            <a:endParaRPr lang="tr-TR" sz="2800" u="sng" dirty="0" smtClean="0">
              <a:hlinkClick r:id="rId5"/>
            </a:endParaRPr>
          </a:p>
          <a:p>
            <a:pPr marL="0" indent="0">
              <a:buNone/>
            </a:pPr>
            <a:endParaRPr lang="tr-TR" altLang="tr-TR" sz="2800" dirty="0" smtClean="0">
              <a:latin typeface="Calibri" panose="020F0502020204030204" pitchFamily="34" charset="0"/>
              <a:ea typeface="Cambria Math" panose="02040503050406030204" pitchFamily="18" charset="0"/>
              <a:cs typeface="Calibri" panose="020F0502020204030204" pitchFamily="34" charset="0"/>
            </a:endParaRPr>
          </a:p>
          <a:p>
            <a:endParaRPr lang="tr-TR" dirty="0" smtClean="0">
              <a:latin typeface="Cambria Math" panose="02040503050406030204" pitchFamily="18" charset="0"/>
              <a:ea typeface="Cambria Math" panose="02040503050406030204" pitchFamily="18" charset="0"/>
            </a:endParaRPr>
          </a:p>
          <a:p>
            <a:pPr marL="0" indent="0">
              <a:buNone/>
            </a:pPr>
            <a:r>
              <a:rPr lang="tr-TR" dirty="0" smtClean="0">
                <a:solidFill>
                  <a:srgbClr val="FF0000"/>
                </a:solidFill>
                <a:latin typeface="Cambria Math" panose="02040503050406030204" pitchFamily="18" charset="0"/>
                <a:ea typeface="Cambria Math" panose="02040503050406030204" pitchFamily="18" charset="0"/>
              </a:rPr>
              <a:t> </a:t>
            </a:r>
            <a:endParaRPr lang="tr-TR" b="1" dirty="0" smtClean="0">
              <a:latin typeface="Calibri" panose="020F0502020204030204" pitchFamily="34" charset="0"/>
              <a:cs typeface="Calibri" panose="020F0502020204030204" pitchFamily="34" charset="0"/>
            </a:endParaRPr>
          </a:p>
          <a:p>
            <a:pPr marL="0" indent="0">
              <a:buNone/>
            </a:pPr>
            <a:endParaRPr lang="tr-TR" b="1" dirty="0" smtClean="0">
              <a:latin typeface="Calibri" panose="020F0502020204030204" pitchFamily="34" charset="0"/>
              <a:cs typeface="Calibri" panose="020F0502020204030204" pitchFamily="34" charset="0"/>
            </a:endParaRPr>
          </a:p>
          <a:p>
            <a:endParaRPr lang="tr-TR" dirty="0"/>
          </a:p>
        </p:txBody>
      </p:sp>
      <p:pic>
        <p:nvPicPr>
          <p:cNvPr id="4" name="8 Resim" descr="LOGO (1).png"/>
          <p:cNvPicPr/>
          <p:nvPr/>
        </p:nvPicPr>
        <p:blipFill>
          <a:blip r:embed="rId6" cstate="print"/>
          <a:stretch>
            <a:fillRect/>
          </a:stretch>
        </p:blipFill>
        <p:spPr>
          <a:xfrm>
            <a:off x="251520" y="260648"/>
            <a:ext cx="1296144" cy="1210685"/>
          </a:xfrm>
          <a:prstGeom prst="rect">
            <a:avLst/>
          </a:prstGeo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797152"/>
            <a:ext cx="8534400" cy="758952"/>
          </a:xfrm>
        </p:spPr>
        <p:txBody>
          <a:bodyPr>
            <a:normAutofit fontScale="90000"/>
          </a:bodyPr>
          <a:lstStyle/>
          <a:p>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u="sng" dirty="0" smtClean="0">
                <a:hlinkClick r:id="rId2"/>
              </a:rPr>
              <a:t/>
            </a:r>
            <a:br>
              <a:rPr lang="tr-TR" u="sng" dirty="0" smtClean="0">
                <a:hlinkClick r:id="rId2"/>
              </a:rPr>
            </a:br>
            <a:r>
              <a:rPr lang="tr-TR" dirty="0" smtClean="0"/>
              <a:t/>
            </a:r>
            <a:br>
              <a:rPr lang="tr-TR" dirty="0" smtClean="0"/>
            </a:br>
            <a:r>
              <a:rPr lang="tr-TR" dirty="0" smtClean="0"/>
              <a:t/>
            </a:r>
            <a:br>
              <a:rPr lang="tr-TR" dirty="0" smtClean="0"/>
            </a:br>
            <a:endParaRPr lang="tr-TR" dirty="0"/>
          </a:p>
        </p:txBody>
      </p:sp>
      <p:pic>
        <p:nvPicPr>
          <p:cNvPr id="6" name="0 Resim" descr="ÇANKAYA RAM LOGO.png"/>
          <p:cNvPicPr>
            <a:picLocks noGrp="1"/>
          </p:cNvPicPr>
          <p:nvPr>
            <p:ph sz="quarter" idx="1"/>
          </p:nvPr>
        </p:nvPicPr>
        <p:blipFill>
          <a:blip r:embed="rId3" cstate="print"/>
          <a:stretch>
            <a:fillRect/>
          </a:stretch>
        </p:blipFill>
        <p:spPr>
          <a:xfrm>
            <a:off x="2483768" y="548680"/>
            <a:ext cx="3960440" cy="4104456"/>
          </a:xfrm>
          <a:prstGeom prst="rect">
            <a:avLst/>
          </a:prstGeom>
        </p:spPr>
      </p:pic>
      <p:sp>
        <p:nvSpPr>
          <p:cNvPr id="7" name="6 Metin kutusu"/>
          <p:cNvSpPr txBox="1"/>
          <p:nvPr/>
        </p:nvSpPr>
        <p:spPr>
          <a:xfrm>
            <a:off x="899592" y="4869160"/>
            <a:ext cx="7416824" cy="1477328"/>
          </a:xfrm>
          <a:prstGeom prst="rect">
            <a:avLst/>
          </a:prstGeom>
          <a:noFill/>
        </p:spPr>
        <p:txBody>
          <a:bodyPr wrap="square" rtlCol="0">
            <a:spAutoFit/>
          </a:bodyPr>
          <a:lstStyle/>
          <a:p>
            <a:pPr algn="ctr"/>
            <a:r>
              <a:rPr lang="tr-TR" b="1" dirty="0" err="1" smtClean="0">
                <a:latin typeface="Arial Black" pitchFamily="34" charset="0"/>
                <a:hlinkClick r:id="rId4"/>
              </a:rPr>
              <a:t>cankayaram</a:t>
            </a:r>
            <a:r>
              <a:rPr lang="tr-TR" b="1" dirty="0" smtClean="0">
                <a:latin typeface="Arial Black" pitchFamily="34" charset="0"/>
                <a:hlinkClick r:id="rId4"/>
              </a:rPr>
              <a:t>@</a:t>
            </a:r>
            <a:r>
              <a:rPr lang="tr-TR" b="1" dirty="0" err="1" smtClean="0">
                <a:latin typeface="Arial Black" pitchFamily="34" charset="0"/>
                <a:hlinkClick r:id="rId4"/>
              </a:rPr>
              <a:t>meb</a:t>
            </a:r>
            <a:r>
              <a:rPr lang="tr-TR" b="1" dirty="0" smtClean="0">
                <a:latin typeface="Arial Black" pitchFamily="34" charset="0"/>
                <a:hlinkClick r:id="rId4"/>
              </a:rPr>
              <a:t>.k12.tr</a:t>
            </a:r>
            <a:endParaRPr lang="tr-TR" b="1" dirty="0" smtClean="0">
              <a:latin typeface="Arial Black" pitchFamily="34" charset="0"/>
            </a:endParaRPr>
          </a:p>
          <a:p>
            <a:pPr algn="ctr"/>
            <a:endParaRPr lang="tr-TR" b="1" dirty="0" smtClean="0">
              <a:latin typeface="Arial Black" pitchFamily="34" charset="0"/>
            </a:endParaRPr>
          </a:p>
          <a:p>
            <a:pPr algn="ctr"/>
            <a:r>
              <a:rPr lang="tr-TR" b="1" dirty="0" smtClean="0">
                <a:latin typeface="Arial Black" pitchFamily="34" charset="0"/>
              </a:rPr>
              <a:t>0312 466 67 76</a:t>
            </a:r>
          </a:p>
          <a:p>
            <a:pPr algn="ctr"/>
            <a:endParaRPr lang="tr-TR" b="1" dirty="0" smtClean="0">
              <a:latin typeface="Arial Black" pitchFamily="34" charset="0"/>
            </a:endParaRPr>
          </a:p>
          <a:p>
            <a:pPr algn="ctr"/>
            <a:r>
              <a:rPr lang="tr-TR" b="1" dirty="0" err="1" smtClean="0">
                <a:latin typeface="Arial Black" pitchFamily="34" charset="0"/>
              </a:rPr>
              <a:t>cankayaram</a:t>
            </a:r>
            <a:endParaRPr lang="tr-TR" b="1" dirty="0">
              <a:latin typeface="Arial Black" pitchFamily="34" charset="0"/>
            </a:endParaRPr>
          </a:p>
        </p:txBody>
      </p:sp>
      <p:pic>
        <p:nvPicPr>
          <p:cNvPr id="8" name="7 Resim"/>
          <p:cNvPicPr/>
          <p:nvPr/>
        </p:nvPicPr>
        <p:blipFill>
          <a:blip r:embed="rId5" cstate="print"/>
          <a:srcRect l="68290" t="26977" r="6810" b="31746"/>
          <a:stretch>
            <a:fillRect/>
          </a:stretch>
        </p:blipFill>
        <p:spPr bwMode="auto">
          <a:xfrm>
            <a:off x="3131840" y="5445224"/>
            <a:ext cx="358008" cy="355995"/>
          </a:xfrm>
          <a:prstGeom prst="rect">
            <a:avLst/>
          </a:prstGeom>
          <a:noFill/>
          <a:ln w="9525">
            <a:noFill/>
            <a:miter lim="800000"/>
            <a:headEnd/>
            <a:tailEnd/>
          </a:ln>
        </p:spPr>
      </p:pic>
      <p:pic>
        <p:nvPicPr>
          <p:cNvPr id="9" name="8 Resim" descr="A'dan Z'ye Instagram - Vargonen Blog"/>
          <p:cNvPicPr/>
          <p:nvPr/>
        </p:nvPicPr>
        <p:blipFill>
          <a:blip r:embed="rId6" cstate="print"/>
          <a:srcRect l="12090" t="11533" r="13055" b="11899"/>
          <a:stretch>
            <a:fillRect/>
          </a:stretch>
        </p:blipFill>
        <p:spPr bwMode="auto">
          <a:xfrm flipH="1">
            <a:off x="3203848" y="5949280"/>
            <a:ext cx="403005" cy="409433"/>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8001" y="1772816"/>
            <a:ext cx="7886700" cy="4508922"/>
          </a:xfrm>
        </p:spPr>
        <p:txBody>
          <a:bodyPr>
            <a:normAutofit fontScale="85000" lnSpcReduction="20000"/>
          </a:bodyPr>
          <a:lstStyle/>
          <a:p>
            <a:pPr marL="0" indent="0" algn="ctr">
              <a:buNone/>
            </a:pPr>
            <a:r>
              <a:rPr lang="tr-TR" sz="2800" u="sng" dirty="0" smtClean="0">
                <a:latin typeface="Comic Sans MS" pitchFamily="66" charset="0"/>
                <a:cs typeface="Calibri" panose="020F0502020204030204" pitchFamily="34" charset="0"/>
              </a:rPr>
              <a:t>Her “evet”  1 puan 3. Sorudaki her madde + 1 puan </a:t>
            </a:r>
          </a:p>
          <a:p>
            <a:pPr marL="0" indent="0">
              <a:buNone/>
            </a:pPr>
            <a:r>
              <a:rPr lang="tr-TR" sz="2800" b="1" dirty="0">
                <a:solidFill>
                  <a:srgbClr val="FF0000"/>
                </a:solidFill>
                <a:latin typeface="Comic Sans MS" pitchFamily="66" charset="0"/>
                <a:cs typeface="Calibri" panose="020F0502020204030204" pitchFamily="34" charset="0"/>
              </a:rPr>
              <a:t>2 ve daha az puan </a:t>
            </a:r>
            <a:r>
              <a:rPr lang="tr-TR" sz="2800" b="1" dirty="0" smtClean="0">
                <a:solidFill>
                  <a:srgbClr val="FF0000"/>
                </a:solidFill>
                <a:latin typeface="Comic Sans MS" pitchFamily="66" charset="0"/>
                <a:cs typeface="Calibri" panose="020F0502020204030204" pitchFamily="34" charset="0"/>
              </a:rPr>
              <a:t>- </a:t>
            </a:r>
            <a:r>
              <a:rPr lang="tr-TR" sz="2800" dirty="0" smtClean="0">
                <a:latin typeface="Comic Sans MS" pitchFamily="66" charset="0"/>
                <a:cs typeface="Calibri" panose="020F0502020204030204" pitchFamily="34" charset="0"/>
              </a:rPr>
              <a:t>Stresiniz </a:t>
            </a:r>
            <a:r>
              <a:rPr lang="tr-TR" sz="2800" dirty="0">
                <a:latin typeface="Comic Sans MS" pitchFamily="66" charset="0"/>
                <a:cs typeface="Calibri" panose="020F0502020204030204" pitchFamily="34" charset="0"/>
              </a:rPr>
              <a:t>normal sınırlar </a:t>
            </a:r>
            <a:r>
              <a:rPr lang="tr-TR" sz="2800" dirty="0" smtClean="0">
                <a:latin typeface="Comic Sans MS" pitchFamily="66" charset="0"/>
                <a:cs typeface="Calibri" panose="020F0502020204030204" pitchFamily="34" charset="0"/>
              </a:rPr>
              <a:t>içinde.</a:t>
            </a:r>
          </a:p>
          <a:p>
            <a:pPr marL="0" indent="0">
              <a:buNone/>
            </a:pPr>
            <a:r>
              <a:rPr lang="tr-TR" sz="2800" dirty="0" smtClean="0">
                <a:latin typeface="Comic Sans MS" pitchFamily="66" charset="0"/>
                <a:cs typeface="Calibri" panose="020F0502020204030204" pitchFamily="34" charset="0"/>
              </a:rPr>
              <a:t> </a:t>
            </a:r>
            <a:endParaRPr lang="tr-TR" sz="2800" dirty="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3- 6 puan   	 - </a:t>
            </a:r>
            <a:r>
              <a:rPr lang="tr-TR" sz="2800" dirty="0" smtClean="0">
                <a:latin typeface="Comic Sans MS" pitchFamily="66" charset="0"/>
                <a:cs typeface="Calibri" panose="020F0502020204030204" pitchFamily="34" charset="0"/>
              </a:rPr>
              <a:t>Rahat edebileceğiniz stres      düzeyinden biraz daha fazla stresiniz var. </a:t>
            </a:r>
          </a:p>
          <a:p>
            <a:pPr marL="0" indent="0">
              <a:buNone/>
            </a:pPr>
            <a:endParaRPr lang="tr-TR" sz="2800" dirty="0" smtClean="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7- 10 puan         - </a:t>
            </a:r>
            <a:r>
              <a:rPr lang="tr-TR" sz="2800" dirty="0" smtClean="0">
                <a:latin typeface="Comic Sans MS" pitchFamily="66" charset="0"/>
                <a:cs typeface="Calibri" panose="020F0502020204030204" pitchFamily="34" charset="0"/>
              </a:rPr>
              <a:t>Fazlaca stresiniz var, gevşemeniz gerekli .</a:t>
            </a:r>
          </a:p>
          <a:p>
            <a:pPr marL="0" indent="0">
              <a:buNone/>
            </a:pPr>
            <a:endParaRPr lang="tr-TR" sz="2800" dirty="0" smtClean="0">
              <a:latin typeface="Comic Sans MS" pitchFamily="66" charset="0"/>
              <a:cs typeface="Calibri" panose="020F0502020204030204" pitchFamily="34" charset="0"/>
            </a:endParaRPr>
          </a:p>
          <a:p>
            <a:pPr marL="0" indent="0">
              <a:buNone/>
            </a:pPr>
            <a:r>
              <a:rPr lang="tr-TR" sz="2800" b="1" dirty="0" smtClean="0">
                <a:solidFill>
                  <a:srgbClr val="FF0000"/>
                </a:solidFill>
                <a:latin typeface="Comic Sans MS" pitchFamily="66" charset="0"/>
                <a:cs typeface="Calibri" panose="020F0502020204030204" pitchFamily="34" charset="0"/>
              </a:rPr>
              <a:t>11- 14 puan        - </a:t>
            </a:r>
            <a:r>
              <a:rPr lang="tr-TR" sz="2800" dirty="0" smtClean="0">
                <a:latin typeface="Comic Sans MS" pitchFamily="66" charset="0"/>
                <a:cs typeface="Calibri" panose="020F0502020204030204" pitchFamily="34" charset="0"/>
              </a:rPr>
              <a:t>Stresiniz çok yüksek, baskıyı azaltmanız gerekli, stres ile ilgili hastalıklara çok açıksınız. </a:t>
            </a:r>
          </a:p>
          <a:p>
            <a:pPr marL="0" indent="0">
              <a:buNone/>
            </a:pPr>
            <a:endParaRPr lang="tr-TR" dirty="0">
              <a:latin typeface="Comic Sans MS" pitchFamily="66" charset="0"/>
            </a:endParaRPr>
          </a:p>
          <a:p>
            <a:pPr marL="0" indent="0">
              <a:buNone/>
            </a:pPr>
            <a:endParaRPr lang="tr-TR" dirty="0">
              <a:solidFill>
                <a:srgbClr val="FF0000"/>
              </a:solidFill>
            </a:endParaRPr>
          </a:p>
        </p:txBody>
      </p:sp>
      <p:sp>
        <p:nvSpPr>
          <p:cNvPr id="6" name="5 Dikdörtgen"/>
          <p:cNvSpPr/>
          <p:nvPr/>
        </p:nvSpPr>
        <p:spPr>
          <a:xfrm>
            <a:off x="1691680" y="332656"/>
            <a:ext cx="5760640" cy="646331"/>
          </a:xfrm>
          <a:prstGeom prst="rect">
            <a:avLst/>
          </a:prstGeom>
        </p:spPr>
        <p:txBody>
          <a:bodyPr wrap="square">
            <a:spAutoFit/>
          </a:bodyPr>
          <a:lstStyle/>
          <a:p>
            <a:pPr algn="ctr"/>
            <a:r>
              <a:rPr lang="tr-TR" sz="3600" b="1" dirty="0" smtClean="0">
                <a:solidFill>
                  <a:srgbClr val="FF0000"/>
                </a:solidFill>
                <a:latin typeface="Comic Sans MS" pitchFamily="66" charset="0"/>
              </a:rPr>
              <a:t>Küçük Bir Stres Testi </a:t>
            </a:r>
            <a:endParaRPr lang="tr-TR" sz="3600" dirty="0"/>
          </a:p>
        </p:txBody>
      </p:sp>
      <p:pic>
        <p:nvPicPr>
          <p:cNvPr id="7"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6115783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omic Sans MS" pitchFamily="66" charset="0"/>
              </a:rPr>
              <a:t>STRES  ?</a:t>
            </a:r>
            <a:endParaRPr lang="tr-TR" b="1" dirty="0">
              <a:solidFill>
                <a:srgbClr val="FF0000"/>
              </a:solidFill>
              <a:latin typeface="Comic Sans MS" pitchFamily="66" charset="0"/>
            </a:endParaRPr>
          </a:p>
        </p:txBody>
      </p:sp>
      <p:sp>
        <p:nvSpPr>
          <p:cNvPr id="3" name="2 İçerik Yer Tutucusu"/>
          <p:cNvSpPr>
            <a:spLocks noGrp="1"/>
          </p:cNvSpPr>
          <p:nvPr>
            <p:ph idx="1"/>
          </p:nvPr>
        </p:nvSpPr>
        <p:spPr/>
        <p:txBody>
          <a:bodyPr>
            <a:normAutofit lnSpcReduction="10000"/>
          </a:bodyPr>
          <a:lstStyle/>
          <a:p>
            <a:pPr algn="just"/>
            <a:r>
              <a:rPr lang="tr-TR" b="1" dirty="0" smtClean="0">
                <a:latin typeface="Comic Sans MS" pitchFamily="66" charset="0"/>
              </a:rPr>
              <a:t>Günümüzde stres (zorlanma), modern hayatın </a:t>
            </a:r>
            <a:r>
              <a:rPr lang="tr-TR" dirty="0" smtClean="0">
                <a:latin typeface="Comic Sans MS" pitchFamily="66" charset="0"/>
              </a:rPr>
              <a:t>önemli bir </a:t>
            </a:r>
            <a:r>
              <a:rPr lang="tr-TR" dirty="0" err="1" smtClean="0">
                <a:latin typeface="Comic Sans MS" pitchFamily="66" charset="0"/>
              </a:rPr>
              <a:t>parcası</a:t>
            </a:r>
            <a:r>
              <a:rPr lang="tr-TR" dirty="0" smtClean="0">
                <a:latin typeface="Comic Sans MS" pitchFamily="66" charset="0"/>
              </a:rPr>
              <a:t> haline gelmiştir.</a:t>
            </a:r>
          </a:p>
          <a:p>
            <a:pPr algn="just">
              <a:buNone/>
            </a:pPr>
            <a:endParaRPr lang="tr-TR" dirty="0" smtClean="0">
              <a:latin typeface="Comic Sans MS" pitchFamily="66" charset="0"/>
            </a:endParaRPr>
          </a:p>
          <a:p>
            <a:pPr algn="ctr">
              <a:buNone/>
            </a:pPr>
            <a:r>
              <a:rPr lang="tr-TR" dirty="0" smtClean="0">
                <a:latin typeface="Comic Sans MS" pitchFamily="66" charset="0"/>
              </a:rPr>
              <a:t>		STRES,</a:t>
            </a:r>
          </a:p>
          <a:p>
            <a:pPr algn="ctr">
              <a:buNone/>
            </a:pPr>
            <a:r>
              <a:rPr lang="tr-TR" dirty="0" smtClean="0">
                <a:latin typeface="Comic Sans MS" pitchFamily="66" charset="0"/>
              </a:rPr>
              <a:t>insan hayatının </a:t>
            </a:r>
            <a:r>
              <a:rPr lang="tr-TR" dirty="0" err="1" smtClean="0">
                <a:latin typeface="Comic Sans MS" pitchFamily="66" charset="0"/>
              </a:rPr>
              <a:t>bütun</a:t>
            </a:r>
            <a:r>
              <a:rPr lang="tr-TR" dirty="0" smtClean="0">
                <a:latin typeface="Comic Sans MS" pitchFamily="66" charset="0"/>
              </a:rPr>
              <a:t> yönlerini etkileyebilen bir etmendir. Stres insanın normal işlevlerini olumsuz yönde etkilediği gibi, strese uzun sure maruz kalmak insanda değişik sağlık sorunlarının ortaya çıkmasına da yol açmakta, hatta insanın işlevde bulunmasını ve hayat kalitesini de olumsuz etkilemektedir.</a:t>
            </a:r>
            <a:endParaRPr lang="tr-TR" dirty="0">
              <a:latin typeface="Comic Sans MS" pitchFamily="66"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solidFill>
                  <a:srgbClr val="FF0000"/>
                </a:solidFill>
                <a:latin typeface="Comic Sans MS" pitchFamily="66" charset="0"/>
              </a:rPr>
              <a:t>STRES  ?</a:t>
            </a:r>
            <a:endParaRPr lang="tr-TR" dirty="0"/>
          </a:p>
        </p:txBody>
      </p:sp>
      <p:sp>
        <p:nvSpPr>
          <p:cNvPr id="3" name="2 İçerik Yer Tutucusu"/>
          <p:cNvSpPr>
            <a:spLocks noGrp="1"/>
          </p:cNvSpPr>
          <p:nvPr>
            <p:ph idx="1"/>
          </p:nvPr>
        </p:nvSpPr>
        <p:spPr/>
        <p:txBody>
          <a:bodyPr>
            <a:normAutofit fontScale="77500" lnSpcReduction="20000"/>
          </a:bodyPr>
          <a:lstStyle/>
          <a:p>
            <a:pPr algn="just">
              <a:buNone/>
            </a:pPr>
            <a:r>
              <a:rPr lang="tr-TR" dirty="0" smtClean="0">
                <a:latin typeface="Comic Sans MS" pitchFamily="66" charset="0"/>
              </a:rPr>
              <a:t>		Stresin birçok farklı tanımı bulunmaktadır. </a:t>
            </a:r>
          </a:p>
          <a:p>
            <a:pPr algn="just">
              <a:buNone/>
            </a:pPr>
            <a:r>
              <a:rPr lang="tr-TR" dirty="0" smtClean="0">
                <a:latin typeface="Comic Sans MS" pitchFamily="66" charset="0"/>
              </a:rPr>
              <a:t>		Psikolojik Terimler Sözlüğünde  stres, “bir organizmanın, üstesinden gelmesi gereken yeni koşullar karşısında verdiği tepki” olarak tanımlanmaktadır (</a:t>
            </a:r>
            <a:r>
              <a:rPr lang="tr-TR" dirty="0" err="1" smtClean="0">
                <a:latin typeface="Comic Sans MS" pitchFamily="66" charset="0"/>
              </a:rPr>
              <a:t>Erkuş</a:t>
            </a:r>
            <a:r>
              <a:rPr lang="tr-TR" dirty="0" smtClean="0">
                <a:latin typeface="Comic Sans MS" pitchFamily="66" charset="0"/>
              </a:rPr>
              <a:t>, 1994)(</a:t>
            </a:r>
            <a:r>
              <a:rPr lang="tr-TR" dirty="0" err="1" smtClean="0">
                <a:latin typeface="Comic Sans MS" pitchFamily="66" charset="0"/>
              </a:rPr>
              <a:t>akt</a:t>
            </a:r>
            <a:r>
              <a:rPr lang="tr-TR" dirty="0" smtClean="0">
                <a:latin typeface="Comic Sans MS" pitchFamily="66" charset="0"/>
              </a:rPr>
              <a:t>;</a:t>
            </a:r>
            <a:r>
              <a:rPr lang="tr-TR" dirty="0" err="1" smtClean="0">
                <a:latin typeface="Comic Sans MS" pitchFamily="66" charset="0"/>
              </a:rPr>
              <a:t>Arslan</a:t>
            </a:r>
            <a:r>
              <a:rPr lang="tr-TR" dirty="0" smtClean="0">
                <a:latin typeface="Comic Sans MS" pitchFamily="66" charset="0"/>
              </a:rPr>
              <a:t>,2018).</a:t>
            </a:r>
          </a:p>
          <a:p>
            <a:pPr algn="just">
              <a:buNone/>
            </a:pPr>
            <a:endParaRPr lang="tr-TR" dirty="0" smtClean="0">
              <a:latin typeface="Comic Sans MS" pitchFamily="66" charset="0"/>
            </a:endParaRPr>
          </a:p>
          <a:p>
            <a:pPr algn="just">
              <a:buNone/>
            </a:pPr>
            <a:r>
              <a:rPr lang="tr-TR" dirty="0" smtClean="0">
                <a:latin typeface="Comic Sans MS" pitchFamily="66" charset="0"/>
              </a:rPr>
              <a:t>		Stres, belirli bir düzeye kadar işlevsel görülmektedir. Kişinin günlük yaşamını sürdürmesi ve hedeflerine doğru hareket etmesi noktasında </a:t>
            </a:r>
            <a:r>
              <a:rPr lang="tr-TR" b="1" dirty="0" smtClean="0">
                <a:latin typeface="Comic Sans MS" pitchFamily="66" charset="0"/>
              </a:rPr>
              <a:t>itici bir güç olarak </a:t>
            </a:r>
            <a:r>
              <a:rPr lang="tr-TR" dirty="0" smtClean="0">
                <a:latin typeface="Comic Sans MS" pitchFamily="66" charset="0"/>
              </a:rPr>
              <a:t>değerlendirilmektedir. 	</a:t>
            </a:r>
          </a:p>
          <a:p>
            <a:pPr algn="just">
              <a:buNone/>
            </a:pPr>
            <a:endParaRPr lang="tr-TR" dirty="0" smtClean="0">
              <a:latin typeface="Comic Sans MS" pitchFamily="66" charset="0"/>
            </a:endParaRPr>
          </a:p>
          <a:p>
            <a:pPr algn="just">
              <a:buNone/>
            </a:pPr>
            <a:r>
              <a:rPr lang="tr-TR" dirty="0" smtClean="0">
                <a:latin typeface="Comic Sans MS" pitchFamily="66" charset="0"/>
              </a:rPr>
              <a:t>		Öte yandan, bu düzeyin üstüne çıktığında, kişide olumsuz etkiler baş göstermektedir. Stresin dikkat ve odaklanmayı negatif etkilediğini gösteren çalışmalar mevcuttur (</a:t>
            </a:r>
            <a:r>
              <a:rPr lang="tr-TR" dirty="0" err="1" smtClean="0">
                <a:latin typeface="Comic Sans MS" pitchFamily="66" charset="0"/>
              </a:rPr>
              <a:t>Skosnik</a:t>
            </a:r>
            <a:r>
              <a:rPr lang="tr-TR" dirty="0" smtClean="0">
                <a:latin typeface="Comic Sans MS" pitchFamily="66" charset="0"/>
              </a:rPr>
              <a:t>,</a:t>
            </a:r>
            <a:r>
              <a:rPr lang="tr-TR" dirty="0" err="1" smtClean="0">
                <a:latin typeface="Comic Sans MS" pitchFamily="66" charset="0"/>
              </a:rPr>
              <a:t>Chatterton</a:t>
            </a:r>
            <a:r>
              <a:rPr lang="tr-TR" dirty="0" smtClean="0">
                <a:latin typeface="Comic Sans MS" pitchFamily="66" charset="0"/>
              </a:rPr>
              <a:t> ve </a:t>
            </a:r>
            <a:r>
              <a:rPr lang="tr-TR" dirty="0" err="1" smtClean="0">
                <a:latin typeface="Comic Sans MS" pitchFamily="66" charset="0"/>
              </a:rPr>
              <a:t>Swisher</a:t>
            </a:r>
            <a:r>
              <a:rPr lang="tr-TR" dirty="0" smtClean="0">
                <a:latin typeface="Comic Sans MS" pitchFamily="66" charset="0"/>
              </a:rPr>
              <a:t>, 2000)(</a:t>
            </a:r>
            <a:r>
              <a:rPr lang="tr-TR" dirty="0" err="1" smtClean="0">
                <a:latin typeface="Comic Sans MS" pitchFamily="66" charset="0"/>
              </a:rPr>
              <a:t>akt</a:t>
            </a:r>
            <a:r>
              <a:rPr lang="tr-TR" dirty="0" smtClean="0">
                <a:latin typeface="Comic Sans MS" pitchFamily="66" charset="0"/>
              </a:rPr>
              <a:t>;</a:t>
            </a:r>
            <a:r>
              <a:rPr lang="tr-TR" dirty="0" err="1" smtClean="0">
                <a:latin typeface="Comic Sans MS" pitchFamily="66" charset="0"/>
              </a:rPr>
              <a:t>Arslan</a:t>
            </a:r>
            <a:r>
              <a:rPr lang="tr-TR" dirty="0" smtClean="0">
                <a:latin typeface="Comic Sans MS" pitchFamily="66" charset="0"/>
              </a:rPr>
              <a:t>,2018). Belirli bir düzeyin üzerinde stres, fiziksel ve psikolojik olarak geçici ya da kalıcı etkilere sebep verebilmektedir.</a:t>
            </a:r>
            <a:endParaRPr lang="tr-TR" dirty="0">
              <a:latin typeface="Comic Sans MS" pitchFamily="66" charset="0"/>
            </a:endParaRPr>
          </a:p>
        </p:txBody>
      </p:sp>
      <p:pic>
        <p:nvPicPr>
          <p:cNvPr id="5"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95536" y="1556792"/>
            <a:ext cx="8280920" cy="5085184"/>
          </a:xfrm>
        </p:spPr>
        <p:txBody>
          <a:bodyPr>
            <a:noAutofit/>
          </a:bodyPr>
          <a:lstStyle/>
          <a:p>
            <a:pPr algn="ctr">
              <a:buNone/>
            </a:pPr>
            <a:r>
              <a:rPr lang="tr-TR" altLang="tr-TR" sz="2400" dirty="0" smtClean="0">
                <a:latin typeface="Comic Sans MS" pitchFamily="66" charset="0"/>
                <a:ea typeface="Cambria Math" panose="02040503050406030204" pitchFamily="18" charset="0"/>
                <a:cs typeface="Calibri" panose="020F0502020204030204" pitchFamily="34" charset="0"/>
              </a:rPr>
              <a:t>Stres, genellikle olumsuz ve zararlı anlamda ele alınıp konuşulmaktadır.Halbuki bu zorlanmaların insanlığı ve insanı; yenileri aratmak, çalışmak ve üretmek konusunda harekete geçirdiği bilinmektedir.</a:t>
            </a:r>
          </a:p>
          <a:p>
            <a:pPr algn="just"/>
            <a:r>
              <a:rPr lang="tr-TR" altLang="tr-TR" sz="2400" b="1" dirty="0" smtClean="0">
                <a:latin typeface="Comic Sans MS" pitchFamily="66" charset="0"/>
                <a:ea typeface="Cambria Math" panose="02040503050406030204" pitchFamily="18" charset="0"/>
                <a:cs typeface="Calibri" panose="020F0502020204030204" pitchFamily="34" charset="0"/>
              </a:rPr>
              <a:t>Bu anlamıyla </a:t>
            </a:r>
            <a:r>
              <a:rPr lang="tr-TR" altLang="tr-TR" sz="2400" dirty="0" smtClean="0">
                <a:latin typeface="Comic Sans MS" pitchFamily="66" charset="0"/>
                <a:ea typeface="Cambria Math" panose="02040503050406030204" pitchFamily="18" charset="0"/>
                <a:cs typeface="Calibri" panose="020F0502020204030204" pitchFamily="34" charset="0"/>
              </a:rPr>
              <a:t>stresler bireyi </a:t>
            </a:r>
            <a:r>
              <a:rPr lang="tr-TR" altLang="tr-TR" sz="2400" b="1" dirty="0" smtClean="0">
                <a:latin typeface="Comic Sans MS" pitchFamily="66" charset="0"/>
                <a:ea typeface="Cambria Math" panose="02040503050406030204" pitchFamily="18" charset="0"/>
                <a:cs typeface="Calibri" panose="020F0502020204030204" pitchFamily="34" charset="0"/>
              </a:rPr>
              <a:t>ileriye götürücüdür</a:t>
            </a:r>
            <a:r>
              <a:rPr lang="tr-TR" altLang="tr-TR" sz="2400" dirty="0" smtClean="0">
                <a:latin typeface="Comic Sans MS" pitchFamily="66" charset="0"/>
                <a:ea typeface="Cambria Math" panose="02040503050406030204" pitchFamily="18" charset="0"/>
                <a:cs typeface="Calibri" panose="020F0502020204030204" pitchFamily="34" charset="0"/>
              </a:rPr>
              <a:t>.</a:t>
            </a:r>
          </a:p>
          <a:p>
            <a:pPr algn="just"/>
            <a:r>
              <a:rPr lang="tr-TR" altLang="tr-TR" sz="2400" dirty="0" smtClean="0">
                <a:latin typeface="Comic Sans MS" pitchFamily="66" charset="0"/>
                <a:ea typeface="Cambria Math" panose="02040503050406030204" pitchFamily="18" charset="0"/>
                <a:cs typeface="Calibri" panose="020F0502020204030204" pitchFamily="34" charset="0"/>
              </a:rPr>
              <a:t>Çeşitli kültürlerde zorlanmaların insan hayatına getirdiklerini anlatan özdeyişler vardır. </a:t>
            </a:r>
          </a:p>
          <a:p>
            <a:pPr algn="just"/>
            <a:r>
              <a:rPr lang="tr-TR" altLang="tr-TR" sz="2400" b="1" dirty="0" smtClean="0">
                <a:latin typeface="Comic Sans MS" pitchFamily="66" charset="0"/>
                <a:ea typeface="Cambria Math" panose="02040503050406030204" pitchFamily="18" charset="0"/>
                <a:cs typeface="Calibri" panose="020F0502020204030204" pitchFamily="34" charset="0"/>
              </a:rPr>
              <a:t>Öğrenmek için stres gereklidir</a:t>
            </a:r>
            <a:r>
              <a:rPr lang="tr-TR" altLang="tr-TR" sz="2400" dirty="0" smtClean="0">
                <a:latin typeface="Comic Sans MS" pitchFamily="66" charset="0"/>
                <a:ea typeface="Cambria Math" panose="02040503050406030204" pitchFamily="18" charset="0"/>
                <a:cs typeface="Calibri" panose="020F0502020204030204" pitchFamily="34" charset="0"/>
              </a:rPr>
              <a:t>. </a:t>
            </a:r>
          </a:p>
          <a:p>
            <a:pPr algn="just"/>
            <a:r>
              <a:rPr lang="tr-TR" altLang="tr-TR" sz="2400" dirty="0" smtClean="0">
                <a:latin typeface="Comic Sans MS" pitchFamily="66" charset="0"/>
                <a:ea typeface="Cambria Math" panose="02040503050406030204" pitchFamily="18" charset="0"/>
                <a:cs typeface="Calibri" panose="020F0502020204030204" pitchFamily="34" charset="0"/>
              </a:rPr>
              <a:t>Gerçekte sağlıklılığın korunması için belirli bir düzeyi aşmayan stres vericilere ihtiyaç vardır.</a:t>
            </a:r>
          </a:p>
          <a:p>
            <a:pPr marL="0" indent="0">
              <a:buNone/>
            </a:pPr>
            <a:endParaRPr lang="tr-TR" sz="2800" dirty="0" smtClean="0">
              <a:latin typeface="Calibri" panose="020F0502020204030204" pitchFamily="34" charset="0"/>
              <a:ea typeface="Cambria Math" panose="02040503050406030204" pitchFamily="18" charset="0"/>
              <a:cs typeface="Calibri" panose="020F0502020204030204" pitchFamily="34" charset="0"/>
            </a:endParaRPr>
          </a:p>
        </p:txBody>
      </p:sp>
      <p:sp>
        <p:nvSpPr>
          <p:cNvPr id="5" name="4 Metin kutusu"/>
          <p:cNvSpPr txBox="1"/>
          <p:nvPr/>
        </p:nvSpPr>
        <p:spPr>
          <a:xfrm>
            <a:off x="2627784" y="404664"/>
            <a:ext cx="4536504" cy="646331"/>
          </a:xfrm>
          <a:prstGeom prst="rect">
            <a:avLst/>
          </a:prstGeom>
          <a:noFill/>
        </p:spPr>
        <p:txBody>
          <a:bodyPr wrap="square" rtlCol="0">
            <a:spAutoFit/>
          </a:bodyPr>
          <a:lstStyle/>
          <a:p>
            <a:pPr algn="ctr"/>
            <a:r>
              <a:rPr lang="tr-TR" sz="3600" b="1" dirty="0" smtClean="0">
                <a:solidFill>
                  <a:srgbClr val="7030A0"/>
                </a:solidFill>
                <a:latin typeface="Comic Sans MS" pitchFamily="66" charset="0"/>
                <a:ea typeface="Cambria Math" panose="02040503050406030204" pitchFamily="18" charset="0"/>
                <a:cs typeface="Calibri" panose="020F0502020204030204" pitchFamily="34" charset="0"/>
              </a:rPr>
              <a:t>Pozitif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39065621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08001" y="1484784"/>
            <a:ext cx="8168455" cy="4556579"/>
          </a:xfrm>
        </p:spPr>
        <p:txBody>
          <a:bodyPr/>
          <a:lstStyle/>
          <a:p>
            <a:pPr marL="0" indent="0" algn="ctr">
              <a:buNone/>
            </a:pPr>
            <a:endParaRPr lang="tr-TR" sz="2800" b="1" dirty="0">
              <a:solidFill>
                <a:srgbClr val="002060"/>
              </a:solidFill>
              <a:latin typeface="Comic Sans MS" pitchFamily="66" charset="0"/>
              <a:ea typeface="Cambria Math" panose="02040503050406030204" pitchFamily="18" charset="0"/>
              <a:cs typeface="Calibri" panose="020F0502020204030204" pitchFamily="34" charset="0"/>
            </a:endParaRPr>
          </a:p>
          <a:p>
            <a:pPr marL="0" indent="0" algn="ctr">
              <a:buNone/>
            </a:pPr>
            <a:r>
              <a:rPr lang="tr-TR" sz="2800" dirty="0">
                <a:latin typeface="Comic Sans MS" pitchFamily="66" charset="0"/>
                <a:ea typeface="Cambria Math" panose="02040503050406030204" pitchFamily="18" charset="0"/>
                <a:cs typeface="Calibri" panose="020F0502020204030204" pitchFamily="34" charset="0"/>
              </a:rPr>
              <a:t>Bireyin kaynaklarını ve baş etme yeteneklerini tüketen duygu.. </a:t>
            </a:r>
            <a:endParaRPr lang="tr-TR" sz="2800" dirty="0" smtClean="0">
              <a:latin typeface="Comic Sans MS" pitchFamily="66" charset="0"/>
              <a:ea typeface="Cambria Math" panose="02040503050406030204" pitchFamily="18" charset="0"/>
              <a:cs typeface="Calibri" panose="020F0502020204030204" pitchFamily="34" charset="0"/>
            </a:endParaRPr>
          </a:p>
          <a:p>
            <a:pPr marL="0" indent="0" algn="ctr">
              <a:buNone/>
            </a:pPr>
            <a:endParaRPr lang="tr-TR" sz="2800" dirty="0">
              <a:latin typeface="Comic Sans MS" pitchFamily="66" charset="0"/>
              <a:ea typeface="Cambria Math" panose="02040503050406030204" pitchFamily="18" charset="0"/>
              <a:cs typeface="Calibri" panose="020F0502020204030204" pitchFamily="34" charset="0"/>
            </a:endParaRPr>
          </a:p>
          <a:p>
            <a:pPr marL="0" indent="0" algn="ctr">
              <a:buNone/>
            </a:pPr>
            <a:r>
              <a:rPr lang="tr-TR" sz="2800" dirty="0">
                <a:latin typeface="Comic Sans MS" pitchFamily="66" charset="0"/>
                <a:ea typeface="Cambria Math" panose="02040503050406030204" pitchFamily="18" charset="0"/>
                <a:cs typeface="Calibri" panose="020F0502020204030204" pitchFamily="34" charset="0"/>
              </a:rPr>
              <a:t>Sonucunda insan yaşamı için olumsuz durumlar </a:t>
            </a:r>
            <a:r>
              <a:rPr lang="tr-TR" sz="2800" dirty="0" smtClean="0">
                <a:latin typeface="Comic Sans MS" pitchFamily="66" charset="0"/>
                <a:ea typeface="Cambria Math" panose="02040503050406030204" pitchFamily="18" charset="0"/>
                <a:cs typeface="Calibri" panose="020F0502020204030204" pitchFamily="34" charset="0"/>
              </a:rPr>
              <a:t>oluşur: </a:t>
            </a:r>
          </a:p>
          <a:p>
            <a:pPr marL="0" indent="0" algn="ctr">
              <a:buNone/>
            </a:pPr>
            <a:r>
              <a:rPr lang="tr-TR" sz="2800" dirty="0" smtClean="0">
                <a:latin typeface="Comic Sans MS" pitchFamily="66" charset="0"/>
                <a:ea typeface="Cambria Math" panose="02040503050406030204" pitchFamily="18" charset="0"/>
                <a:cs typeface="Calibri" panose="020F0502020204030204" pitchFamily="34" charset="0"/>
              </a:rPr>
              <a:t>Hastalık</a:t>
            </a:r>
            <a:r>
              <a:rPr lang="tr-TR" sz="2800" dirty="0">
                <a:latin typeface="Comic Sans MS" pitchFamily="66" charset="0"/>
                <a:ea typeface="Cambria Math" panose="02040503050406030204" pitchFamily="18" charset="0"/>
                <a:cs typeface="Calibri" panose="020F0502020204030204" pitchFamily="34" charset="0"/>
              </a:rPr>
              <a:t>, performans düşüklüğü, başarısızlık </a:t>
            </a:r>
            <a:r>
              <a:rPr lang="tr-TR" sz="2800" dirty="0" smtClean="0">
                <a:latin typeface="Comic Sans MS" pitchFamily="66" charset="0"/>
                <a:ea typeface="Cambria Math" panose="02040503050406030204" pitchFamily="18" charset="0"/>
              </a:rPr>
              <a:t>vs. </a:t>
            </a:r>
            <a:endParaRPr lang="tr-TR" sz="2800" dirty="0">
              <a:latin typeface="Comic Sans MS" pitchFamily="66" charset="0"/>
              <a:ea typeface="Cambria Math" panose="02040503050406030204" pitchFamily="18" charset="0"/>
            </a:endParaRPr>
          </a:p>
          <a:p>
            <a:pPr marL="0" indent="0">
              <a:buNone/>
            </a:pPr>
            <a:endParaRPr lang="tr-TR" dirty="0"/>
          </a:p>
        </p:txBody>
      </p:sp>
      <p:sp>
        <p:nvSpPr>
          <p:cNvPr id="5" name="4 Metin kutusu"/>
          <p:cNvSpPr txBox="1"/>
          <p:nvPr/>
        </p:nvSpPr>
        <p:spPr>
          <a:xfrm>
            <a:off x="2627784" y="404664"/>
            <a:ext cx="4536504" cy="646331"/>
          </a:xfrm>
          <a:prstGeom prst="rect">
            <a:avLst/>
          </a:prstGeom>
          <a:noFill/>
        </p:spPr>
        <p:txBody>
          <a:bodyPr wrap="square" rtlCol="0">
            <a:spAutoFit/>
          </a:bodyPr>
          <a:lstStyle/>
          <a:p>
            <a:pPr algn="ctr"/>
            <a:r>
              <a:rPr lang="tr-TR" sz="3600" b="1" dirty="0" smtClean="0">
                <a:solidFill>
                  <a:schemeClr val="tx2">
                    <a:lumMod val="50000"/>
                  </a:schemeClr>
                </a:solidFill>
                <a:latin typeface="Comic Sans MS" pitchFamily="66" charset="0"/>
                <a:ea typeface="Cambria Math" panose="02040503050406030204" pitchFamily="18" charset="0"/>
                <a:cs typeface="Calibri" panose="020F0502020204030204" pitchFamily="34" charset="0"/>
              </a:rPr>
              <a:t>Negatif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extLst>
      <p:ext uri="{BB962C8B-B14F-4D97-AF65-F5344CB8AC3E}">
        <p14:creationId xmlns:p14="http://schemas.microsoft.com/office/powerpoint/2010/main" xmlns="" val="2621996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pPr algn="ctr">
              <a:buNone/>
            </a:pPr>
            <a:endParaRPr lang="tr-TR" dirty="0" smtClean="0">
              <a:latin typeface="Comic Sans MS" pitchFamily="66" charset="0"/>
            </a:endParaRPr>
          </a:p>
          <a:p>
            <a:pPr algn="ctr">
              <a:buNone/>
            </a:pPr>
            <a:r>
              <a:rPr lang="tr-TR" dirty="0" smtClean="0">
                <a:latin typeface="Comic Sans MS" pitchFamily="66" charset="0"/>
              </a:rPr>
              <a:t>Stresle ilgili bilimsel </a:t>
            </a:r>
            <a:r>
              <a:rPr lang="tr-TR" dirty="0" err="1" smtClean="0">
                <a:latin typeface="Comic Sans MS" pitchFamily="66" charset="0"/>
              </a:rPr>
              <a:t>calışmalar</a:t>
            </a:r>
            <a:r>
              <a:rPr lang="tr-TR" dirty="0" smtClean="0">
                <a:latin typeface="Comic Sans MS" pitchFamily="66" charset="0"/>
              </a:rPr>
              <a:t>;</a:t>
            </a:r>
          </a:p>
          <a:p>
            <a:pPr algn="ctr">
              <a:buNone/>
            </a:pPr>
            <a:r>
              <a:rPr lang="tr-TR" dirty="0" smtClean="0">
                <a:latin typeface="Comic Sans MS" pitchFamily="66" charset="0"/>
              </a:rPr>
              <a:t> stresin ruh sağlığı</a:t>
            </a:r>
          </a:p>
          <a:p>
            <a:pPr algn="ctr">
              <a:buNone/>
            </a:pPr>
            <a:r>
              <a:rPr lang="tr-TR" dirty="0" smtClean="0">
                <a:latin typeface="Comic Sans MS" pitchFamily="66" charset="0"/>
              </a:rPr>
              <a:t>ile de güçlü bir ilişkisinin olduğunu göstermektedir.</a:t>
            </a:r>
          </a:p>
          <a:p>
            <a:pPr algn="ctr">
              <a:buNone/>
            </a:pPr>
            <a:r>
              <a:rPr lang="tr-TR" dirty="0" smtClean="0">
                <a:latin typeface="Comic Sans MS" pitchFamily="66" charset="0"/>
              </a:rPr>
              <a:t>Bazı çalışmalar stres yaratan olaylara maruz kalma ile </a:t>
            </a:r>
            <a:r>
              <a:rPr lang="tr-TR" dirty="0" err="1" smtClean="0">
                <a:latin typeface="Comic Sans MS" pitchFamily="66" charset="0"/>
              </a:rPr>
              <a:t>major</a:t>
            </a:r>
            <a:r>
              <a:rPr lang="tr-TR" dirty="0" smtClean="0">
                <a:latin typeface="Comic Sans MS" pitchFamily="66" charset="0"/>
              </a:rPr>
              <a:t> depresyon arasında nedensel güçlü bir ilişkinin varlığına ilişkin veriler sunar.</a:t>
            </a:r>
            <a:endParaRPr lang="tr-TR" dirty="0">
              <a:latin typeface="Comic Sans MS" pitchFamily="66" charset="0"/>
            </a:endParaRPr>
          </a:p>
        </p:txBody>
      </p:sp>
      <p:sp>
        <p:nvSpPr>
          <p:cNvPr id="5" name="4 Başlık"/>
          <p:cNvSpPr txBox="1">
            <a:spLocks noGrp="1"/>
          </p:cNvSpPr>
          <p:nvPr>
            <p:ph type="title"/>
          </p:nvPr>
        </p:nvSpPr>
        <p:spPr>
          <a:prstGeom prst="rect">
            <a:avLst/>
          </a:prstGeom>
          <a:noFill/>
        </p:spPr>
        <p:txBody>
          <a:bodyPr wrap="square" rtlCol="0">
            <a:spAutoFit/>
          </a:bodyPr>
          <a:lstStyle/>
          <a:p>
            <a:pPr algn="ctr"/>
            <a:r>
              <a:rPr lang="tr-TR" sz="3600" b="1" dirty="0" smtClean="0">
                <a:solidFill>
                  <a:schemeClr val="tx2">
                    <a:lumMod val="50000"/>
                  </a:schemeClr>
                </a:solidFill>
                <a:latin typeface="Comic Sans MS" pitchFamily="66" charset="0"/>
                <a:ea typeface="Cambria Math" panose="02040503050406030204" pitchFamily="18" charset="0"/>
                <a:cs typeface="Calibri" panose="020F0502020204030204" pitchFamily="34" charset="0"/>
              </a:rPr>
              <a:t>Negatif</a:t>
            </a:r>
            <a:r>
              <a:rPr lang="tr-TR" sz="3600" b="1" dirty="0" smtClean="0">
                <a:solidFill>
                  <a:srgbClr val="FF0000"/>
                </a:solidFill>
                <a:latin typeface="Comic Sans MS" pitchFamily="66" charset="0"/>
                <a:ea typeface="Cambria Math" panose="02040503050406030204" pitchFamily="18" charset="0"/>
                <a:cs typeface="Calibri" panose="020F0502020204030204" pitchFamily="34" charset="0"/>
              </a:rPr>
              <a:t> STRES</a:t>
            </a:r>
            <a:endParaRPr lang="tr-TR" sz="3600" dirty="0" smtClean="0">
              <a:solidFill>
                <a:srgbClr val="FF0000"/>
              </a:solidFill>
              <a:latin typeface="Comic Sans MS" pitchFamily="66" charset="0"/>
              <a:ea typeface="Cambria Math" panose="02040503050406030204" pitchFamily="18" charset="0"/>
              <a:cs typeface="Calibri" panose="020F0502020204030204" pitchFamily="34" charset="0"/>
            </a:endParaRPr>
          </a:p>
        </p:txBody>
      </p:sp>
      <p:pic>
        <p:nvPicPr>
          <p:cNvPr id="6" name="8 Resim" descr="LOGO (1).png"/>
          <p:cNvPicPr/>
          <p:nvPr/>
        </p:nvPicPr>
        <p:blipFill>
          <a:blip r:embed="rId2" cstate="print"/>
          <a:stretch>
            <a:fillRect/>
          </a:stretch>
        </p:blipFill>
        <p:spPr>
          <a:xfrm>
            <a:off x="251520" y="260648"/>
            <a:ext cx="1296144" cy="1210685"/>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ent">
  <a:themeElements>
    <a:clrScheme name="Kent">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Kent">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Kent">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217</TotalTime>
  <Words>1350</Words>
  <Application>Microsoft Office PowerPoint</Application>
  <PresentationFormat>Ekran Gösterisi (4:3)</PresentationFormat>
  <Paragraphs>250</Paragraphs>
  <Slides>37</Slides>
  <Notes>0</Notes>
  <HiddenSlides>0</HiddenSlides>
  <MMClips>0</MMClips>
  <ScaleCrop>false</ScaleCrop>
  <HeadingPairs>
    <vt:vector size="4" baseType="variant">
      <vt:variant>
        <vt:lpstr>Tema</vt:lpstr>
      </vt:variant>
      <vt:variant>
        <vt:i4>1</vt:i4>
      </vt:variant>
      <vt:variant>
        <vt:lpstr>Slayt Başlıkları</vt:lpstr>
      </vt:variant>
      <vt:variant>
        <vt:i4>37</vt:i4>
      </vt:variant>
    </vt:vector>
  </HeadingPairs>
  <TitlesOfParts>
    <vt:vector size="38" baseType="lpstr">
      <vt:lpstr>Kent</vt:lpstr>
      <vt:lpstr>STRESLE BAŞETME YÖNTEMLERİ Öğretmen Sunusu</vt:lpstr>
      <vt:lpstr>Küçük Bir Stres Testi </vt:lpstr>
      <vt:lpstr>Küçük Bir Stres Testi </vt:lpstr>
      <vt:lpstr>Slayt 4</vt:lpstr>
      <vt:lpstr>STRES  ?</vt:lpstr>
      <vt:lpstr>STRES  ?</vt:lpstr>
      <vt:lpstr>Slayt 7</vt:lpstr>
      <vt:lpstr>Slayt 8</vt:lpstr>
      <vt:lpstr>Negatif STRES</vt:lpstr>
      <vt:lpstr>STRES BELİRTİLERİ</vt:lpstr>
      <vt:lpstr>A-Fiziksel Belirtiler</vt:lpstr>
      <vt:lpstr>B- Psikolojik Belirtiler</vt:lpstr>
      <vt:lpstr>C- Davranışsal Belirtiler</vt:lpstr>
      <vt:lpstr>İNSAN HAYATINDA KARŞILAŞILAN  SOSYAL STRESLER  </vt:lpstr>
      <vt:lpstr>Günlük Stresler  </vt:lpstr>
      <vt:lpstr>Gelişimsel Stresler </vt:lpstr>
      <vt:lpstr>Travma/Kriz Durumlarında Yaşanan Stresler </vt:lpstr>
      <vt:lpstr>STRESLE BAŞA ÇIKMA</vt:lpstr>
      <vt:lpstr>STRESLE BAŞ ETMENİZİ KOLAYLAŞTIRACAK YÖNTEMLER</vt:lpstr>
      <vt:lpstr> Kendi Stresle Başa Çıkma Biçiminizi Değerlendirin </vt:lpstr>
      <vt:lpstr>Slayt 21</vt:lpstr>
      <vt:lpstr>1.  Doğru Bilgi Edinme, Haber Kaynakları ve Sosyal Medya Kullanımı</vt:lpstr>
      <vt:lpstr>1.  Doğru Bilgi Edinme, Haber Kaynakları ve Sosyal Medya Kullanımı</vt:lpstr>
      <vt:lpstr>2. Düşüncelerin Farkına Varma </vt:lpstr>
      <vt:lpstr>3. Duyguların Farkında Olma </vt:lpstr>
      <vt:lpstr>3. Duyguların Farkında Olma </vt:lpstr>
      <vt:lpstr>4.  Sosyal İlişkiler </vt:lpstr>
      <vt:lpstr>4.  Sosyal İlişkiler </vt:lpstr>
      <vt:lpstr> 5. Günlük Rutinlerin Devam Ettirilmesi ve Etkin/Aktif Kalma </vt:lpstr>
      <vt:lpstr> 5. Günlük Rutinlerin Devam Ettirilmesi ve Etkin/Aktif Kalma </vt:lpstr>
      <vt:lpstr>  6. Fiziksel Etkinlik </vt:lpstr>
      <vt:lpstr>  6. Fiziksel Etkinlik </vt:lpstr>
      <vt:lpstr>  6. Fiziksel Etkinlik </vt:lpstr>
      <vt:lpstr>Stres Yönetiminde DKBY  (Değiştir-Kabul Et-Boşver-Yaşam Tarzını Yönet) Modeli:</vt:lpstr>
      <vt:lpstr>Stres Yönetiminde DKBY  (Değiştir-Kabul Et-Boşver-Yaşam Tarzını Yönet) Modeli:</vt:lpstr>
      <vt:lpstr>KAYNAKÇA</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STRESLE BAŞETME YÖNTEMLERİ</dc:title>
  <dc:creator>BERRAK SAĞKAL</dc:creator>
  <cp:lastModifiedBy>user</cp:lastModifiedBy>
  <cp:revision>74</cp:revision>
  <dcterms:created xsi:type="dcterms:W3CDTF">2020-11-30T07:48:57Z</dcterms:created>
  <dcterms:modified xsi:type="dcterms:W3CDTF">2021-12-28T11:45:08Z</dcterms:modified>
</cp:coreProperties>
</file>