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46"/>
  </p:notesMasterIdLst>
  <p:handoutMasterIdLst>
    <p:handoutMasterId r:id="rId47"/>
  </p:handoutMasterIdLst>
  <p:sldIdLst>
    <p:sldId id="256" r:id="rId2"/>
    <p:sldId id="290" r:id="rId3"/>
    <p:sldId id="257" r:id="rId4"/>
    <p:sldId id="271" r:id="rId5"/>
    <p:sldId id="260" r:id="rId6"/>
    <p:sldId id="261" r:id="rId7"/>
    <p:sldId id="259" r:id="rId8"/>
    <p:sldId id="272" r:id="rId9"/>
    <p:sldId id="263" r:id="rId10"/>
    <p:sldId id="264" r:id="rId11"/>
    <p:sldId id="265" r:id="rId12"/>
    <p:sldId id="266" r:id="rId13"/>
    <p:sldId id="267" r:id="rId14"/>
    <p:sldId id="268" r:id="rId15"/>
    <p:sldId id="291" r:id="rId16"/>
    <p:sldId id="292" r:id="rId17"/>
    <p:sldId id="293" r:id="rId18"/>
    <p:sldId id="294" r:id="rId19"/>
    <p:sldId id="309" r:id="rId20"/>
    <p:sldId id="295" r:id="rId21"/>
    <p:sldId id="298" r:id="rId22"/>
    <p:sldId id="296" r:id="rId23"/>
    <p:sldId id="299" r:id="rId24"/>
    <p:sldId id="302" r:id="rId25"/>
    <p:sldId id="303" r:id="rId26"/>
    <p:sldId id="311" r:id="rId27"/>
    <p:sldId id="300" r:id="rId28"/>
    <p:sldId id="306" r:id="rId29"/>
    <p:sldId id="307" r:id="rId30"/>
    <p:sldId id="308" r:id="rId31"/>
    <p:sldId id="304" r:id="rId32"/>
    <p:sldId id="305" r:id="rId33"/>
    <p:sldId id="277" r:id="rId34"/>
    <p:sldId id="278" r:id="rId35"/>
    <p:sldId id="279" r:id="rId36"/>
    <p:sldId id="280" r:id="rId37"/>
    <p:sldId id="281" r:id="rId38"/>
    <p:sldId id="285" r:id="rId39"/>
    <p:sldId id="284" r:id="rId40"/>
    <p:sldId id="286" r:id="rId41"/>
    <p:sldId id="287" r:id="rId42"/>
    <p:sldId id="288" r:id="rId43"/>
    <p:sldId id="262" r:id="rId44"/>
    <p:sldId id="312"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lan" initials="A" lastIdx="3" clrIdx="0">
    <p:extLst>
      <p:ext uri="{19B8F6BF-5375-455C-9EA6-DF929625EA0E}">
        <p15:presenceInfo xmlns:p15="http://schemas.microsoft.com/office/powerpoint/2012/main" userId="As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40FB8F-13D5-4ACD-9763-E9EA12EB0D60}" type="datetimeFigureOut">
              <a:rPr lang="tr-TR" smtClean="0"/>
              <a:pPr/>
              <a:t>23.11.2022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90746B-F3D3-49F5-9E3C-082EE9CDE4AF}" type="slidenum">
              <a:rPr lang="tr-TR" smtClean="0"/>
              <a:pPr/>
              <a:t>‹#›</a:t>
            </a:fld>
            <a:endParaRPr lang="tr-TR"/>
          </a:p>
        </p:txBody>
      </p:sp>
    </p:spTree>
    <p:extLst>
      <p:ext uri="{BB962C8B-B14F-4D97-AF65-F5344CB8AC3E}">
        <p14:creationId xmlns:p14="http://schemas.microsoft.com/office/powerpoint/2010/main" val="2183729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A0CD6-EAAF-4A8A-A30E-B79679288C57}" type="datetimeFigureOut">
              <a:rPr lang="tr-TR" smtClean="0"/>
              <a:pPr/>
              <a:t>23.11.2022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19990-CA16-409A-B5FC-5B35BCD6FE65}" type="slidenum">
              <a:rPr lang="tr-TR" smtClean="0"/>
              <a:pPr/>
              <a:t>‹#›</a:t>
            </a:fld>
            <a:endParaRPr lang="tr-TR"/>
          </a:p>
        </p:txBody>
      </p:sp>
    </p:spTree>
    <p:extLst>
      <p:ext uri="{BB962C8B-B14F-4D97-AF65-F5344CB8AC3E}">
        <p14:creationId xmlns:p14="http://schemas.microsoft.com/office/powerpoint/2010/main" val="11618714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Teknolojik</a:t>
            </a:r>
            <a:r>
              <a:rPr lang="tr-TR" baseline="0" dirty="0" smtClean="0"/>
              <a:t> aletler yaşamımızın bir parçası. Olumsuz Terimler… Eğitim içine almaya çalıştığımız kısım…</a:t>
            </a:r>
            <a:endParaRPr lang="tr-TR" dirty="0"/>
          </a:p>
        </p:txBody>
      </p:sp>
    </p:spTree>
    <p:extLst>
      <p:ext uri="{BB962C8B-B14F-4D97-AF65-F5344CB8AC3E}">
        <p14:creationId xmlns:p14="http://schemas.microsoft.com/office/powerpoint/2010/main" val="293783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24030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rPr>
              <a:t>Eğer çocuğunuzun yeterince olgun olmadığını ve yeterince büyümediğini düşünüyorsanız, diğer ailelerin yaptıklarına ya da çocuğunuzun sizin üzerinizdeki baskısına aldırmayın ve belirli teknoloji aletlerini ve internet içeriklerini kullanmasına ve ulaşmasına izin vermeyin. </a:t>
            </a:r>
            <a:endParaRPr lang="tr-TR" dirty="0" smtClean="0"/>
          </a:p>
          <a:p>
            <a:endParaRPr lang="tr-TR" dirty="0"/>
          </a:p>
        </p:txBody>
      </p:sp>
    </p:spTree>
    <p:extLst>
      <p:ext uri="{BB962C8B-B14F-4D97-AF65-F5344CB8AC3E}">
        <p14:creationId xmlns:p14="http://schemas.microsoft.com/office/powerpoint/2010/main" val="76012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Belirtilen özellikler hem çevrim içi (internet üzerinden) hem de çevrim dışı oyun oynama davranışlarına bağlı olarak ortaya çıkabilmekte; kişisel, sosyal, ailevi, eğitimsel, mesleki ve diğer yaşamsal alanlarda dikkat çekici bazı bozulmalara yol açabilmektedir. Bir kişide oyun oynama bozukluğunun varlığından söz edebilmek için bahsi geçen davranışların sürekli ve yineleyici olması ve kişide en az 12 ay boyunca gözlenmesi gerekmektedir. Ancak bahsi geçen belirtilerin tamamı görülüyorsa ve gözlenen belirtiler şiddetliyse oyun oynama bozukluğu tanısının konulması daha kısa sürede olabilmektedir.</a:t>
            </a:r>
            <a:endParaRPr lang="tr-TR" dirty="0"/>
          </a:p>
        </p:txBody>
      </p:sp>
    </p:spTree>
    <p:extLst>
      <p:ext uri="{BB962C8B-B14F-4D97-AF65-F5344CB8AC3E}">
        <p14:creationId xmlns:p14="http://schemas.microsoft.com/office/powerpoint/2010/main" val="27872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rgbClr val="002060"/>
                </a:solidFill>
              </a:rPr>
              <a:t>Uzun süreli bilgisayar ve internet kullanımını önleyemiyorsanız mutlaka bir uzmandan destek alın.</a:t>
            </a:r>
          </a:p>
        </p:txBody>
      </p:sp>
    </p:spTree>
    <p:extLst>
      <p:ext uri="{BB962C8B-B14F-4D97-AF65-F5344CB8AC3E}">
        <p14:creationId xmlns:p14="http://schemas.microsoft.com/office/powerpoint/2010/main" val="2500760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0218E5-3B60-472C-B9B8-92E4E5894428}" type="datetime1">
              <a:rPr lang="tr-TR" smtClean="0"/>
              <a:pPr/>
              <a:t>23.11.2022</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tr-TR" smtClean="0"/>
              <a:t>Çankaya Rehberlik ve Araştırma Merkezi</a:t>
            </a:r>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347532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5076BC-DC4D-4A9F-84A6-A9869671E1AC}" type="datetime1">
              <a:rPr lang="tr-TR" smtClean="0"/>
              <a:pPr/>
              <a:t>23.11.2022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369615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EF2DB9D-1980-4B73-BB15-6E08EFAE94C4}"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175450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D0C3D7D-84DB-4E92-9C6D-66F848D7BB65}"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64759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5788EF2-B564-460D-BE10-586AC4199548}"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91581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CFF5ED0-E3A2-4E80-85B5-55A2E525ACE3}" type="datetime1">
              <a:rPr lang="tr-TR" smtClean="0"/>
              <a:pPr/>
              <a:t>23.11.2022</a:t>
            </a:fld>
            <a:endParaRPr lang="tr-TR"/>
          </a:p>
        </p:txBody>
      </p:sp>
      <p:sp>
        <p:nvSpPr>
          <p:cNvPr id="8" name="Footer Placeholder 7"/>
          <p:cNvSpPr>
            <a:spLocks noGrp="1"/>
          </p:cNvSpPr>
          <p:nvPr>
            <p:ph type="ftr" sz="quarter" idx="11"/>
          </p:nvPr>
        </p:nvSpPr>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6652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28E7EF-EEBB-44FB-9FAF-32557F36BD66}" type="datetime1">
              <a:rPr lang="tr-TR" smtClean="0"/>
              <a:pPr/>
              <a:t>23.11.2022</a:t>
            </a:fld>
            <a:endParaRPr lang="tr-TR"/>
          </a:p>
        </p:txBody>
      </p:sp>
      <p:sp>
        <p:nvSpPr>
          <p:cNvPr id="8" name="Footer Placeholder 7"/>
          <p:cNvSpPr>
            <a:spLocks noGrp="1"/>
          </p:cNvSpPr>
          <p:nvPr>
            <p:ph type="ftr" sz="quarter" idx="11"/>
          </p:nvPr>
        </p:nvSpPr>
        <p:spPr>
          <a:xfrm>
            <a:off x="561111" y="6391838"/>
            <a:ext cx="3644282" cy="304801"/>
          </a:xfrm>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31808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A93988B-E939-4A9A-AA1B-CAE3589D7441}"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5960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1920338-AD01-4CAA-8B16-3B79DFBB46BF}"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78314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D51B10-BA31-4A17-8C31-62A708A711CB}"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62209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CAF40D5-3C2A-4754-A8B5-47EA329CFBE1}" type="datetime1">
              <a:rPr lang="tr-TR" smtClean="0"/>
              <a:pPr/>
              <a:t>23.11.2022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14551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B028BF-1D36-4109-B6E8-CA583AF83290}" type="datetime1">
              <a:rPr lang="tr-TR" smtClean="0"/>
              <a:pPr/>
              <a:t>23.11.2022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167740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58C2524-A8EF-488D-9F95-0B4C5EF7E46D}" type="datetime1">
              <a:rPr lang="tr-TR" smtClean="0"/>
              <a:pPr/>
              <a:t>23.11.2022</a:t>
            </a:fld>
            <a:endParaRPr lang="tr-TR"/>
          </a:p>
        </p:txBody>
      </p:sp>
      <p:sp>
        <p:nvSpPr>
          <p:cNvPr id="8" name="Footer Placeholder 7"/>
          <p:cNvSpPr>
            <a:spLocks noGrp="1"/>
          </p:cNvSpPr>
          <p:nvPr>
            <p:ph type="ftr" sz="quarter" idx="11"/>
          </p:nvPr>
        </p:nvSpPr>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0710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AB6B8ED-0116-4909-B538-0FCA97C6217D}" type="datetime1">
              <a:rPr lang="tr-TR" smtClean="0"/>
              <a:pPr/>
              <a:t>23.11.2022</a:t>
            </a:fld>
            <a:endParaRPr lang="tr-TR"/>
          </a:p>
        </p:txBody>
      </p:sp>
      <p:sp>
        <p:nvSpPr>
          <p:cNvPr id="4" name="Footer Placeholder 3"/>
          <p:cNvSpPr>
            <a:spLocks noGrp="1"/>
          </p:cNvSpPr>
          <p:nvPr>
            <p:ph type="ftr" sz="quarter" idx="11"/>
          </p:nvPr>
        </p:nvSpPr>
        <p:spPr/>
        <p:txBody>
          <a:bodyPr/>
          <a:lstStyle/>
          <a:p>
            <a:r>
              <a:rPr lang="tr-TR" smtClean="0"/>
              <a:t>Çankaya Rehberlik ve Araştırma Merkezi</a:t>
            </a:r>
            <a:endParaRPr lang="tr-TR"/>
          </a:p>
        </p:txBody>
      </p:sp>
      <p:sp>
        <p:nvSpPr>
          <p:cNvPr id="5" name="Slide Number Placeholder 4"/>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50507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55E90-BF88-482E-B50D-64A0947DE878}" type="datetime1">
              <a:rPr lang="tr-TR" smtClean="0"/>
              <a:pPr/>
              <a:t>23.11.2022</a:t>
            </a:fld>
            <a:endParaRPr lang="tr-TR"/>
          </a:p>
        </p:txBody>
      </p:sp>
      <p:sp>
        <p:nvSpPr>
          <p:cNvPr id="3" name="Footer Placeholder 2"/>
          <p:cNvSpPr>
            <a:spLocks noGrp="1"/>
          </p:cNvSpPr>
          <p:nvPr>
            <p:ph type="ftr" sz="quarter" idx="11"/>
          </p:nvPr>
        </p:nvSpPr>
        <p:spPr/>
        <p:txBody>
          <a:bodyPr/>
          <a:lstStyle/>
          <a:p>
            <a:r>
              <a:rPr lang="tr-TR" smtClean="0"/>
              <a:t>Çankaya Rehberlik ve Araştırma Merkezi</a:t>
            </a:r>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639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DD342A-BA34-4B55-8601-1AB39B035867}" type="datetime1">
              <a:rPr lang="tr-TR" smtClean="0"/>
              <a:pPr/>
              <a:t>23.11.2022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30347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DA70F9A-77A9-4B55-9D1C-C65FC2240894}" type="datetime1">
              <a:rPr lang="tr-TR" smtClean="0"/>
              <a:pPr/>
              <a:t>23.11.2022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5592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8000"/>
                <a:lumOff val="42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37756E5-0665-4252-8888-E4C53102AE7E}" type="datetime1">
              <a:rPr lang="tr-TR" smtClean="0"/>
              <a:pPr/>
              <a:t>23.11.2022</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tr-TR" smtClean="0"/>
              <a:t>Çankaya Rehberlik ve Araştırma Merkezi</a:t>
            </a:r>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43B8086-6B52-43C3-975F-86EADFDFA03B}" type="slidenum">
              <a:rPr lang="tr-TR" smtClean="0"/>
              <a:pPr/>
              <a:t>‹#›</a:t>
            </a:fld>
            <a:endParaRPr lang="tr-TR"/>
          </a:p>
        </p:txBody>
      </p:sp>
    </p:spTree>
    <p:extLst>
      <p:ext uri="{BB962C8B-B14F-4D97-AF65-F5344CB8AC3E}">
        <p14:creationId xmlns:p14="http://schemas.microsoft.com/office/powerpoint/2010/main" val="71204723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crdownload"/><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891459" y="4622635"/>
            <a:ext cx="7012197" cy="582411"/>
          </a:xfrm>
        </p:spPr>
        <p:txBody>
          <a:bodyPr/>
          <a:lstStyle/>
          <a:p>
            <a:pPr algn="ctr"/>
            <a:r>
              <a:rPr lang="tr-TR" sz="4000" dirty="0" smtClean="0">
                <a:solidFill>
                  <a:schemeClr val="accent6">
                    <a:lumMod val="25000"/>
                  </a:schemeClr>
                </a:solidFill>
              </a:rPr>
              <a:t>Bilinçli Teknoloji Kullanımı</a:t>
            </a:r>
            <a:endParaRPr lang="tr-TR" sz="4000" dirty="0">
              <a:solidFill>
                <a:schemeClr val="accent6">
                  <a:lumMod val="25000"/>
                </a:schemeClr>
              </a:solidFill>
            </a:endParaRPr>
          </a:p>
        </p:txBody>
      </p:sp>
      <p:sp>
        <p:nvSpPr>
          <p:cNvPr id="3" name="Alt Başlık 2"/>
          <p:cNvSpPr>
            <a:spLocks noGrp="1"/>
          </p:cNvSpPr>
          <p:nvPr>
            <p:ph type="subTitle" idx="1"/>
          </p:nvPr>
        </p:nvSpPr>
        <p:spPr>
          <a:xfrm>
            <a:off x="3990752" y="5216316"/>
            <a:ext cx="4454800" cy="362963"/>
          </a:xfrm>
        </p:spPr>
        <p:txBody>
          <a:bodyPr>
            <a:normAutofit lnSpcReduction="10000"/>
          </a:bodyPr>
          <a:lstStyle/>
          <a:p>
            <a:pPr algn="ctr"/>
            <a:r>
              <a:rPr lang="tr-TR" dirty="0" smtClean="0">
                <a:solidFill>
                  <a:srgbClr val="002060"/>
                </a:solidFill>
              </a:rPr>
              <a:t>Okul öncesi-İlkokul veli Sunusu</a:t>
            </a:r>
            <a:endParaRPr lang="tr-TR" dirty="0">
              <a:solidFill>
                <a:srgbClr val="002060"/>
              </a:solidFill>
            </a:endParaRPr>
          </a:p>
        </p:txBody>
      </p:sp>
      <p:pic>
        <p:nvPicPr>
          <p:cNvPr id="4" name="3 Resim" descr="ÇANKAYA RAM LOGO.png"/>
          <p:cNvPicPr>
            <a:picLocks noChangeAspect="1"/>
          </p:cNvPicPr>
          <p:nvPr/>
        </p:nvPicPr>
        <p:blipFill>
          <a:blip r:embed="rId2" cstate="print"/>
          <a:stretch>
            <a:fillRect/>
          </a:stretch>
        </p:blipFill>
        <p:spPr>
          <a:xfrm>
            <a:off x="4839751" y="635643"/>
            <a:ext cx="2756803" cy="2721959"/>
          </a:xfrm>
          <a:prstGeom prst="rect">
            <a:avLst/>
          </a:prstGeom>
        </p:spPr>
      </p:pic>
      <p:sp>
        <p:nvSpPr>
          <p:cNvPr id="5" name="Metin kutusu 4"/>
          <p:cNvSpPr txBox="1"/>
          <p:nvPr/>
        </p:nvSpPr>
        <p:spPr>
          <a:xfrm>
            <a:off x="2082019" y="3426963"/>
            <a:ext cx="8617937" cy="523220"/>
          </a:xfrm>
          <a:prstGeom prst="rect">
            <a:avLst/>
          </a:prstGeom>
          <a:noFill/>
        </p:spPr>
        <p:txBody>
          <a:bodyPr wrap="none" rtlCol="0">
            <a:spAutoFit/>
          </a:bodyPr>
          <a:lstStyle/>
          <a:p>
            <a:r>
              <a:rPr lang="tr-TR" sz="2800" b="1" dirty="0" smtClean="0">
                <a:solidFill>
                  <a:srgbClr val="002060"/>
                </a:solidFill>
              </a:rPr>
              <a:t>ÇANKAYA REHBERLİK VE ARAŞTIRMA MERKEZİ</a:t>
            </a:r>
            <a:endParaRPr lang="tr-TR" sz="2800" b="1" dirty="0">
              <a:solidFill>
                <a:srgbClr val="002060"/>
              </a:solidFill>
            </a:endParaRPr>
          </a:p>
        </p:txBody>
      </p:sp>
    </p:spTree>
    <p:extLst>
      <p:ext uri="{BB962C8B-B14F-4D97-AF65-F5344CB8AC3E}">
        <p14:creationId xmlns:p14="http://schemas.microsoft.com/office/powerpoint/2010/main" val="31603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DİJİTAL TEKNOLOJİ KULLANIMINA </a:t>
            </a:r>
            <a:br>
              <a:rPr lang="tr-TR" b="1" dirty="0" smtClean="0">
                <a:solidFill>
                  <a:schemeClr val="accent6">
                    <a:lumMod val="25000"/>
                  </a:schemeClr>
                </a:solidFill>
              </a:rPr>
            </a:br>
            <a:r>
              <a:rPr lang="tr-TR" b="1" dirty="0" smtClean="0">
                <a:solidFill>
                  <a:schemeClr val="accent6">
                    <a:lumMod val="25000"/>
                  </a:schemeClr>
                </a:solidFill>
              </a:rPr>
              <a:t>İLİŞKİN TÜİK VERİLERİ</a:t>
            </a:r>
            <a:endParaRPr lang="tr-TR" dirty="0"/>
          </a:p>
        </p:txBody>
      </p:sp>
      <p:sp>
        <p:nvSpPr>
          <p:cNvPr id="3" name="İçerik Yer Tutucusu 2"/>
          <p:cNvSpPr>
            <a:spLocks noGrp="1"/>
          </p:cNvSpPr>
          <p:nvPr>
            <p:ph idx="1"/>
          </p:nvPr>
        </p:nvSpPr>
        <p:spPr>
          <a:xfrm>
            <a:off x="1090708" y="2223490"/>
            <a:ext cx="8825659" cy="3416300"/>
          </a:xfrm>
        </p:spPr>
        <p:txBody>
          <a:bodyPr/>
          <a:lstStyle/>
          <a:p>
            <a:r>
              <a:rPr lang="tr-TR" b="1" dirty="0">
                <a:solidFill>
                  <a:srgbClr val="002060"/>
                </a:solidFill>
              </a:rPr>
              <a:t>İnternet kullanım amaçları arasında %86,2 ile çevrimiçi derse katılma ilk sırada yer aldı</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483" y="2955130"/>
            <a:ext cx="7617169" cy="3030034"/>
          </a:xfrm>
          <a:prstGeom prst="rect">
            <a:avLst/>
          </a:prstGeom>
        </p:spPr>
      </p:pic>
      <p:pic>
        <p:nvPicPr>
          <p:cNvPr id="6"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25053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DİJİTAL TEKNOLOJİ KULLANIMINA </a:t>
            </a:r>
            <a:br>
              <a:rPr lang="tr-TR" b="1" dirty="0" smtClean="0">
                <a:solidFill>
                  <a:schemeClr val="accent6">
                    <a:lumMod val="25000"/>
                  </a:schemeClr>
                </a:solidFill>
              </a:rPr>
            </a:br>
            <a:r>
              <a:rPr lang="tr-TR" b="1" dirty="0" smtClean="0">
                <a:solidFill>
                  <a:schemeClr val="accent6">
                    <a:lumMod val="25000"/>
                  </a:schemeClr>
                </a:solidFill>
              </a:rPr>
              <a:t>İLİŞKİN TÜİK VERİLERİ</a:t>
            </a:r>
            <a:endParaRPr lang="tr-TR" dirty="0"/>
          </a:p>
        </p:txBody>
      </p:sp>
      <p:sp>
        <p:nvSpPr>
          <p:cNvPr id="3" name="İçerik Yer Tutucusu 2"/>
          <p:cNvSpPr>
            <a:spLocks noGrp="1"/>
          </p:cNvSpPr>
          <p:nvPr>
            <p:ph idx="1"/>
          </p:nvPr>
        </p:nvSpPr>
        <p:spPr>
          <a:xfrm>
            <a:off x="1154954" y="2328085"/>
            <a:ext cx="9224080" cy="3918336"/>
          </a:xfrm>
        </p:spPr>
        <p:txBody>
          <a:bodyPr/>
          <a:lstStyle/>
          <a:p>
            <a:r>
              <a:rPr lang="tr-TR" b="1" dirty="0">
                <a:solidFill>
                  <a:srgbClr val="002060"/>
                </a:solidFill>
              </a:rPr>
              <a:t>Çocukların %32,3'ü her yarım saate bir cep telefonu/akıllı telefonunu kontrol </a:t>
            </a:r>
            <a:r>
              <a:rPr lang="tr-TR" b="1" dirty="0" smtClean="0">
                <a:solidFill>
                  <a:srgbClr val="002060"/>
                </a:solidFill>
              </a:rPr>
              <a:t>etti</a:t>
            </a: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a:solidFill>
                <a:srgbClr val="002060"/>
              </a:solidFill>
            </a:endParaRPr>
          </a:p>
          <a:p>
            <a:r>
              <a:rPr lang="tr-TR" b="1" dirty="0">
                <a:solidFill>
                  <a:srgbClr val="002060"/>
                </a:solidFill>
              </a:rPr>
              <a:t>Düzenli cep telefonu/akıllı telefon kullanan çocukların yaş grubuna göre telefon kullanımı davranışları (%), </a:t>
            </a:r>
            <a:r>
              <a:rPr lang="tr-TR" b="1" dirty="0" smtClean="0">
                <a:solidFill>
                  <a:srgbClr val="002060"/>
                </a:solidFill>
              </a:rPr>
              <a:t>2021</a:t>
            </a:r>
          </a:p>
          <a:p>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2881" y="2728754"/>
            <a:ext cx="6584555" cy="2615142"/>
          </a:xfrm>
          <a:prstGeom prst="rect">
            <a:avLst/>
          </a:prstGeom>
        </p:spPr>
      </p:pic>
      <p:pic>
        <p:nvPicPr>
          <p:cNvPr id="6"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962826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DİJİTAL TEKNOLOJİ KULLANIMINA </a:t>
            </a:r>
            <a:br>
              <a:rPr lang="tr-TR" b="1" dirty="0" smtClean="0">
                <a:solidFill>
                  <a:schemeClr val="accent6">
                    <a:lumMod val="25000"/>
                  </a:schemeClr>
                </a:solidFill>
              </a:rPr>
            </a:br>
            <a:r>
              <a:rPr lang="tr-TR" b="1" dirty="0" smtClean="0">
                <a:solidFill>
                  <a:schemeClr val="accent6">
                    <a:lumMod val="25000"/>
                  </a:schemeClr>
                </a:solidFill>
              </a:rPr>
              <a:t>İLİŞKİN TÜİK VERİLERİ</a:t>
            </a:r>
            <a:endParaRPr lang="tr-TR" dirty="0"/>
          </a:p>
        </p:txBody>
      </p:sp>
      <p:sp>
        <p:nvSpPr>
          <p:cNvPr id="3" name="İçerik Yer Tutucusu 2"/>
          <p:cNvSpPr>
            <a:spLocks noGrp="1"/>
          </p:cNvSpPr>
          <p:nvPr>
            <p:ph idx="1"/>
          </p:nvPr>
        </p:nvSpPr>
        <p:spPr>
          <a:xfrm>
            <a:off x="1154954" y="2328084"/>
            <a:ext cx="9129077" cy="3965837"/>
          </a:xfrm>
        </p:spPr>
        <p:txBody>
          <a:bodyPr>
            <a:normAutofit lnSpcReduction="10000"/>
          </a:bodyPr>
          <a:lstStyle/>
          <a:p>
            <a:r>
              <a:rPr lang="tr-TR" b="1" dirty="0">
                <a:solidFill>
                  <a:srgbClr val="002060"/>
                </a:solidFill>
              </a:rPr>
              <a:t>Tablet bilgisayar </a:t>
            </a:r>
            <a:r>
              <a:rPr lang="tr-TR" b="1" dirty="0" smtClean="0">
                <a:solidFill>
                  <a:srgbClr val="002060"/>
                </a:solidFill>
              </a:rPr>
              <a:t>çocukların </a:t>
            </a:r>
            <a:r>
              <a:rPr lang="tr-TR" b="1" dirty="0">
                <a:solidFill>
                  <a:srgbClr val="002060"/>
                </a:solidFill>
              </a:rPr>
              <a:t>en fazla kullandığı bilgisayar türü </a:t>
            </a:r>
            <a:r>
              <a:rPr lang="tr-TR" b="1" dirty="0" smtClean="0">
                <a:solidFill>
                  <a:srgbClr val="002060"/>
                </a:solidFill>
              </a:rPr>
              <a:t>oldu.</a:t>
            </a: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smtClean="0">
              <a:solidFill>
                <a:srgbClr val="002060"/>
              </a:solidFill>
            </a:endParaRPr>
          </a:p>
          <a:p>
            <a:endParaRPr lang="tr-TR" b="1" dirty="0">
              <a:solidFill>
                <a:srgbClr val="002060"/>
              </a:solidFill>
            </a:endParaRPr>
          </a:p>
          <a:p>
            <a:endParaRPr lang="tr-TR" b="1" dirty="0">
              <a:solidFill>
                <a:srgbClr val="002060"/>
              </a:solidFill>
            </a:endParaRPr>
          </a:p>
          <a:p>
            <a:endParaRPr lang="tr-TR" b="1" dirty="0" smtClean="0">
              <a:solidFill>
                <a:srgbClr val="002060"/>
              </a:solidFill>
            </a:endParaRPr>
          </a:p>
          <a:p>
            <a:r>
              <a:rPr lang="tr-TR" b="1" dirty="0">
                <a:solidFill>
                  <a:srgbClr val="002060"/>
                </a:solidFill>
              </a:rPr>
              <a:t>Yaş grubuna göre çocukların bilişim teknolojisi kullanımı (%), 2013, 2021</a:t>
            </a:r>
          </a:p>
          <a:p>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431" y="2747124"/>
            <a:ext cx="5575512" cy="2851990"/>
          </a:xfrm>
          <a:prstGeom prst="rect">
            <a:avLst/>
          </a:prstGeom>
        </p:spPr>
      </p:pic>
    </p:spTree>
    <p:extLst>
      <p:ext uri="{BB962C8B-B14F-4D97-AF65-F5344CB8AC3E}">
        <p14:creationId xmlns:p14="http://schemas.microsoft.com/office/powerpoint/2010/main" val="3140995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DİJİTAL TEKNOLOJİ KULLANIMINA </a:t>
            </a:r>
            <a:br>
              <a:rPr lang="tr-TR" b="1" dirty="0" smtClean="0">
                <a:solidFill>
                  <a:schemeClr val="accent6">
                    <a:lumMod val="25000"/>
                  </a:schemeClr>
                </a:solidFill>
              </a:rPr>
            </a:br>
            <a:r>
              <a:rPr lang="tr-TR" b="1" dirty="0" smtClean="0">
                <a:solidFill>
                  <a:schemeClr val="accent6">
                    <a:lumMod val="25000"/>
                  </a:schemeClr>
                </a:solidFill>
              </a:rPr>
              <a:t>İLİŞKİN TÜİK VERİLERİ</a:t>
            </a:r>
            <a:endParaRPr lang="tr-TR" dirty="0"/>
          </a:p>
        </p:txBody>
      </p:sp>
      <p:sp>
        <p:nvSpPr>
          <p:cNvPr id="3" name="İçerik Yer Tutucusu 2"/>
          <p:cNvSpPr>
            <a:spLocks noGrp="1"/>
          </p:cNvSpPr>
          <p:nvPr>
            <p:ph idx="1"/>
          </p:nvPr>
        </p:nvSpPr>
        <p:spPr>
          <a:xfrm>
            <a:off x="1154954" y="2328085"/>
            <a:ext cx="9259706" cy="4167718"/>
          </a:xfrm>
        </p:spPr>
        <p:txBody>
          <a:bodyPr>
            <a:normAutofit/>
          </a:bodyPr>
          <a:lstStyle/>
          <a:p>
            <a:r>
              <a:rPr lang="tr-TR" b="1" dirty="0">
                <a:solidFill>
                  <a:srgbClr val="002060"/>
                </a:solidFill>
              </a:rPr>
              <a:t>Sadece kendi kullanımında en az bir bilişim teknoloji ürünü olan çocukların oranı </a:t>
            </a:r>
            <a:r>
              <a:rPr lang="tr-TR" b="1" dirty="0" smtClean="0">
                <a:solidFill>
                  <a:srgbClr val="002060"/>
                </a:solidFill>
              </a:rPr>
              <a:t>arttı</a:t>
            </a: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r>
              <a:rPr lang="tr-TR" b="1" dirty="0">
                <a:solidFill>
                  <a:srgbClr val="002060"/>
                </a:solidFill>
              </a:rPr>
              <a:t>Yaş grubuna göre sadece kendi kullanımına ait bilişim teknolojileri ürünü olan çocukların oranı (%), 2021</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552" y="2917058"/>
            <a:ext cx="5583675" cy="2827327"/>
          </a:xfrm>
          <a:prstGeom prst="rect">
            <a:avLst/>
          </a:prstGeom>
        </p:spPr>
      </p:pic>
      <p:pic>
        <p:nvPicPr>
          <p:cNvPr id="6"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3437475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DİJİTAL TEKNOLOJİ KULLANIMINA </a:t>
            </a:r>
            <a:br>
              <a:rPr lang="tr-TR" b="1" dirty="0" smtClean="0">
                <a:solidFill>
                  <a:schemeClr val="accent6">
                    <a:lumMod val="25000"/>
                  </a:schemeClr>
                </a:solidFill>
              </a:rPr>
            </a:br>
            <a:r>
              <a:rPr lang="tr-TR" b="1" dirty="0" smtClean="0">
                <a:solidFill>
                  <a:schemeClr val="accent6">
                    <a:lumMod val="25000"/>
                  </a:schemeClr>
                </a:solidFill>
              </a:rPr>
              <a:t>İLİŞKİN TÜİK VERİLERİ</a:t>
            </a:r>
            <a:endParaRPr lang="tr-TR" dirty="0"/>
          </a:p>
        </p:txBody>
      </p:sp>
      <p:sp>
        <p:nvSpPr>
          <p:cNvPr id="3" name="İçerik Yer Tutucusu 2"/>
          <p:cNvSpPr>
            <a:spLocks noGrp="1"/>
          </p:cNvSpPr>
          <p:nvPr>
            <p:ph idx="1"/>
          </p:nvPr>
        </p:nvSpPr>
        <p:spPr>
          <a:xfrm>
            <a:off x="1154954" y="2328084"/>
            <a:ext cx="9164703" cy="4063753"/>
          </a:xfrm>
        </p:spPr>
        <p:txBody>
          <a:bodyPr>
            <a:normAutofit fontScale="92500" lnSpcReduction="10000"/>
          </a:bodyPr>
          <a:lstStyle/>
          <a:p>
            <a:r>
              <a:rPr lang="tr-TR" b="1" dirty="0">
                <a:solidFill>
                  <a:srgbClr val="002060"/>
                </a:solidFill>
              </a:rPr>
              <a:t>En fazla oynanan dijital oyun türü savaş oyunu </a:t>
            </a:r>
            <a:r>
              <a:rPr lang="tr-TR" b="1" dirty="0" smtClean="0">
                <a:solidFill>
                  <a:srgbClr val="002060"/>
                </a:solidFill>
              </a:rPr>
              <a:t>oldu</a:t>
            </a: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smtClean="0">
              <a:solidFill>
                <a:srgbClr val="002060"/>
              </a:solidFill>
            </a:endParaRPr>
          </a:p>
          <a:p>
            <a:endParaRPr lang="tr-TR" b="1" dirty="0">
              <a:solidFill>
                <a:srgbClr val="002060"/>
              </a:solidFill>
            </a:endParaRPr>
          </a:p>
          <a:p>
            <a:r>
              <a:rPr lang="tr-TR" b="1" dirty="0">
                <a:solidFill>
                  <a:srgbClr val="002060"/>
                </a:solidFill>
              </a:rPr>
              <a:t>Düzenli dijital oyun oynayan çocukların cinsiyetine göre oynadıkları oyun türleri (%), 2021</a:t>
            </a:r>
            <a:r>
              <a:rPr lang="tr-TR" dirty="0">
                <a:solidFill>
                  <a:srgbClr val="002060"/>
                </a:solidFill>
              </a:rPr>
              <a:t/>
            </a:r>
            <a:br>
              <a:rPr lang="tr-TR" dirty="0">
                <a:solidFill>
                  <a:srgbClr val="002060"/>
                </a:solidFill>
              </a:rPr>
            </a:b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8466" y="2720148"/>
            <a:ext cx="6319887" cy="2549198"/>
          </a:xfrm>
          <a:prstGeom prst="rect">
            <a:avLst/>
          </a:prstGeom>
        </p:spPr>
      </p:pic>
      <p:pic>
        <p:nvPicPr>
          <p:cNvPr id="6"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907340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8477" y="1271123"/>
            <a:ext cx="3714501" cy="3818669"/>
          </a:xfrm>
        </p:spPr>
        <p:txBody>
          <a:bodyPr/>
          <a:lstStyle/>
          <a:p>
            <a:pPr algn="ctr"/>
            <a:r>
              <a:rPr lang="tr-TR" sz="2800" b="1" dirty="0" smtClean="0">
                <a:solidFill>
                  <a:schemeClr val="accent6">
                    <a:lumMod val="25000"/>
                  </a:schemeClr>
                </a:solidFill>
              </a:rPr>
              <a:t>DİJİTAL EBEVEYNLİK</a:t>
            </a:r>
            <a:endParaRPr lang="tr-TR" sz="2800" b="1" dirty="0">
              <a:solidFill>
                <a:schemeClr val="accent6">
                  <a:lumMod val="25000"/>
                </a:schemeClr>
              </a:solidFill>
            </a:endParaRPr>
          </a:p>
        </p:txBody>
      </p:sp>
      <p:pic>
        <p:nvPicPr>
          <p:cNvPr id="5" name="4 İçerik Yer Tutucusu" descr="ÇANKAYA RAM LOGO.png"/>
          <p:cNvPicPr>
            <a:picLocks noChangeAspect="1"/>
          </p:cNvPicPr>
          <p:nvPr/>
        </p:nvPicPr>
        <p:blipFill>
          <a:blip r:embed="rId2" cstate="print"/>
          <a:stretch>
            <a:fillRect/>
          </a:stretch>
        </p:blipFill>
        <p:spPr>
          <a:xfrm>
            <a:off x="561110" y="983118"/>
            <a:ext cx="4635484" cy="4635484"/>
          </a:xfrm>
          <a:prstGeom prst="rect">
            <a:avLst/>
          </a:prstGeom>
        </p:spPr>
      </p:pic>
    </p:spTree>
    <p:extLst>
      <p:ext uri="{BB962C8B-B14F-4D97-AF65-F5344CB8AC3E}">
        <p14:creationId xmlns:p14="http://schemas.microsoft.com/office/powerpoint/2010/main" val="2519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DİJİTAL </a:t>
            </a:r>
            <a:r>
              <a:rPr lang="tr-TR" b="1" dirty="0">
                <a:solidFill>
                  <a:schemeClr val="accent6">
                    <a:lumMod val="25000"/>
                  </a:schemeClr>
                </a:solidFill>
              </a:rPr>
              <a:t>E</a:t>
            </a:r>
            <a:r>
              <a:rPr lang="tr-TR" b="1" dirty="0" smtClean="0">
                <a:solidFill>
                  <a:schemeClr val="accent6">
                    <a:lumMod val="25000"/>
                  </a:schemeClr>
                </a:solidFill>
              </a:rPr>
              <a:t>BEVEYN</a:t>
            </a:r>
            <a:endParaRPr lang="tr-TR" b="1" dirty="0">
              <a:solidFill>
                <a:schemeClr val="accent6">
                  <a:lumMod val="25000"/>
                </a:schemeClr>
              </a:solidFill>
            </a:endParaRPr>
          </a:p>
        </p:txBody>
      </p:sp>
      <p:sp>
        <p:nvSpPr>
          <p:cNvPr id="3" name="İçerik Yer Tutucusu 2"/>
          <p:cNvSpPr>
            <a:spLocks noGrp="1"/>
          </p:cNvSpPr>
          <p:nvPr>
            <p:ph idx="1"/>
          </p:nvPr>
        </p:nvSpPr>
        <p:spPr>
          <a:xfrm>
            <a:off x="1090708" y="2472872"/>
            <a:ext cx="9951365" cy="3416300"/>
          </a:xfrm>
        </p:spPr>
        <p:txBody>
          <a:bodyPr>
            <a:normAutofit/>
          </a:bodyPr>
          <a:lstStyle/>
          <a:p>
            <a:r>
              <a:rPr lang="tr-TR" dirty="0" smtClean="0">
                <a:solidFill>
                  <a:srgbClr val="002060"/>
                </a:solidFill>
              </a:rPr>
              <a:t>Çağımızın </a:t>
            </a:r>
            <a:r>
              <a:rPr lang="tr-TR" dirty="0">
                <a:solidFill>
                  <a:srgbClr val="002060"/>
                </a:solidFill>
              </a:rPr>
              <a:t>dijital </a:t>
            </a:r>
            <a:r>
              <a:rPr lang="tr-TR" dirty="0" smtClean="0">
                <a:solidFill>
                  <a:srgbClr val="002060"/>
                </a:solidFill>
              </a:rPr>
              <a:t>dünyasının</a:t>
            </a:r>
            <a:r>
              <a:rPr lang="tr-TR" dirty="0">
                <a:solidFill>
                  <a:srgbClr val="002060"/>
                </a:solidFill>
              </a:rPr>
              <a:t> gereklerini yadsımayan, </a:t>
            </a:r>
          </a:p>
          <a:p>
            <a:r>
              <a:rPr lang="tr-TR" dirty="0" smtClean="0">
                <a:solidFill>
                  <a:srgbClr val="002060"/>
                </a:solidFill>
              </a:rPr>
              <a:t>Temel </a:t>
            </a:r>
            <a:r>
              <a:rPr lang="tr-TR" dirty="0">
                <a:solidFill>
                  <a:srgbClr val="002060"/>
                </a:solidFill>
              </a:rPr>
              <a:t>düzeyde </a:t>
            </a:r>
            <a:r>
              <a:rPr lang="tr-TR" dirty="0" smtClean="0">
                <a:solidFill>
                  <a:srgbClr val="002060"/>
                </a:solidFill>
              </a:rPr>
              <a:t>dijital </a:t>
            </a:r>
            <a:r>
              <a:rPr lang="tr-TR" dirty="0">
                <a:solidFill>
                  <a:srgbClr val="002060"/>
                </a:solidFill>
              </a:rPr>
              <a:t>araçların kullanımına </a:t>
            </a:r>
            <a:r>
              <a:rPr lang="tr-TR" dirty="0" smtClean="0">
                <a:solidFill>
                  <a:srgbClr val="002060"/>
                </a:solidFill>
              </a:rPr>
              <a:t>hâkim,</a:t>
            </a:r>
            <a:endParaRPr lang="tr-TR" dirty="0">
              <a:solidFill>
                <a:srgbClr val="002060"/>
              </a:solidFill>
            </a:endParaRPr>
          </a:p>
          <a:p>
            <a:r>
              <a:rPr lang="tr-TR" dirty="0" smtClean="0">
                <a:solidFill>
                  <a:srgbClr val="002060"/>
                </a:solidFill>
              </a:rPr>
              <a:t>Uçsuz </a:t>
            </a:r>
            <a:r>
              <a:rPr lang="tr-TR" dirty="0">
                <a:solidFill>
                  <a:srgbClr val="002060"/>
                </a:solidFill>
              </a:rPr>
              <a:t>bucaksız bir </a:t>
            </a:r>
            <a:r>
              <a:rPr lang="tr-TR" dirty="0" smtClean="0">
                <a:solidFill>
                  <a:srgbClr val="002060"/>
                </a:solidFill>
              </a:rPr>
              <a:t>alan </a:t>
            </a:r>
            <a:r>
              <a:rPr lang="tr-TR" dirty="0">
                <a:solidFill>
                  <a:srgbClr val="002060"/>
                </a:solidFill>
              </a:rPr>
              <a:t>olan dijital ortamlardaki olanakların ve risklerin farkında olan, </a:t>
            </a:r>
          </a:p>
          <a:p>
            <a:r>
              <a:rPr lang="tr-TR" dirty="0" smtClean="0">
                <a:solidFill>
                  <a:srgbClr val="002060"/>
                </a:solidFill>
              </a:rPr>
              <a:t>Çocuğunu bu </a:t>
            </a:r>
            <a:r>
              <a:rPr lang="tr-TR" dirty="0">
                <a:solidFill>
                  <a:srgbClr val="002060"/>
                </a:solidFill>
              </a:rPr>
              <a:t>risklere karşı koruyabilen, </a:t>
            </a:r>
          </a:p>
          <a:p>
            <a:r>
              <a:rPr lang="tr-TR" dirty="0" smtClean="0">
                <a:solidFill>
                  <a:srgbClr val="002060"/>
                </a:solidFill>
              </a:rPr>
              <a:t>Dijital </a:t>
            </a:r>
            <a:r>
              <a:rPr lang="tr-TR" dirty="0">
                <a:solidFill>
                  <a:srgbClr val="002060"/>
                </a:solidFill>
              </a:rPr>
              <a:t>araçların doğru kullanımı hakkında </a:t>
            </a:r>
            <a:r>
              <a:rPr lang="tr-TR" dirty="0" smtClean="0">
                <a:solidFill>
                  <a:srgbClr val="002060"/>
                </a:solidFill>
              </a:rPr>
              <a:t>çocuğuna </a:t>
            </a:r>
            <a:r>
              <a:rPr lang="tr-TR" dirty="0">
                <a:solidFill>
                  <a:srgbClr val="002060"/>
                </a:solidFill>
              </a:rPr>
              <a:t>rol model olan,</a:t>
            </a:r>
          </a:p>
          <a:p>
            <a:r>
              <a:rPr lang="tr-TR" dirty="0" smtClean="0">
                <a:solidFill>
                  <a:srgbClr val="002060"/>
                </a:solidFill>
              </a:rPr>
              <a:t>Kişi </a:t>
            </a:r>
            <a:r>
              <a:rPr lang="tr-TR" dirty="0">
                <a:solidFill>
                  <a:srgbClr val="002060"/>
                </a:solidFill>
              </a:rPr>
              <a:t>haklarına gerçek hayatta saygı duyulması gerektiği </a:t>
            </a:r>
            <a:r>
              <a:rPr lang="tr-TR" dirty="0" smtClean="0">
                <a:solidFill>
                  <a:srgbClr val="002060"/>
                </a:solidFill>
              </a:rPr>
              <a:t>gibi </a:t>
            </a:r>
            <a:r>
              <a:rPr lang="tr-TR" dirty="0">
                <a:solidFill>
                  <a:srgbClr val="002060"/>
                </a:solidFill>
              </a:rPr>
              <a:t>sanal ortamda da aynı şekilde davranılması gerektiğini çocuğuna </a:t>
            </a:r>
            <a:r>
              <a:rPr lang="tr-TR" dirty="0" smtClean="0">
                <a:solidFill>
                  <a:srgbClr val="002060"/>
                </a:solidFill>
              </a:rPr>
              <a:t>aşılayan,</a:t>
            </a:r>
            <a:endParaRPr lang="tr-TR" dirty="0">
              <a:solidFill>
                <a:srgbClr val="002060"/>
              </a:solidFill>
            </a:endParaRPr>
          </a:p>
          <a:p>
            <a:r>
              <a:rPr lang="tr-TR" dirty="0" smtClean="0">
                <a:solidFill>
                  <a:srgbClr val="002060"/>
                </a:solidFill>
              </a:rPr>
              <a:t>Teknolojik gelişmelere </a:t>
            </a:r>
            <a:r>
              <a:rPr lang="tr-TR" dirty="0">
                <a:solidFill>
                  <a:srgbClr val="002060"/>
                </a:solidFill>
              </a:rPr>
              <a:t>daima açık anne ve </a:t>
            </a:r>
            <a:r>
              <a:rPr lang="tr-TR" dirty="0" smtClean="0">
                <a:solidFill>
                  <a:srgbClr val="002060"/>
                </a:solidFill>
              </a:rPr>
              <a:t>babadır.</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987" y="1680632"/>
            <a:ext cx="2926054" cy="1470343"/>
          </a:xfrm>
          <a:prstGeom prst="rect">
            <a:avLst/>
          </a:prstGeom>
        </p:spPr>
      </p:pic>
    </p:spTree>
    <p:extLst>
      <p:ext uri="{BB962C8B-B14F-4D97-AF65-F5344CB8AC3E}">
        <p14:creationId xmlns:p14="http://schemas.microsoft.com/office/powerpoint/2010/main" val="78841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a:t>
            </a:r>
            <a:r>
              <a:rPr lang="tr-TR" dirty="0">
                <a:solidFill>
                  <a:schemeClr val="accent6">
                    <a:lumMod val="25000"/>
                  </a:schemeClr>
                </a:solidFill>
              </a:rPr>
              <a:t> </a:t>
            </a:r>
            <a:r>
              <a:rPr lang="tr-TR" b="1" dirty="0">
                <a:solidFill>
                  <a:schemeClr val="accent6">
                    <a:lumMod val="25000"/>
                  </a:schemeClr>
                </a:solidFill>
              </a:rPr>
              <a:t>EBEVEYN</a:t>
            </a:r>
            <a:endParaRPr lang="tr-TR" b="1" dirty="0"/>
          </a:p>
        </p:txBody>
      </p:sp>
      <p:sp>
        <p:nvSpPr>
          <p:cNvPr id="3" name="İçerik Yer Tutucusu 2"/>
          <p:cNvSpPr>
            <a:spLocks noGrp="1"/>
          </p:cNvSpPr>
          <p:nvPr>
            <p:ph idx="1"/>
          </p:nvPr>
        </p:nvSpPr>
        <p:spPr/>
        <p:txBody>
          <a:bodyPr>
            <a:normAutofit lnSpcReduction="10000"/>
          </a:bodyPr>
          <a:lstStyle/>
          <a:p>
            <a:r>
              <a:rPr lang="tr-TR" dirty="0" smtClean="0">
                <a:solidFill>
                  <a:srgbClr val="002060"/>
                </a:solidFill>
              </a:rPr>
              <a:t>Okuryazarlık</a:t>
            </a:r>
          </a:p>
          <a:p>
            <a:endParaRPr lang="tr-TR" dirty="0" smtClean="0">
              <a:solidFill>
                <a:srgbClr val="002060"/>
              </a:solidFill>
            </a:endParaRPr>
          </a:p>
          <a:p>
            <a:r>
              <a:rPr lang="tr-TR" dirty="0" smtClean="0">
                <a:solidFill>
                  <a:srgbClr val="002060"/>
                </a:solidFill>
              </a:rPr>
              <a:t>Farkındalık</a:t>
            </a:r>
          </a:p>
          <a:p>
            <a:endParaRPr lang="tr-TR" dirty="0" smtClean="0">
              <a:solidFill>
                <a:srgbClr val="002060"/>
              </a:solidFill>
            </a:endParaRPr>
          </a:p>
          <a:p>
            <a:r>
              <a:rPr lang="tr-TR" dirty="0" smtClean="0">
                <a:solidFill>
                  <a:srgbClr val="002060"/>
                </a:solidFill>
              </a:rPr>
              <a:t>Kontrol</a:t>
            </a:r>
          </a:p>
          <a:p>
            <a:endParaRPr lang="tr-TR" dirty="0" smtClean="0">
              <a:solidFill>
                <a:srgbClr val="002060"/>
              </a:solidFill>
            </a:endParaRPr>
          </a:p>
          <a:p>
            <a:r>
              <a:rPr lang="tr-TR" dirty="0" smtClean="0">
                <a:solidFill>
                  <a:srgbClr val="002060"/>
                </a:solidFill>
              </a:rPr>
              <a:t>Etik</a:t>
            </a:r>
          </a:p>
          <a:p>
            <a:endParaRPr lang="tr-TR" dirty="0" smtClean="0">
              <a:solidFill>
                <a:srgbClr val="002060"/>
              </a:solidFill>
            </a:endParaRPr>
          </a:p>
          <a:p>
            <a:r>
              <a:rPr lang="tr-TR" dirty="0" smtClean="0">
                <a:solidFill>
                  <a:srgbClr val="002060"/>
                </a:solidFill>
              </a:rPr>
              <a:t>Yenilikçilik</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
        <p:nvSpPr>
          <p:cNvPr id="6" name="Oval 5"/>
          <p:cNvSpPr/>
          <p:nvPr/>
        </p:nvSpPr>
        <p:spPr>
          <a:xfrm>
            <a:off x="6662065" y="1680632"/>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Bilgisayar ve internet kullanımında çocuklara rol model olabilme</a:t>
            </a:r>
            <a:endParaRPr lang="tr-TR" dirty="0"/>
          </a:p>
        </p:txBody>
      </p:sp>
      <p:sp>
        <p:nvSpPr>
          <p:cNvPr id="9" name="Oval 8"/>
          <p:cNvSpPr/>
          <p:nvPr/>
        </p:nvSpPr>
        <p:spPr>
          <a:xfrm>
            <a:off x="3034326" y="2372681"/>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Dijital ortamdaki avantajlardan ve risklerden haberdar olabilme</a:t>
            </a:r>
            <a:endParaRPr lang="tr-TR" dirty="0"/>
          </a:p>
        </p:txBody>
      </p:sp>
      <p:sp>
        <p:nvSpPr>
          <p:cNvPr id="10" name="Oval 9"/>
          <p:cNvSpPr/>
          <p:nvPr/>
        </p:nvSpPr>
        <p:spPr>
          <a:xfrm>
            <a:off x="5763008" y="4370789"/>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Dijital dünyadaki tehlikelere karşı çocukları koruyabilme</a:t>
            </a:r>
            <a:endParaRPr lang="tr-TR" dirty="0"/>
          </a:p>
        </p:txBody>
      </p:sp>
      <p:sp>
        <p:nvSpPr>
          <p:cNvPr id="11" name="Oval 10"/>
          <p:cNvSpPr/>
          <p:nvPr/>
        </p:nvSpPr>
        <p:spPr>
          <a:xfrm>
            <a:off x="9206961" y="3538853"/>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Teknolojik gelişmeleri takip edebilme</a:t>
            </a:r>
            <a:endParaRPr lang="tr-TR" dirty="0"/>
          </a:p>
        </p:txBody>
      </p:sp>
    </p:spTree>
    <p:extLst>
      <p:ext uri="{BB962C8B-B14F-4D97-AF65-F5344CB8AC3E}">
        <p14:creationId xmlns:p14="http://schemas.microsoft.com/office/powerpoint/2010/main" val="2015944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a:t>
            </a:r>
            <a:r>
              <a:rPr lang="tr-TR" b="1" dirty="0" smtClean="0">
                <a:solidFill>
                  <a:schemeClr val="accent6">
                    <a:lumMod val="25000"/>
                  </a:schemeClr>
                </a:solidFill>
              </a:rPr>
              <a:t>DÜNYANIN YARATTIĞI FIRSATLAR</a:t>
            </a:r>
            <a:endParaRPr lang="tr-TR" b="1" dirty="0"/>
          </a:p>
        </p:txBody>
      </p:sp>
      <p:sp>
        <p:nvSpPr>
          <p:cNvPr id="3" name="İçerik Yer Tutucusu 2"/>
          <p:cNvSpPr>
            <a:spLocks noGrp="1"/>
          </p:cNvSpPr>
          <p:nvPr>
            <p:ph idx="1"/>
          </p:nvPr>
        </p:nvSpPr>
        <p:spPr>
          <a:xfrm>
            <a:off x="1499337" y="2708399"/>
            <a:ext cx="9837019" cy="3251726"/>
          </a:xfrm>
        </p:spPr>
        <p:txBody>
          <a:bodyPr>
            <a:normAutofit/>
          </a:bodyPr>
          <a:lstStyle/>
          <a:p>
            <a:r>
              <a:rPr lang="tr-TR" dirty="0" smtClean="0">
                <a:solidFill>
                  <a:srgbClr val="002060"/>
                </a:solidFill>
              </a:rPr>
              <a:t>Bilgiye ulaşma imkanı</a:t>
            </a:r>
          </a:p>
          <a:p>
            <a:r>
              <a:rPr lang="tr-TR" dirty="0">
                <a:solidFill>
                  <a:srgbClr val="002060"/>
                </a:solidFill>
              </a:rPr>
              <a:t>S</a:t>
            </a:r>
            <a:r>
              <a:rPr lang="tr-TR" dirty="0" smtClean="0">
                <a:solidFill>
                  <a:srgbClr val="002060"/>
                </a:solidFill>
              </a:rPr>
              <a:t>esli </a:t>
            </a:r>
            <a:r>
              <a:rPr lang="tr-TR" dirty="0">
                <a:solidFill>
                  <a:srgbClr val="002060"/>
                </a:solidFill>
              </a:rPr>
              <a:t>ve görüntülü olarak dünyanın bir ucundan </a:t>
            </a:r>
            <a:r>
              <a:rPr lang="tr-TR" dirty="0" smtClean="0">
                <a:solidFill>
                  <a:srgbClr val="002060"/>
                </a:solidFill>
              </a:rPr>
              <a:t>diğer ucuna </a:t>
            </a:r>
            <a:r>
              <a:rPr lang="tr-TR" dirty="0">
                <a:solidFill>
                  <a:srgbClr val="002060"/>
                </a:solidFill>
              </a:rPr>
              <a:t>erişim sağlayabilme </a:t>
            </a:r>
            <a:r>
              <a:rPr lang="tr-TR" dirty="0" smtClean="0">
                <a:solidFill>
                  <a:srgbClr val="002060"/>
                </a:solidFill>
              </a:rPr>
              <a:t>imkânı</a:t>
            </a:r>
          </a:p>
          <a:p>
            <a:r>
              <a:rPr lang="tr-TR" dirty="0">
                <a:solidFill>
                  <a:srgbClr val="002060"/>
                </a:solidFill>
              </a:rPr>
              <a:t>Y</a:t>
            </a:r>
            <a:r>
              <a:rPr lang="tr-TR" dirty="0" smtClean="0">
                <a:solidFill>
                  <a:srgbClr val="002060"/>
                </a:solidFill>
              </a:rPr>
              <a:t>aratıcılıklarını </a:t>
            </a:r>
            <a:r>
              <a:rPr lang="tr-TR" dirty="0">
                <a:solidFill>
                  <a:srgbClr val="002060"/>
                </a:solidFill>
              </a:rPr>
              <a:t>ortaya </a:t>
            </a:r>
            <a:r>
              <a:rPr lang="tr-TR" dirty="0" smtClean="0">
                <a:solidFill>
                  <a:srgbClr val="002060"/>
                </a:solidFill>
              </a:rPr>
              <a:t>çıkarabilecekleri imkanlar</a:t>
            </a:r>
          </a:p>
          <a:p>
            <a:r>
              <a:rPr lang="tr-TR" dirty="0" smtClean="0">
                <a:solidFill>
                  <a:srgbClr val="002060"/>
                </a:solidFill>
              </a:rPr>
              <a:t>Özgürlüklerini ortaya koyabilmelerini sağlayan ortam imkanı</a:t>
            </a:r>
          </a:p>
          <a:p>
            <a:r>
              <a:rPr lang="tr-TR" dirty="0">
                <a:solidFill>
                  <a:srgbClr val="002060"/>
                </a:solidFill>
              </a:rPr>
              <a:t>e-posta ya da </a:t>
            </a:r>
            <a:r>
              <a:rPr lang="tr-TR" dirty="0" smtClean="0">
                <a:solidFill>
                  <a:srgbClr val="002060"/>
                </a:solidFill>
              </a:rPr>
              <a:t>sesli- görsel </a:t>
            </a:r>
            <a:r>
              <a:rPr lang="tr-TR" dirty="0">
                <a:solidFill>
                  <a:srgbClr val="002060"/>
                </a:solidFill>
              </a:rPr>
              <a:t>iletişim araçlarıyla iletişim kurabilme ve paylaşımda </a:t>
            </a:r>
            <a:r>
              <a:rPr lang="tr-TR" dirty="0" smtClean="0">
                <a:solidFill>
                  <a:srgbClr val="002060"/>
                </a:solidFill>
              </a:rPr>
              <a:t>bulunma imkânı</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102392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a:t>
            </a:r>
            <a:r>
              <a:rPr lang="tr-TR" b="1" dirty="0" smtClean="0">
                <a:solidFill>
                  <a:schemeClr val="accent6">
                    <a:lumMod val="25000"/>
                  </a:schemeClr>
                </a:solidFill>
              </a:rPr>
              <a:t>DÜNYANIN YARATTIĞI RİSKLER</a:t>
            </a:r>
            <a:endParaRPr lang="tr-TR" b="1" dirty="0"/>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sp>
        <p:nvSpPr>
          <p:cNvPr id="5" name="İçerik Yer Tutucusu 2"/>
          <p:cNvSpPr txBox="1">
            <a:spLocks/>
          </p:cNvSpPr>
          <p:nvPr/>
        </p:nvSpPr>
        <p:spPr>
          <a:xfrm>
            <a:off x="1154954" y="2643122"/>
            <a:ext cx="10445807" cy="35703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tr-TR" dirty="0" smtClean="0">
                <a:solidFill>
                  <a:srgbClr val="002060"/>
                </a:solidFill>
              </a:rPr>
              <a:t>Kötü örnek </a:t>
            </a:r>
            <a:r>
              <a:rPr lang="tr-TR" dirty="0">
                <a:solidFill>
                  <a:srgbClr val="002060"/>
                </a:solidFill>
              </a:rPr>
              <a:t>teşkil edecek </a:t>
            </a:r>
            <a:r>
              <a:rPr lang="tr-TR" dirty="0" smtClean="0">
                <a:solidFill>
                  <a:srgbClr val="002060"/>
                </a:solidFill>
              </a:rPr>
              <a:t>içeriklere </a:t>
            </a:r>
            <a:r>
              <a:rPr lang="tr-TR" dirty="0">
                <a:solidFill>
                  <a:srgbClr val="002060"/>
                </a:solidFill>
              </a:rPr>
              <a:t>maruz </a:t>
            </a:r>
            <a:r>
              <a:rPr lang="tr-TR" dirty="0" smtClean="0">
                <a:solidFill>
                  <a:srgbClr val="002060"/>
                </a:solidFill>
              </a:rPr>
              <a:t>kalma ihtimali var.</a:t>
            </a:r>
          </a:p>
          <a:p>
            <a:r>
              <a:rPr lang="tr-TR" dirty="0">
                <a:solidFill>
                  <a:srgbClr val="002060"/>
                </a:solidFill>
              </a:rPr>
              <a:t>Küçük yaştaki kullanıcıların, aşırı şiddet içeriklerine </a:t>
            </a:r>
            <a:r>
              <a:rPr lang="tr-TR" dirty="0" smtClean="0">
                <a:solidFill>
                  <a:srgbClr val="002060"/>
                </a:solidFill>
              </a:rPr>
              <a:t>erişme ihtimalleri </a:t>
            </a:r>
            <a:r>
              <a:rPr lang="tr-TR" dirty="0">
                <a:solidFill>
                  <a:srgbClr val="002060"/>
                </a:solidFill>
              </a:rPr>
              <a:t>oldukça yüksek</a:t>
            </a:r>
            <a:r>
              <a:rPr lang="tr-TR" dirty="0" smtClean="0">
                <a:solidFill>
                  <a:srgbClr val="002060"/>
                </a:solidFill>
              </a:rPr>
              <a:t>.</a:t>
            </a:r>
          </a:p>
          <a:p>
            <a:r>
              <a:rPr lang="tr-TR" dirty="0">
                <a:solidFill>
                  <a:srgbClr val="002060"/>
                </a:solidFill>
              </a:rPr>
              <a:t>C</a:t>
            </a:r>
            <a:r>
              <a:rPr lang="tr-TR" dirty="0" smtClean="0">
                <a:solidFill>
                  <a:srgbClr val="002060"/>
                </a:solidFill>
              </a:rPr>
              <a:t>ihazların </a:t>
            </a:r>
            <a:r>
              <a:rPr lang="tr-TR" dirty="0">
                <a:solidFill>
                  <a:srgbClr val="002060"/>
                </a:solidFill>
              </a:rPr>
              <a:t>ve uygulamaların çeşitliliği </a:t>
            </a:r>
            <a:r>
              <a:rPr lang="tr-TR" dirty="0" smtClean="0">
                <a:solidFill>
                  <a:srgbClr val="002060"/>
                </a:solidFill>
              </a:rPr>
              <a:t>çocukların gizlilik </a:t>
            </a:r>
            <a:r>
              <a:rPr lang="tr-TR" dirty="0">
                <a:solidFill>
                  <a:srgbClr val="002060"/>
                </a:solidFill>
              </a:rPr>
              <a:t>ve güvenliklerini tehlikeye </a:t>
            </a:r>
            <a:r>
              <a:rPr lang="tr-TR" dirty="0" smtClean="0">
                <a:solidFill>
                  <a:srgbClr val="002060"/>
                </a:solidFill>
              </a:rPr>
              <a:t>atmaktadır</a:t>
            </a:r>
          </a:p>
          <a:p>
            <a:r>
              <a:rPr lang="tr-TR" dirty="0" smtClean="0">
                <a:solidFill>
                  <a:srgbClr val="002060"/>
                </a:solidFill>
              </a:rPr>
              <a:t>İnternet ortamında yanlış </a:t>
            </a:r>
            <a:r>
              <a:rPr lang="tr-TR" dirty="0">
                <a:solidFill>
                  <a:srgbClr val="002060"/>
                </a:solidFill>
              </a:rPr>
              <a:t>arkadaşlıklar geliştirilmesi, telafisi güç, </a:t>
            </a:r>
            <a:r>
              <a:rPr lang="tr-TR" dirty="0" smtClean="0">
                <a:solidFill>
                  <a:srgbClr val="002060"/>
                </a:solidFill>
              </a:rPr>
              <a:t>hayati zararlara </a:t>
            </a:r>
            <a:r>
              <a:rPr lang="tr-TR" dirty="0">
                <a:solidFill>
                  <a:srgbClr val="002060"/>
                </a:solidFill>
              </a:rPr>
              <a:t>neden olabilir</a:t>
            </a:r>
            <a:r>
              <a:rPr lang="tr-TR" dirty="0" smtClean="0">
                <a:solidFill>
                  <a:srgbClr val="002060"/>
                </a:solidFill>
              </a:rPr>
              <a:t>.</a:t>
            </a:r>
          </a:p>
          <a:p>
            <a:r>
              <a:rPr lang="tr-TR" dirty="0">
                <a:solidFill>
                  <a:srgbClr val="002060"/>
                </a:solidFill>
              </a:rPr>
              <a:t>A</a:t>
            </a:r>
            <a:r>
              <a:rPr lang="tr-TR" dirty="0" smtClean="0">
                <a:solidFill>
                  <a:srgbClr val="002060"/>
                </a:solidFill>
              </a:rPr>
              <a:t>sosyal </a:t>
            </a:r>
            <a:r>
              <a:rPr lang="tr-TR" dirty="0">
                <a:solidFill>
                  <a:srgbClr val="002060"/>
                </a:solidFill>
              </a:rPr>
              <a:t>bir kişilik gelişimi </a:t>
            </a:r>
            <a:r>
              <a:rPr lang="tr-TR" dirty="0" smtClean="0">
                <a:solidFill>
                  <a:srgbClr val="002060"/>
                </a:solidFill>
              </a:rPr>
              <a:t>gösterebilirler.</a:t>
            </a:r>
          </a:p>
          <a:p>
            <a:r>
              <a:rPr lang="tr-TR" dirty="0">
                <a:solidFill>
                  <a:srgbClr val="002060"/>
                </a:solidFill>
              </a:rPr>
              <a:t>Siber zorbalığa maruz kalabilir ya da siber </a:t>
            </a:r>
            <a:r>
              <a:rPr lang="tr-TR" dirty="0" smtClean="0">
                <a:solidFill>
                  <a:srgbClr val="002060"/>
                </a:solidFill>
              </a:rPr>
              <a:t>zorbalık yapabilirler</a:t>
            </a:r>
            <a:r>
              <a:rPr lang="tr-TR" dirty="0">
                <a:solidFill>
                  <a:srgbClr val="002060"/>
                </a:solidFill>
              </a:rPr>
              <a:t>.</a:t>
            </a:r>
          </a:p>
        </p:txBody>
      </p:sp>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81619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9865" y="985543"/>
            <a:ext cx="8761413" cy="706964"/>
          </a:xfrm>
        </p:spPr>
        <p:txBody>
          <a:bodyPr/>
          <a:lstStyle/>
          <a:p>
            <a:r>
              <a:rPr lang="tr-TR" dirty="0">
                <a:solidFill>
                  <a:schemeClr val="accent6">
                    <a:lumMod val="25000"/>
                  </a:schemeClr>
                </a:solidFill>
              </a:rPr>
              <a:t>İ</a:t>
            </a:r>
            <a:r>
              <a:rPr lang="tr-TR" dirty="0" smtClean="0">
                <a:solidFill>
                  <a:schemeClr val="accent6">
                    <a:lumMod val="25000"/>
                  </a:schemeClr>
                </a:solidFill>
              </a:rPr>
              <a:t>çindekiler</a:t>
            </a:r>
            <a:endParaRPr lang="tr-TR" dirty="0">
              <a:solidFill>
                <a:schemeClr val="accent6">
                  <a:lumMod val="25000"/>
                </a:schemeClr>
              </a:solidFill>
            </a:endParaRPr>
          </a:p>
        </p:txBody>
      </p:sp>
      <p:sp>
        <p:nvSpPr>
          <p:cNvPr id="3" name="İçerik Yer Tutucusu 2"/>
          <p:cNvSpPr>
            <a:spLocks noGrp="1"/>
          </p:cNvSpPr>
          <p:nvPr>
            <p:ph idx="1"/>
          </p:nvPr>
        </p:nvSpPr>
        <p:spPr>
          <a:xfrm>
            <a:off x="1167825" y="2039811"/>
            <a:ext cx="8825659" cy="4504427"/>
          </a:xfrm>
        </p:spPr>
        <p:txBody>
          <a:bodyPr>
            <a:normAutofit fontScale="47500" lnSpcReduction="20000"/>
          </a:bodyPr>
          <a:lstStyle/>
          <a:p>
            <a:r>
              <a:rPr lang="tr-TR" dirty="0" smtClean="0">
                <a:solidFill>
                  <a:srgbClr val="002060"/>
                </a:solidFill>
              </a:rPr>
              <a:t>Teknoloji Nedir?</a:t>
            </a:r>
          </a:p>
          <a:p>
            <a:r>
              <a:rPr lang="tr-TR" dirty="0" smtClean="0">
                <a:solidFill>
                  <a:srgbClr val="002060"/>
                </a:solidFill>
              </a:rPr>
              <a:t>Dijital Teknoloji Kullanımına Yönelik Veriler</a:t>
            </a:r>
          </a:p>
          <a:p>
            <a:r>
              <a:rPr lang="tr-TR" dirty="0" smtClean="0">
                <a:solidFill>
                  <a:srgbClr val="002060"/>
                </a:solidFill>
              </a:rPr>
              <a:t>Dijital Ebeveynlik</a:t>
            </a:r>
          </a:p>
          <a:p>
            <a:pPr lvl="1"/>
            <a:r>
              <a:rPr lang="tr-TR" dirty="0" err="1" smtClean="0">
                <a:solidFill>
                  <a:srgbClr val="002060"/>
                </a:solidFill>
              </a:rPr>
              <a:t>Fırsatlar&amp;Riskler</a:t>
            </a:r>
            <a:endParaRPr lang="tr-TR" dirty="0" smtClean="0">
              <a:solidFill>
                <a:srgbClr val="002060"/>
              </a:solidFill>
            </a:endParaRPr>
          </a:p>
          <a:p>
            <a:pPr lvl="1"/>
            <a:r>
              <a:rPr lang="tr-TR" dirty="0" smtClean="0">
                <a:solidFill>
                  <a:srgbClr val="002060"/>
                </a:solidFill>
              </a:rPr>
              <a:t>0-13 yaş Aralığı İçin Dikkat Edilmesi Gereken Riskler</a:t>
            </a:r>
          </a:p>
          <a:p>
            <a:r>
              <a:rPr lang="tr-TR" dirty="0">
                <a:solidFill>
                  <a:srgbClr val="002060"/>
                </a:solidFill>
              </a:rPr>
              <a:t>Dijital Dünyada Ebeveyn Olma </a:t>
            </a:r>
            <a:r>
              <a:rPr lang="tr-TR" dirty="0" smtClean="0">
                <a:solidFill>
                  <a:srgbClr val="002060"/>
                </a:solidFill>
              </a:rPr>
              <a:t>Rehberi</a:t>
            </a:r>
            <a:endParaRPr lang="tr-TR" dirty="0">
              <a:solidFill>
                <a:srgbClr val="002060"/>
              </a:solidFill>
            </a:endParaRPr>
          </a:p>
          <a:p>
            <a:pPr lvl="1"/>
            <a:r>
              <a:rPr lang="tr-TR" dirty="0">
                <a:solidFill>
                  <a:srgbClr val="002060"/>
                </a:solidFill>
              </a:rPr>
              <a:t>Nelere Dikkat Edilmeli?</a:t>
            </a:r>
          </a:p>
          <a:p>
            <a:pPr lvl="1"/>
            <a:r>
              <a:rPr lang="tr-TR" dirty="0" smtClean="0">
                <a:solidFill>
                  <a:srgbClr val="002060"/>
                </a:solidFill>
              </a:rPr>
              <a:t>Teknolojinin Nasıl Kullanılması Gerekiyor?</a:t>
            </a:r>
          </a:p>
          <a:p>
            <a:r>
              <a:rPr lang="tr-TR" dirty="0" smtClean="0">
                <a:solidFill>
                  <a:srgbClr val="002060"/>
                </a:solidFill>
              </a:rPr>
              <a:t>Siber Zorbalık</a:t>
            </a:r>
          </a:p>
          <a:p>
            <a:r>
              <a:rPr lang="tr-TR" dirty="0" smtClean="0">
                <a:solidFill>
                  <a:srgbClr val="002060"/>
                </a:solidFill>
              </a:rPr>
              <a:t>Teknoloji Bağımlılığı- Teknolojinin Kötüye Kullanımı</a:t>
            </a:r>
          </a:p>
          <a:p>
            <a:pPr lvl="1"/>
            <a:r>
              <a:rPr lang="tr-TR" dirty="0" smtClean="0">
                <a:solidFill>
                  <a:srgbClr val="002060"/>
                </a:solidFill>
              </a:rPr>
              <a:t>Teknoloji </a:t>
            </a:r>
            <a:r>
              <a:rPr lang="tr-TR" dirty="0">
                <a:solidFill>
                  <a:srgbClr val="002060"/>
                </a:solidFill>
              </a:rPr>
              <a:t>Bağımlılığının Belirtileri</a:t>
            </a:r>
          </a:p>
          <a:p>
            <a:pPr lvl="1"/>
            <a:r>
              <a:rPr lang="tr-TR" dirty="0">
                <a:solidFill>
                  <a:srgbClr val="002060"/>
                </a:solidFill>
              </a:rPr>
              <a:t>Teknoloji Bağımlılığının Neden Olduğu </a:t>
            </a:r>
            <a:r>
              <a:rPr lang="tr-TR" dirty="0" smtClean="0">
                <a:solidFill>
                  <a:srgbClr val="002060"/>
                </a:solidFill>
              </a:rPr>
              <a:t>Sorunlar</a:t>
            </a:r>
          </a:p>
          <a:p>
            <a:pPr lvl="1"/>
            <a:r>
              <a:rPr lang="tr-TR" dirty="0" smtClean="0">
                <a:solidFill>
                  <a:srgbClr val="002060"/>
                </a:solidFill>
              </a:rPr>
              <a:t>Bağımlılığı Kontrol Altına Alma Yöntemleri</a:t>
            </a:r>
            <a:endParaRPr lang="tr-TR" dirty="0">
              <a:solidFill>
                <a:srgbClr val="002060"/>
              </a:solidFill>
            </a:endParaRPr>
          </a:p>
          <a:p>
            <a:r>
              <a:rPr lang="tr-TR" dirty="0" smtClean="0">
                <a:solidFill>
                  <a:srgbClr val="002060"/>
                </a:solidFill>
              </a:rPr>
              <a:t>Oyun Oynama Bozukluğu</a:t>
            </a:r>
          </a:p>
          <a:p>
            <a:pPr lvl="1"/>
            <a:r>
              <a:rPr lang="tr-TR" dirty="0">
                <a:solidFill>
                  <a:srgbClr val="002060"/>
                </a:solidFill>
              </a:rPr>
              <a:t>Oyun Oynama Bozukluğu Nedir?</a:t>
            </a:r>
          </a:p>
          <a:p>
            <a:pPr lvl="1"/>
            <a:r>
              <a:rPr lang="tr-TR" dirty="0">
                <a:solidFill>
                  <a:srgbClr val="002060"/>
                </a:solidFill>
              </a:rPr>
              <a:t>Oyun Oynama Bozukluğunun Yol Açtığı </a:t>
            </a:r>
            <a:r>
              <a:rPr lang="tr-TR" dirty="0" smtClean="0">
                <a:solidFill>
                  <a:srgbClr val="002060"/>
                </a:solidFill>
              </a:rPr>
              <a:t>Problemler</a:t>
            </a:r>
          </a:p>
          <a:p>
            <a:pPr lvl="1"/>
            <a:r>
              <a:rPr lang="tr-TR" sz="1700" dirty="0">
                <a:solidFill>
                  <a:srgbClr val="002060"/>
                </a:solidFill>
              </a:rPr>
              <a:t>Ne Yapmalı?</a:t>
            </a:r>
          </a:p>
          <a:p>
            <a:pPr lvl="1"/>
            <a:r>
              <a:rPr lang="tr-TR" sz="1700" dirty="0">
                <a:solidFill>
                  <a:srgbClr val="002060"/>
                </a:solidFill>
              </a:rPr>
              <a:t>Ne Yapmamalı?</a:t>
            </a:r>
            <a:r>
              <a:rPr lang="tr-TR" b="1" dirty="0">
                <a:solidFill>
                  <a:schemeClr val="accent6">
                    <a:lumMod val="25000"/>
                  </a:schemeClr>
                </a:solidFill>
              </a:rPr>
              <a:t/>
            </a:r>
            <a:br>
              <a:rPr lang="tr-TR" b="1" dirty="0">
                <a:solidFill>
                  <a:schemeClr val="accent6">
                    <a:lumMod val="25000"/>
                  </a:schemeClr>
                </a:solidFill>
              </a:rPr>
            </a:br>
            <a:r>
              <a:rPr lang="tr-TR" b="1" dirty="0">
                <a:solidFill>
                  <a:schemeClr val="accent6">
                    <a:lumMod val="25000"/>
                  </a:schemeClr>
                </a:solidFill>
              </a:rPr>
              <a:t/>
            </a:r>
            <a:br>
              <a:rPr lang="tr-TR" b="1" dirty="0">
                <a:solidFill>
                  <a:schemeClr val="accent6">
                    <a:lumMod val="25000"/>
                  </a:schemeClr>
                </a:solidFill>
              </a:rPr>
            </a:br>
            <a:r>
              <a:rPr lang="tr-TR" dirty="0">
                <a:solidFill>
                  <a:srgbClr val="002060"/>
                </a:solidFill>
              </a:rPr>
              <a:t/>
            </a:r>
            <a:br>
              <a:rPr lang="tr-TR" dirty="0">
                <a:solidFill>
                  <a:srgbClr val="002060"/>
                </a:solidFill>
              </a:rPr>
            </a:br>
            <a:endParaRPr lang="tr-TR" dirty="0">
              <a:solidFill>
                <a:srgbClr val="002060"/>
              </a:solidFill>
            </a:endParaRPr>
          </a:p>
          <a:p>
            <a:endParaRPr lang="tr-TR" dirty="0" smtClean="0">
              <a:solidFill>
                <a:srgbClr val="002060"/>
              </a:solidFill>
            </a:endParaRPr>
          </a:p>
          <a:p>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3748629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a:t>
            </a:r>
            <a:r>
              <a:rPr lang="tr-TR" dirty="0">
                <a:solidFill>
                  <a:schemeClr val="accent6">
                    <a:lumMod val="25000"/>
                  </a:schemeClr>
                </a:solidFill>
              </a:rPr>
              <a:t> </a:t>
            </a:r>
            <a:r>
              <a:rPr lang="tr-TR" b="1" dirty="0">
                <a:solidFill>
                  <a:schemeClr val="accent6">
                    <a:lumMod val="25000"/>
                  </a:schemeClr>
                </a:solidFill>
              </a:rPr>
              <a:t>EBEVEYN</a:t>
            </a:r>
            <a:endParaRPr lang="tr-TR" b="1" dirty="0"/>
          </a:p>
        </p:txBody>
      </p:sp>
      <p:sp>
        <p:nvSpPr>
          <p:cNvPr id="3" name="İçerik Yer Tutucusu 2"/>
          <p:cNvSpPr>
            <a:spLocks noGrp="1"/>
          </p:cNvSpPr>
          <p:nvPr>
            <p:ph idx="1"/>
          </p:nvPr>
        </p:nvSpPr>
        <p:spPr>
          <a:xfrm>
            <a:off x="1259853" y="1752434"/>
            <a:ext cx="9710967" cy="4417731"/>
          </a:xfrm>
        </p:spPr>
        <p:txBody>
          <a:bodyPr>
            <a:normAutofit fontScale="85000" lnSpcReduction="10000"/>
          </a:bodyPr>
          <a:lstStyle/>
          <a:p>
            <a:pPr marL="0" indent="0" algn="just">
              <a:buNone/>
            </a:pPr>
            <a:r>
              <a:rPr lang="tr-TR" dirty="0" smtClean="0">
                <a:solidFill>
                  <a:srgbClr val="002060"/>
                </a:solidFill>
              </a:rPr>
              <a:t>		</a:t>
            </a:r>
            <a:r>
              <a:rPr lang="tr-TR" b="1" dirty="0" smtClean="0">
                <a:solidFill>
                  <a:srgbClr val="002060"/>
                </a:solidFill>
              </a:rPr>
              <a:t>	0-13 </a:t>
            </a:r>
            <a:r>
              <a:rPr lang="tr-TR" b="1" dirty="0">
                <a:solidFill>
                  <a:srgbClr val="002060"/>
                </a:solidFill>
              </a:rPr>
              <a:t>YAŞ ARALIĞI İÇIN DIKKAT EDILMESI GEREKEN </a:t>
            </a:r>
            <a:r>
              <a:rPr lang="tr-TR" b="1" dirty="0" smtClean="0">
                <a:solidFill>
                  <a:srgbClr val="002060"/>
                </a:solidFill>
              </a:rPr>
              <a:t>RISKLER</a:t>
            </a:r>
          </a:p>
          <a:p>
            <a:pPr marL="0" indent="0" algn="just">
              <a:buNone/>
            </a:pPr>
            <a:endParaRPr lang="tr-TR" b="1" dirty="0">
              <a:solidFill>
                <a:srgbClr val="002060"/>
              </a:solidFill>
            </a:endParaRPr>
          </a:p>
          <a:p>
            <a:pPr algn="just"/>
            <a:r>
              <a:rPr lang="tr-TR" dirty="0" smtClean="0">
                <a:solidFill>
                  <a:srgbClr val="002060"/>
                </a:solidFill>
              </a:rPr>
              <a:t>Araştırmalar </a:t>
            </a:r>
            <a:r>
              <a:rPr lang="tr-TR" dirty="0">
                <a:solidFill>
                  <a:srgbClr val="002060"/>
                </a:solidFill>
              </a:rPr>
              <a:t>çocukların gün geçtikçe interneti daha küçük yaşta </a:t>
            </a:r>
            <a:r>
              <a:rPr lang="tr-TR" dirty="0" smtClean="0">
                <a:solidFill>
                  <a:srgbClr val="002060"/>
                </a:solidFill>
              </a:rPr>
              <a:t>kullanmaya başladığını göstermektedir. </a:t>
            </a:r>
            <a:r>
              <a:rPr lang="tr-TR" dirty="0">
                <a:solidFill>
                  <a:srgbClr val="002060"/>
                </a:solidFill>
              </a:rPr>
              <a:t>Bu yaşta çocukların teknoloji </a:t>
            </a:r>
            <a:r>
              <a:rPr lang="tr-TR" dirty="0" smtClean="0">
                <a:solidFill>
                  <a:srgbClr val="002060"/>
                </a:solidFill>
              </a:rPr>
              <a:t>kullanımında acemi </a:t>
            </a:r>
            <a:r>
              <a:rPr lang="tr-TR" dirty="0">
                <a:solidFill>
                  <a:srgbClr val="002060"/>
                </a:solidFill>
              </a:rPr>
              <a:t>olması, düşük ve yeterince gelişmemiş sosyal becerileri, </a:t>
            </a:r>
            <a:r>
              <a:rPr lang="tr-TR" dirty="0" smtClean="0">
                <a:solidFill>
                  <a:srgbClr val="002060"/>
                </a:solidFill>
              </a:rPr>
              <a:t>onları </a:t>
            </a:r>
            <a:r>
              <a:rPr lang="tr-TR" b="1" dirty="0" smtClean="0">
                <a:solidFill>
                  <a:srgbClr val="002060"/>
                </a:solidFill>
              </a:rPr>
              <a:t>internet </a:t>
            </a:r>
            <a:r>
              <a:rPr lang="tr-TR" b="1" dirty="0">
                <a:solidFill>
                  <a:srgbClr val="002060"/>
                </a:solidFill>
              </a:rPr>
              <a:t>ortamında daha fazla savunmasız </a:t>
            </a:r>
            <a:r>
              <a:rPr lang="tr-TR" dirty="0">
                <a:solidFill>
                  <a:srgbClr val="002060"/>
                </a:solidFill>
              </a:rPr>
              <a:t>bırakmakta ve riskli </a:t>
            </a:r>
            <a:r>
              <a:rPr lang="tr-TR" dirty="0" smtClean="0">
                <a:solidFill>
                  <a:srgbClr val="002060"/>
                </a:solidFill>
              </a:rPr>
              <a:t>içeriğe maruz kalma </a:t>
            </a:r>
            <a:r>
              <a:rPr lang="tr-TR" dirty="0">
                <a:solidFill>
                  <a:srgbClr val="002060"/>
                </a:solidFill>
              </a:rPr>
              <a:t>ihtimallerini arttırmaktadır</a:t>
            </a:r>
            <a:r>
              <a:rPr lang="tr-TR" dirty="0" smtClean="0">
                <a:solidFill>
                  <a:srgbClr val="002060"/>
                </a:solidFill>
              </a:rPr>
              <a:t>.</a:t>
            </a:r>
          </a:p>
          <a:p>
            <a:pPr algn="just"/>
            <a:endParaRPr lang="tr-TR" dirty="0" smtClean="0">
              <a:solidFill>
                <a:srgbClr val="002060"/>
              </a:solidFill>
            </a:endParaRPr>
          </a:p>
          <a:p>
            <a:pPr algn="just"/>
            <a:r>
              <a:rPr lang="tr-TR" dirty="0">
                <a:solidFill>
                  <a:srgbClr val="002060"/>
                </a:solidFill>
              </a:rPr>
              <a:t>Küçük yaş çocuklarda </a:t>
            </a:r>
            <a:r>
              <a:rPr lang="tr-TR" b="1" dirty="0">
                <a:solidFill>
                  <a:srgbClr val="002060"/>
                </a:solidFill>
              </a:rPr>
              <a:t>video paylaşım siteleri en çok ziyaret edilen </a:t>
            </a:r>
            <a:r>
              <a:rPr lang="tr-TR" b="1" dirty="0" smtClean="0">
                <a:solidFill>
                  <a:srgbClr val="002060"/>
                </a:solidFill>
              </a:rPr>
              <a:t>popüler siteler </a:t>
            </a:r>
            <a:r>
              <a:rPr lang="tr-TR" dirty="0">
                <a:solidFill>
                  <a:srgbClr val="002060"/>
                </a:solidFill>
              </a:rPr>
              <a:t>olarak karşımıza </a:t>
            </a:r>
            <a:r>
              <a:rPr lang="tr-TR" dirty="0" smtClean="0">
                <a:solidFill>
                  <a:srgbClr val="002060"/>
                </a:solidFill>
              </a:rPr>
              <a:t>çıkmaktadır. </a:t>
            </a:r>
            <a:r>
              <a:rPr lang="tr-TR" dirty="0">
                <a:solidFill>
                  <a:srgbClr val="002060"/>
                </a:solidFill>
              </a:rPr>
              <a:t>Çocuklarımızın internete </a:t>
            </a:r>
            <a:r>
              <a:rPr lang="tr-TR" dirty="0" smtClean="0">
                <a:solidFill>
                  <a:srgbClr val="002060"/>
                </a:solidFill>
              </a:rPr>
              <a:t>kolay ulaşabilir </a:t>
            </a:r>
            <a:r>
              <a:rPr lang="tr-TR" dirty="0">
                <a:solidFill>
                  <a:srgbClr val="002060"/>
                </a:solidFill>
              </a:rPr>
              <a:t>olması da, serbest ve denetimsiz bırakıldıkları takdirde, </a:t>
            </a:r>
            <a:r>
              <a:rPr lang="tr-TR" b="1" dirty="0" smtClean="0">
                <a:solidFill>
                  <a:srgbClr val="002060"/>
                </a:solidFill>
              </a:rPr>
              <a:t>yaşları itibariyle </a:t>
            </a:r>
            <a:r>
              <a:rPr lang="tr-TR" b="1" dirty="0">
                <a:solidFill>
                  <a:srgbClr val="002060"/>
                </a:solidFill>
              </a:rPr>
              <a:t>izlememeleri gereken şiddet, </a:t>
            </a:r>
            <a:r>
              <a:rPr lang="tr-TR" b="1" dirty="0" smtClean="0">
                <a:solidFill>
                  <a:srgbClr val="002060"/>
                </a:solidFill>
              </a:rPr>
              <a:t>alkol, madde </a:t>
            </a:r>
            <a:r>
              <a:rPr lang="tr-TR" b="1" dirty="0">
                <a:solidFill>
                  <a:srgbClr val="002060"/>
                </a:solidFill>
              </a:rPr>
              <a:t>kullanımı ve </a:t>
            </a:r>
            <a:r>
              <a:rPr lang="tr-TR" b="1" dirty="0" smtClean="0">
                <a:solidFill>
                  <a:srgbClr val="002060"/>
                </a:solidFill>
              </a:rPr>
              <a:t>cinsellik gibi </a:t>
            </a:r>
            <a:r>
              <a:rPr lang="tr-TR" b="1" dirty="0">
                <a:solidFill>
                  <a:srgbClr val="002060"/>
                </a:solidFill>
              </a:rPr>
              <a:t>içeriklere maruz kalmalarına </a:t>
            </a:r>
            <a:r>
              <a:rPr lang="tr-TR" dirty="0">
                <a:solidFill>
                  <a:srgbClr val="002060"/>
                </a:solidFill>
              </a:rPr>
              <a:t>sebep olmaktadır</a:t>
            </a:r>
            <a:r>
              <a:rPr lang="tr-TR" dirty="0" smtClean="0">
                <a:solidFill>
                  <a:srgbClr val="002060"/>
                </a:solidFill>
              </a:rPr>
              <a:t>.</a:t>
            </a:r>
          </a:p>
          <a:p>
            <a:pPr algn="just"/>
            <a:endParaRPr lang="tr-TR" dirty="0" smtClean="0">
              <a:solidFill>
                <a:srgbClr val="002060"/>
              </a:solidFill>
            </a:endParaRPr>
          </a:p>
          <a:p>
            <a:pPr algn="just"/>
            <a:r>
              <a:rPr lang="tr-TR" dirty="0">
                <a:solidFill>
                  <a:srgbClr val="002060"/>
                </a:solidFill>
              </a:rPr>
              <a:t>Maalesef bizzat anne babalar tarafından çocukları hakkında çok küçük </a:t>
            </a:r>
            <a:r>
              <a:rPr lang="tr-TR" dirty="0" smtClean="0">
                <a:solidFill>
                  <a:srgbClr val="002060"/>
                </a:solidFill>
              </a:rPr>
              <a:t>yaştan itibaren </a:t>
            </a:r>
            <a:r>
              <a:rPr lang="tr-TR" dirty="0">
                <a:solidFill>
                  <a:srgbClr val="002060"/>
                </a:solidFill>
              </a:rPr>
              <a:t>oluşturulan </a:t>
            </a:r>
            <a:r>
              <a:rPr lang="tr-TR" b="1" dirty="0">
                <a:solidFill>
                  <a:srgbClr val="002060"/>
                </a:solidFill>
              </a:rPr>
              <a:t>dijital geçmişler” ya da “dijital ayak izleri” </a:t>
            </a:r>
            <a:r>
              <a:rPr lang="tr-TR" b="1" dirty="0" smtClean="0">
                <a:solidFill>
                  <a:srgbClr val="002060"/>
                </a:solidFill>
              </a:rPr>
              <a:t>çocukların gizlilik </a:t>
            </a:r>
            <a:r>
              <a:rPr lang="tr-TR" b="1" dirty="0">
                <a:solidFill>
                  <a:srgbClr val="002060"/>
                </a:solidFill>
              </a:rPr>
              <a:t>ve güvenliklerini tehlikeye</a:t>
            </a:r>
            <a:r>
              <a:rPr lang="tr-TR" dirty="0">
                <a:solidFill>
                  <a:srgbClr val="002060"/>
                </a:solidFill>
              </a:rPr>
              <a:t> atar hale gelmiştir. Bazı anne </a:t>
            </a:r>
            <a:r>
              <a:rPr lang="tr-TR" dirty="0" smtClean="0">
                <a:solidFill>
                  <a:srgbClr val="002060"/>
                </a:solidFill>
              </a:rPr>
              <a:t>babalar </a:t>
            </a:r>
            <a:r>
              <a:rPr lang="tr-TR" dirty="0" err="1" smtClean="0">
                <a:solidFill>
                  <a:srgbClr val="002060"/>
                </a:solidFill>
              </a:rPr>
              <a:t>blog</a:t>
            </a:r>
            <a:r>
              <a:rPr lang="tr-TR" dirty="0" smtClean="0">
                <a:solidFill>
                  <a:srgbClr val="002060"/>
                </a:solidFill>
              </a:rPr>
              <a:t> </a:t>
            </a:r>
            <a:r>
              <a:rPr lang="tr-TR" dirty="0">
                <a:solidFill>
                  <a:srgbClr val="002060"/>
                </a:solidFill>
              </a:rPr>
              <a:t>yazma, bazılarıysa düzenli olarak çocuklarının daha doğmadan </a:t>
            </a:r>
            <a:r>
              <a:rPr lang="tr-TR" dirty="0" smtClean="0">
                <a:solidFill>
                  <a:srgbClr val="002060"/>
                </a:solidFill>
              </a:rPr>
              <a:t>önce anne </a:t>
            </a:r>
            <a:r>
              <a:rPr lang="tr-TR" dirty="0">
                <a:solidFill>
                  <a:srgbClr val="002060"/>
                </a:solidFill>
              </a:rPr>
              <a:t>karnındaki ultrason görüntülerinden başlayıp, yürüyüp </a:t>
            </a:r>
            <a:r>
              <a:rPr lang="tr-TR" dirty="0" smtClean="0">
                <a:solidFill>
                  <a:srgbClr val="002060"/>
                </a:solidFill>
              </a:rPr>
              <a:t>konuşmaya başladığı anlarına kadar fotoğraf ve videolarını çekip bunları internet ortamında paylaşmak suretiyle onların dijital ayak izlerini oluşturmaktadır.</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67736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EBEVEYN</a:t>
            </a:r>
            <a:endParaRPr lang="tr-TR" b="1" dirty="0"/>
          </a:p>
        </p:txBody>
      </p:sp>
      <p:sp>
        <p:nvSpPr>
          <p:cNvPr id="3" name="İçerik Yer Tutucusu 2"/>
          <p:cNvSpPr>
            <a:spLocks noGrp="1"/>
          </p:cNvSpPr>
          <p:nvPr>
            <p:ph idx="1"/>
          </p:nvPr>
        </p:nvSpPr>
        <p:spPr>
          <a:xfrm>
            <a:off x="1210372" y="1912448"/>
            <a:ext cx="9034075" cy="4063753"/>
          </a:xfrm>
        </p:spPr>
        <p:txBody>
          <a:bodyPr>
            <a:normAutofit fontScale="85000" lnSpcReduction="20000"/>
          </a:bodyPr>
          <a:lstStyle/>
          <a:p>
            <a:pPr algn="ctr">
              <a:buNone/>
            </a:pPr>
            <a:r>
              <a:rPr lang="tr-TR" b="1" dirty="0" smtClean="0">
                <a:solidFill>
                  <a:srgbClr val="002060"/>
                </a:solidFill>
              </a:rPr>
              <a:t>0-13 YAŞ ARALIĞI İÇIN DIKKAT EDILMESI GEREKEN RISKLER</a:t>
            </a:r>
          </a:p>
          <a:p>
            <a:pPr algn="ctr">
              <a:buNone/>
            </a:pPr>
            <a:endParaRPr lang="tr-TR" dirty="0" smtClean="0">
              <a:solidFill>
                <a:srgbClr val="002060"/>
              </a:solidFill>
            </a:endParaRPr>
          </a:p>
          <a:p>
            <a:pPr algn="just"/>
            <a:r>
              <a:rPr lang="tr-TR" dirty="0" smtClean="0">
                <a:solidFill>
                  <a:srgbClr val="002060"/>
                </a:solidFill>
              </a:rPr>
              <a:t>Akıllı </a:t>
            </a:r>
            <a:r>
              <a:rPr lang="tr-TR" dirty="0">
                <a:solidFill>
                  <a:srgbClr val="002060"/>
                </a:solidFill>
              </a:rPr>
              <a:t>telefonlar ve dokunmatik ekranlı tabletler söz konusu </a:t>
            </a:r>
            <a:r>
              <a:rPr lang="tr-TR" dirty="0" smtClean="0">
                <a:solidFill>
                  <a:srgbClr val="002060"/>
                </a:solidFill>
              </a:rPr>
              <a:t>olduğunda, </a:t>
            </a:r>
            <a:r>
              <a:rPr lang="tr-TR" b="1" dirty="0" smtClean="0">
                <a:solidFill>
                  <a:srgbClr val="002060"/>
                </a:solidFill>
              </a:rPr>
              <a:t>birçok </a:t>
            </a:r>
            <a:r>
              <a:rPr lang="tr-TR" b="1" dirty="0">
                <a:solidFill>
                  <a:srgbClr val="002060"/>
                </a:solidFill>
              </a:rPr>
              <a:t>uygulama, çocuğun veya ebeveyninin bilgisi olmaksızın belirli </a:t>
            </a:r>
            <a:r>
              <a:rPr lang="tr-TR" b="1" dirty="0" smtClean="0">
                <a:solidFill>
                  <a:srgbClr val="002060"/>
                </a:solidFill>
              </a:rPr>
              <a:t>kullanıcı bilgilerini </a:t>
            </a:r>
            <a:r>
              <a:rPr lang="tr-TR" b="1" dirty="0">
                <a:solidFill>
                  <a:srgbClr val="002060"/>
                </a:solidFill>
              </a:rPr>
              <a:t>kullanmaktadır</a:t>
            </a:r>
            <a:r>
              <a:rPr lang="tr-TR" dirty="0">
                <a:solidFill>
                  <a:srgbClr val="002060"/>
                </a:solidFill>
              </a:rPr>
              <a:t>. Bu bilgi, çocuğun </a:t>
            </a:r>
            <a:r>
              <a:rPr lang="tr-TR" b="1" dirty="0">
                <a:solidFill>
                  <a:srgbClr val="002060"/>
                </a:solidFill>
              </a:rPr>
              <a:t>kimlik </a:t>
            </a:r>
            <a:r>
              <a:rPr lang="tr-TR" b="1" dirty="0" smtClean="0">
                <a:solidFill>
                  <a:srgbClr val="002060"/>
                </a:solidFill>
              </a:rPr>
              <a:t>ayrıntılarını, coğrafi </a:t>
            </a:r>
            <a:r>
              <a:rPr lang="tr-TR" b="1" dirty="0">
                <a:solidFill>
                  <a:srgbClr val="002060"/>
                </a:solidFill>
              </a:rPr>
              <a:t>konumunu veya telefon numarasını </a:t>
            </a:r>
            <a:r>
              <a:rPr lang="tr-TR" dirty="0">
                <a:solidFill>
                  <a:srgbClr val="002060"/>
                </a:solidFill>
              </a:rPr>
              <a:t>içerebilir. Buna ek olarak, </a:t>
            </a:r>
            <a:r>
              <a:rPr lang="tr-TR" dirty="0" smtClean="0">
                <a:solidFill>
                  <a:srgbClr val="002060"/>
                </a:solidFill>
              </a:rPr>
              <a:t>bazı işletim </a:t>
            </a:r>
            <a:r>
              <a:rPr lang="tr-TR" dirty="0">
                <a:solidFill>
                  <a:srgbClr val="002060"/>
                </a:solidFill>
              </a:rPr>
              <a:t>ortamları kullanıcılara uygulamayı indirmeden önce herhangi </a:t>
            </a:r>
            <a:r>
              <a:rPr lang="tr-TR" dirty="0" smtClean="0">
                <a:solidFill>
                  <a:srgbClr val="002060"/>
                </a:solidFill>
              </a:rPr>
              <a:t>bir bilgilendirme </a:t>
            </a:r>
            <a:r>
              <a:rPr lang="tr-TR" dirty="0">
                <a:solidFill>
                  <a:srgbClr val="002060"/>
                </a:solidFill>
              </a:rPr>
              <a:t>yapmadan, uygulamalar içindeki sosyal paylaşım </a:t>
            </a:r>
            <a:r>
              <a:rPr lang="tr-TR" dirty="0" smtClean="0">
                <a:solidFill>
                  <a:srgbClr val="002060"/>
                </a:solidFill>
              </a:rPr>
              <a:t>sitelerine  bağlantılar </a:t>
            </a:r>
            <a:r>
              <a:rPr lang="tr-TR" dirty="0">
                <a:solidFill>
                  <a:srgbClr val="002060"/>
                </a:solidFill>
              </a:rPr>
              <a:t>sağlamaktadır</a:t>
            </a:r>
            <a:r>
              <a:rPr lang="tr-TR" dirty="0" smtClean="0">
                <a:solidFill>
                  <a:srgbClr val="002060"/>
                </a:solidFill>
              </a:rPr>
              <a:t>.</a:t>
            </a:r>
          </a:p>
          <a:p>
            <a:pPr algn="just"/>
            <a:endParaRPr lang="tr-TR" dirty="0" smtClean="0">
              <a:solidFill>
                <a:srgbClr val="002060"/>
              </a:solidFill>
            </a:endParaRPr>
          </a:p>
          <a:p>
            <a:pPr algn="just"/>
            <a:r>
              <a:rPr lang="tr-TR" dirty="0">
                <a:solidFill>
                  <a:srgbClr val="002060"/>
                </a:solidFill>
              </a:rPr>
              <a:t>13 yaşından küçük çocuklar, </a:t>
            </a:r>
            <a:r>
              <a:rPr lang="tr-TR" b="1" dirty="0">
                <a:solidFill>
                  <a:srgbClr val="002060"/>
                </a:solidFill>
              </a:rPr>
              <a:t>oyunlarda yaşadıkları olumsuzluklardan </a:t>
            </a:r>
            <a:r>
              <a:rPr lang="tr-TR" dirty="0">
                <a:solidFill>
                  <a:srgbClr val="002060"/>
                </a:solidFill>
              </a:rPr>
              <a:t>(</a:t>
            </a:r>
            <a:r>
              <a:rPr lang="tr-TR" dirty="0" smtClean="0">
                <a:solidFill>
                  <a:srgbClr val="002060"/>
                </a:solidFill>
              </a:rPr>
              <a:t>arkadaşları tarafından </a:t>
            </a:r>
            <a:r>
              <a:rPr lang="tr-TR" dirty="0">
                <a:solidFill>
                  <a:srgbClr val="002060"/>
                </a:solidFill>
              </a:rPr>
              <a:t>oyundan dışlanma, çevrimiçi profillerinin kötüye </a:t>
            </a:r>
            <a:r>
              <a:rPr lang="tr-TR" dirty="0" smtClean="0">
                <a:solidFill>
                  <a:srgbClr val="002060"/>
                </a:solidFill>
              </a:rPr>
              <a:t>kullanılması, oyundaki </a:t>
            </a:r>
            <a:r>
              <a:rPr lang="tr-TR" dirty="0">
                <a:solidFill>
                  <a:srgbClr val="002060"/>
                </a:solidFill>
              </a:rPr>
              <a:t>hesaplarının çalınması, </a:t>
            </a:r>
            <a:r>
              <a:rPr lang="tr-TR" dirty="0" err="1">
                <a:solidFill>
                  <a:srgbClr val="002060"/>
                </a:solidFill>
              </a:rPr>
              <a:t>hacklenmesi</a:t>
            </a:r>
            <a:r>
              <a:rPr lang="tr-TR" dirty="0">
                <a:solidFill>
                  <a:srgbClr val="002060"/>
                </a:solidFill>
              </a:rPr>
              <a:t>, sanal para </a:t>
            </a:r>
            <a:r>
              <a:rPr lang="tr-TR" dirty="0" smtClean="0">
                <a:solidFill>
                  <a:srgbClr val="002060"/>
                </a:solidFill>
              </a:rPr>
              <a:t>kaybı vb</a:t>
            </a:r>
            <a:r>
              <a:rPr lang="tr-TR" dirty="0">
                <a:solidFill>
                  <a:srgbClr val="002060"/>
                </a:solidFill>
              </a:rPr>
              <a:t>.) yaşları gereği daha büyük yaştaki çocuklara oranla çok daha fazla </a:t>
            </a:r>
            <a:r>
              <a:rPr lang="tr-TR" dirty="0" smtClean="0">
                <a:solidFill>
                  <a:srgbClr val="002060"/>
                </a:solidFill>
              </a:rPr>
              <a:t>etkilenebilirler.</a:t>
            </a:r>
          </a:p>
          <a:p>
            <a:pPr algn="just"/>
            <a:endParaRPr lang="tr-TR" dirty="0" smtClean="0">
              <a:solidFill>
                <a:srgbClr val="002060"/>
              </a:solidFill>
            </a:endParaRPr>
          </a:p>
          <a:p>
            <a:pPr algn="just"/>
            <a:r>
              <a:rPr lang="tr-TR" dirty="0">
                <a:solidFill>
                  <a:srgbClr val="002060"/>
                </a:solidFill>
              </a:rPr>
              <a:t>Dijital aletlerin kullanımında karşılaşabilecekleri </a:t>
            </a:r>
            <a:r>
              <a:rPr lang="tr-TR" b="1" dirty="0">
                <a:solidFill>
                  <a:srgbClr val="002060"/>
                </a:solidFill>
              </a:rPr>
              <a:t>riskler hakkında</a:t>
            </a:r>
            <a:r>
              <a:rPr lang="tr-TR" dirty="0">
                <a:solidFill>
                  <a:srgbClr val="002060"/>
                </a:solidFill>
              </a:rPr>
              <a:t> genel </a:t>
            </a:r>
            <a:r>
              <a:rPr lang="tr-TR" dirty="0" smtClean="0">
                <a:solidFill>
                  <a:srgbClr val="002060"/>
                </a:solidFill>
              </a:rPr>
              <a:t>bir bilgiye </a:t>
            </a:r>
            <a:r>
              <a:rPr lang="tr-TR" dirty="0">
                <a:solidFill>
                  <a:srgbClr val="002060"/>
                </a:solidFill>
              </a:rPr>
              <a:t>sahip olsalar bile </a:t>
            </a:r>
            <a:r>
              <a:rPr lang="tr-TR" b="1" dirty="0">
                <a:solidFill>
                  <a:srgbClr val="002060"/>
                </a:solidFill>
              </a:rPr>
              <a:t>küçük çocuklar yaşça daha büyük olan </a:t>
            </a:r>
            <a:r>
              <a:rPr lang="tr-TR" b="1" dirty="0" smtClean="0">
                <a:solidFill>
                  <a:srgbClr val="002060"/>
                </a:solidFill>
              </a:rPr>
              <a:t>çocuklara oranla </a:t>
            </a:r>
            <a:r>
              <a:rPr lang="tr-TR" b="1" dirty="0">
                <a:solidFill>
                  <a:srgbClr val="002060"/>
                </a:solidFill>
              </a:rPr>
              <a:t>daha savunmasızlardır. </a:t>
            </a:r>
            <a:r>
              <a:rPr lang="tr-TR" dirty="0">
                <a:solidFill>
                  <a:srgbClr val="002060"/>
                </a:solidFill>
              </a:rPr>
              <a:t>Bunun sebebi sadece bilmelerinin yeterli </a:t>
            </a:r>
            <a:r>
              <a:rPr lang="tr-TR" dirty="0" smtClean="0">
                <a:solidFill>
                  <a:srgbClr val="002060"/>
                </a:solidFill>
              </a:rPr>
              <a:t>olmaması ve </a:t>
            </a:r>
            <a:r>
              <a:rPr lang="tr-TR" dirty="0">
                <a:solidFill>
                  <a:srgbClr val="002060"/>
                </a:solidFill>
              </a:rPr>
              <a:t>gerçek bir tehditle karşılaştıklarında bunu anlamamaları ya </a:t>
            </a:r>
            <a:r>
              <a:rPr lang="tr-TR" dirty="0" smtClean="0">
                <a:solidFill>
                  <a:srgbClr val="002060"/>
                </a:solidFill>
              </a:rPr>
              <a:t>da çabuk </a:t>
            </a:r>
            <a:r>
              <a:rPr lang="tr-TR" dirty="0">
                <a:solidFill>
                  <a:srgbClr val="002060"/>
                </a:solidFill>
              </a:rPr>
              <a:t>kanabilmeleridir.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098003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EBEVEYN</a:t>
            </a:r>
            <a:endParaRPr lang="tr-TR" b="1" dirty="0"/>
          </a:p>
        </p:txBody>
      </p:sp>
      <p:sp>
        <p:nvSpPr>
          <p:cNvPr id="3" name="İçerik Yer Tutucusu 2"/>
          <p:cNvSpPr>
            <a:spLocks noGrp="1"/>
          </p:cNvSpPr>
          <p:nvPr>
            <p:ph idx="1"/>
          </p:nvPr>
        </p:nvSpPr>
        <p:spPr>
          <a:xfrm>
            <a:off x="1251936" y="1787757"/>
            <a:ext cx="8927197" cy="4063753"/>
          </a:xfrm>
        </p:spPr>
        <p:txBody>
          <a:bodyPr>
            <a:normAutofit/>
          </a:bodyPr>
          <a:lstStyle/>
          <a:p>
            <a:pPr algn="ctr">
              <a:buNone/>
            </a:pPr>
            <a:r>
              <a:rPr lang="tr-TR" sz="1500" b="1" dirty="0" smtClean="0">
                <a:solidFill>
                  <a:srgbClr val="002060"/>
                </a:solidFill>
              </a:rPr>
              <a:t>0-13 YAŞ ARALIĞI İÇIN DIKKAT EDILMESI GEREKEN RISKLER</a:t>
            </a:r>
          </a:p>
          <a:p>
            <a:pPr algn="ctr">
              <a:buNone/>
            </a:pPr>
            <a:endParaRPr lang="tr-TR" sz="1500" dirty="0" smtClean="0">
              <a:solidFill>
                <a:srgbClr val="002060"/>
              </a:solidFill>
            </a:endParaRPr>
          </a:p>
          <a:p>
            <a:pPr algn="just"/>
            <a:r>
              <a:rPr lang="tr-TR" sz="1500" dirty="0" smtClean="0">
                <a:solidFill>
                  <a:srgbClr val="002060"/>
                </a:solidFill>
              </a:rPr>
              <a:t>8-9 </a:t>
            </a:r>
            <a:r>
              <a:rPr lang="tr-TR" sz="1500" dirty="0">
                <a:solidFill>
                  <a:srgbClr val="002060"/>
                </a:solidFill>
              </a:rPr>
              <a:t>yaş altı çocuklar genellikle sanal dünyaya erişimi, Facebook gibi </a:t>
            </a:r>
            <a:r>
              <a:rPr lang="tr-TR" sz="1500" b="1" dirty="0" smtClean="0">
                <a:solidFill>
                  <a:srgbClr val="002060"/>
                </a:solidFill>
              </a:rPr>
              <a:t>sosyal paylaşım </a:t>
            </a:r>
            <a:r>
              <a:rPr lang="tr-TR" sz="1500" b="1" dirty="0">
                <a:solidFill>
                  <a:srgbClr val="002060"/>
                </a:solidFill>
              </a:rPr>
              <a:t>sitelerini kullanmayı,</a:t>
            </a:r>
            <a:r>
              <a:rPr lang="tr-TR" sz="1500" dirty="0">
                <a:solidFill>
                  <a:srgbClr val="002060"/>
                </a:solidFill>
              </a:rPr>
              <a:t> </a:t>
            </a:r>
            <a:r>
              <a:rPr lang="tr-TR" sz="1500" b="1" dirty="0">
                <a:solidFill>
                  <a:srgbClr val="002060"/>
                </a:solidFill>
              </a:rPr>
              <a:t>yaşça kendilerinden büyük olan </a:t>
            </a:r>
            <a:r>
              <a:rPr lang="tr-TR" sz="1500" b="1" dirty="0" smtClean="0">
                <a:solidFill>
                  <a:srgbClr val="002060"/>
                </a:solidFill>
              </a:rPr>
              <a:t>kardeşlerinden öğrenir</a:t>
            </a:r>
            <a:r>
              <a:rPr lang="tr-TR" sz="1500" dirty="0">
                <a:solidFill>
                  <a:srgbClr val="002060"/>
                </a:solidFill>
              </a:rPr>
              <a:t>. Bu sebeple çocuğun etrafında, ondan yaşça büyük olan </a:t>
            </a:r>
            <a:r>
              <a:rPr lang="tr-TR" sz="1500" dirty="0" smtClean="0">
                <a:solidFill>
                  <a:srgbClr val="002060"/>
                </a:solidFill>
              </a:rPr>
              <a:t>kardeşler, iyi </a:t>
            </a:r>
            <a:r>
              <a:rPr lang="tr-TR" sz="1500" dirty="0">
                <a:solidFill>
                  <a:srgbClr val="002060"/>
                </a:solidFill>
              </a:rPr>
              <a:t>birer abi-abla ve iyi birer örnek olmaları için bilinçlendirilmeli </a:t>
            </a:r>
            <a:r>
              <a:rPr lang="tr-TR" sz="1500" dirty="0" smtClean="0">
                <a:solidFill>
                  <a:srgbClr val="002060"/>
                </a:solidFill>
              </a:rPr>
              <a:t>ve küçük </a:t>
            </a:r>
            <a:r>
              <a:rPr lang="tr-TR" sz="1500" dirty="0">
                <a:solidFill>
                  <a:srgbClr val="002060"/>
                </a:solidFill>
              </a:rPr>
              <a:t>çocuklarımızın iyiliği için büyük kardeşlerin rolü dikkate </a:t>
            </a:r>
            <a:r>
              <a:rPr lang="tr-TR" sz="1500" dirty="0" smtClean="0">
                <a:solidFill>
                  <a:srgbClr val="002060"/>
                </a:solidFill>
              </a:rPr>
              <a:t>alınmalıdır.</a:t>
            </a:r>
          </a:p>
          <a:p>
            <a:pPr algn="just"/>
            <a:endParaRPr lang="tr-TR" sz="1500" dirty="0" smtClean="0">
              <a:solidFill>
                <a:srgbClr val="002060"/>
              </a:solidFill>
            </a:endParaRPr>
          </a:p>
          <a:p>
            <a:pPr algn="just"/>
            <a:r>
              <a:rPr lang="tr-TR" sz="1500" dirty="0">
                <a:solidFill>
                  <a:srgbClr val="002060"/>
                </a:solidFill>
              </a:rPr>
              <a:t>Anne babalar küçük çocuklarının internet faaliyetlerini, büyük çocuklarına </a:t>
            </a:r>
            <a:r>
              <a:rPr lang="tr-TR" sz="1500" dirty="0" smtClean="0">
                <a:solidFill>
                  <a:srgbClr val="002060"/>
                </a:solidFill>
              </a:rPr>
              <a:t>göre daha </a:t>
            </a:r>
            <a:r>
              <a:rPr lang="tr-TR" sz="1500" dirty="0">
                <a:solidFill>
                  <a:srgbClr val="002060"/>
                </a:solidFill>
              </a:rPr>
              <a:t>masumca ve tehlikesiz gördüklerinden</a:t>
            </a:r>
            <a:r>
              <a:rPr lang="tr-TR" sz="1500" b="1" dirty="0">
                <a:solidFill>
                  <a:srgbClr val="002060"/>
                </a:solidFill>
              </a:rPr>
              <a:t>, daha az kontrol etme </a:t>
            </a:r>
            <a:r>
              <a:rPr lang="tr-TR" sz="1500" b="1" dirty="0" smtClean="0">
                <a:solidFill>
                  <a:srgbClr val="002060"/>
                </a:solidFill>
              </a:rPr>
              <a:t>eğiliminde </a:t>
            </a:r>
            <a:r>
              <a:rPr lang="tr-TR" sz="1500" dirty="0" smtClean="0">
                <a:solidFill>
                  <a:srgbClr val="002060"/>
                </a:solidFill>
              </a:rPr>
              <a:t>olabilmektedir</a:t>
            </a:r>
            <a:r>
              <a:rPr lang="tr-TR" sz="1500" dirty="0">
                <a:solidFill>
                  <a:srgbClr val="002060"/>
                </a:solidFill>
              </a:rPr>
              <a:t>. Örneğin, 13 yaş üstü çocuklarıyla interneti birlikte </a:t>
            </a:r>
            <a:r>
              <a:rPr lang="tr-TR" sz="1500" dirty="0" smtClean="0">
                <a:solidFill>
                  <a:srgbClr val="002060"/>
                </a:solidFill>
              </a:rPr>
              <a:t>kullanırken küçük </a:t>
            </a:r>
            <a:r>
              <a:rPr lang="tr-TR" sz="1500" dirty="0">
                <a:solidFill>
                  <a:srgbClr val="002060"/>
                </a:solidFill>
              </a:rPr>
              <a:t>çocuklarını yalnız bırakabilmekte ve bu durum küçük yaş çocukları </a:t>
            </a:r>
            <a:r>
              <a:rPr lang="tr-TR" sz="1500" dirty="0" smtClean="0">
                <a:solidFill>
                  <a:srgbClr val="002060"/>
                </a:solidFill>
              </a:rPr>
              <a:t>daha fazla </a:t>
            </a:r>
            <a:r>
              <a:rPr lang="tr-TR" sz="1500" dirty="0">
                <a:solidFill>
                  <a:srgbClr val="002060"/>
                </a:solidFill>
              </a:rPr>
              <a:t>riskle karşı karşıya bırakabilmektedir.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027166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8477" y="1271123"/>
            <a:ext cx="3714501" cy="3818669"/>
          </a:xfrm>
        </p:spPr>
        <p:txBody>
          <a:bodyPr/>
          <a:lstStyle/>
          <a:p>
            <a:pPr algn="ctr"/>
            <a:r>
              <a:rPr lang="tr-TR" sz="2800" dirty="0" smtClean="0">
                <a:solidFill>
                  <a:schemeClr val="accent6">
                    <a:lumMod val="25000"/>
                  </a:schemeClr>
                </a:solidFill>
              </a:rPr>
              <a:t>DİJİTAL DÜNYADA </a:t>
            </a:r>
            <a:r>
              <a:rPr lang="tr-TR" sz="2800" b="1" dirty="0" smtClean="0">
                <a:solidFill>
                  <a:schemeClr val="accent6">
                    <a:lumMod val="25000"/>
                  </a:schemeClr>
                </a:solidFill>
              </a:rPr>
              <a:t>EBEVEYN</a:t>
            </a:r>
            <a:r>
              <a:rPr lang="tr-TR" sz="2800" dirty="0" smtClean="0">
                <a:solidFill>
                  <a:schemeClr val="accent6">
                    <a:lumMod val="25000"/>
                  </a:schemeClr>
                </a:solidFill>
              </a:rPr>
              <a:t> OLMA REHBERİ</a:t>
            </a:r>
            <a:endParaRPr lang="tr-TR" sz="2800" dirty="0">
              <a:solidFill>
                <a:schemeClr val="accent6">
                  <a:lumMod val="25000"/>
                </a:schemeClr>
              </a:solidFill>
            </a:endParaRPr>
          </a:p>
        </p:txBody>
      </p:sp>
      <p:pic>
        <p:nvPicPr>
          <p:cNvPr id="5" name="4 İçerik Yer Tutucusu" descr="ÇANKAYA RAM LOGO.png"/>
          <p:cNvPicPr>
            <a:picLocks noChangeAspect="1"/>
          </p:cNvPicPr>
          <p:nvPr/>
        </p:nvPicPr>
        <p:blipFill>
          <a:blip r:embed="rId2" cstate="print"/>
          <a:stretch>
            <a:fillRect/>
          </a:stretch>
        </p:blipFill>
        <p:spPr>
          <a:xfrm>
            <a:off x="561110" y="983118"/>
            <a:ext cx="4635484" cy="4635484"/>
          </a:xfrm>
          <a:prstGeom prst="rect">
            <a:avLst/>
          </a:prstGeom>
        </p:spPr>
      </p:pic>
    </p:spTree>
    <p:extLst>
      <p:ext uri="{BB962C8B-B14F-4D97-AF65-F5344CB8AC3E}">
        <p14:creationId xmlns:p14="http://schemas.microsoft.com/office/powerpoint/2010/main" val="966388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25000"/>
                  </a:schemeClr>
                </a:solidFill>
              </a:rPr>
              <a:t>NELERE DİKKAT EDİLMELİ?</a:t>
            </a:r>
            <a:endParaRPr lang="tr-TR" dirty="0">
              <a:solidFill>
                <a:schemeClr val="accent6">
                  <a:lumMod val="25000"/>
                </a:schemeClr>
              </a:solidFill>
            </a:endParaRPr>
          </a:p>
        </p:txBody>
      </p:sp>
      <p:sp>
        <p:nvSpPr>
          <p:cNvPr id="3" name="İçerik Yer Tutucusu 2"/>
          <p:cNvSpPr>
            <a:spLocks noGrp="1"/>
          </p:cNvSpPr>
          <p:nvPr>
            <p:ph idx="1"/>
          </p:nvPr>
        </p:nvSpPr>
        <p:spPr>
          <a:xfrm>
            <a:off x="698090" y="2317314"/>
            <a:ext cx="5008648" cy="2761461"/>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buNone/>
            </a:pPr>
            <a:r>
              <a:rPr lang="tr-TR" sz="1600" b="1" dirty="0" smtClean="0">
                <a:solidFill>
                  <a:srgbClr val="002060"/>
                </a:solidFill>
              </a:rPr>
              <a:t>Yaşlara Göre Önerilen Süreler</a:t>
            </a:r>
          </a:p>
          <a:p>
            <a:pPr>
              <a:buNone/>
            </a:pPr>
            <a:endParaRPr lang="tr-TR" sz="1600" b="1" dirty="0" smtClean="0">
              <a:solidFill>
                <a:srgbClr val="002060"/>
              </a:solidFill>
            </a:endParaRPr>
          </a:p>
          <a:p>
            <a:r>
              <a:rPr lang="tr-TR" sz="1600" dirty="0" smtClean="0">
                <a:solidFill>
                  <a:srgbClr val="002060"/>
                </a:solidFill>
              </a:rPr>
              <a:t>0-3 </a:t>
            </a:r>
            <a:r>
              <a:rPr lang="tr-TR" sz="1600" dirty="0">
                <a:solidFill>
                  <a:srgbClr val="002060"/>
                </a:solidFill>
              </a:rPr>
              <a:t>yaş: Ekrandan olabildiğince uzak tutulmalıdır.</a:t>
            </a:r>
          </a:p>
          <a:p>
            <a:r>
              <a:rPr lang="tr-TR" sz="1600" dirty="0">
                <a:solidFill>
                  <a:srgbClr val="002060"/>
                </a:solidFill>
              </a:rPr>
              <a:t>3-6 yaş: Günlük toplam süre en fazla 20-30 dk.</a:t>
            </a:r>
          </a:p>
          <a:p>
            <a:r>
              <a:rPr lang="tr-TR" sz="1600" dirty="0">
                <a:solidFill>
                  <a:srgbClr val="002060"/>
                </a:solidFill>
              </a:rPr>
              <a:t>6-9 yaş: Günlük toplam süre en fazla 40-50 dk.</a:t>
            </a:r>
          </a:p>
          <a:p>
            <a:r>
              <a:rPr lang="tr-TR" sz="1600" dirty="0">
                <a:solidFill>
                  <a:srgbClr val="002060"/>
                </a:solidFill>
              </a:rPr>
              <a:t>9-12 yaş: Günlük toplan süre en fazla 60-70 dk.</a:t>
            </a:r>
          </a:p>
          <a:p>
            <a:r>
              <a:rPr lang="tr-TR" sz="1600" dirty="0">
                <a:solidFill>
                  <a:srgbClr val="002060"/>
                </a:solidFill>
              </a:rPr>
              <a:t>12+ yaş: Günlük toplam süre en fazla 120 dk</a:t>
            </a:r>
            <a:r>
              <a:rPr lang="tr-TR" sz="1600" dirty="0" smtClean="0">
                <a:solidFill>
                  <a:srgbClr val="002060"/>
                </a:solidFill>
              </a:rPr>
              <a:t>.</a:t>
            </a:r>
          </a:p>
          <a:p>
            <a:endParaRPr lang="tr-TR" sz="1600" dirty="0">
              <a:solidFill>
                <a:srgbClr val="002060"/>
              </a:solidFill>
            </a:endParaRPr>
          </a:p>
          <a:p>
            <a:endParaRPr lang="tr-TR" sz="1600"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
        <p:nvSpPr>
          <p:cNvPr id="6" name="5 Metin kutusu"/>
          <p:cNvSpPr txBox="1"/>
          <p:nvPr/>
        </p:nvSpPr>
        <p:spPr>
          <a:xfrm>
            <a:off x="6842597" y="3901480"/>
            <a:ext cx="4198642" cy="2308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1600" b="1" dirty="0" smtClean="0">
                <a:solidFill>
                  <a:srgbClr val="002060"/>
                </a:solidFill>
              </a:rPr>
              <a:t>Çocuk Dijital Dünyada Hangi İhtiyaçlarını Karşılıyor?</a:t>
            </a:r>
          </a:p>
          <a:p>
            <a:endParaRPr lang="tr-TR" sz="1600" dirty="0" smtClean="0">
              <a:solidFill>
                <a:srgbClr val="002060"/>
              </a:solidFill>
            </a:endParaRPr>
          </a:p>
          <a:p>
            <a:pPr>
              <a:buClr>
                <a:schemeClr val="accent2">
                  <a:lumMod val="50000"/>
                </a:schemeClr>
              </a:buClr>
              <a:buFont typeface="Wingdings" pitchFamily="2" charset="2"/>
              <a:buChar char="Ø"/>
            </a:pPr>
            <a:r>
              <a:rPr lang="tr-TR" sz="1600" dirty="0" smtClean="0">
                <a:solidFill>
                  <a:srgbClr val="002060"/>
                </a:solidFill>
              </a:rPr>
              <a:t>Kendini İfade Etme İhtiyacı?</a:t>
            </a:r>
          </a:p>
          <a:p>
            <a:pPr>
              <a:buClr>
                <a:schemeClr val="accent2">
                  <a:lumMod val="50000"/>
                </a:schemeClr>
              </a:buClr>
              <a:buFont typeface="Wingdings" pitchFamily="2" charset="2"/>
              <a:buChar char="Ø"/>
            </a:pPr>
            <a:r>
              <a:rPr lang="tr-TR" sz="1600" dirty="0" smtClean="0">
                <a:solidFill>
                  <a:srgbClr val="002060"/>
                </a:solidFill>
              </a:rPr>
              <a:t>Kendini İyi Hissetme Hali?</a:t>
            </a:r>
          </a:p>
          <a:p>
            <a:pPr>
              <a:buClr>
                <a:schemeClr val="accent2">
                  <a:lumMod val="50000"/>
                </a:schemeClr>
              </a:buClr>
              <a:buFont typeface="Wingdings" pitchFamily="2" charset="2"/>
              <a:buChar char="Ø"/>
            </a:pPr>
            <a:r>
              <a:rPr lang="tr-TR" sz="1600" dirty="0" smtClean="0">
                <a:solidFill>
                  <a:srgbClr val="002060"/>
                </a:solidFill>
              </a:rPr>
              <a:t>Enerjiyi Boşaltma İhtiyacı?</a:t>
            </a:r>
          </a:p>
          <a:p>
            <a:pPr>
              <a:buClr>
                <a:schemeClr val="accent2">
                  <a:lumMod val="50000"/>
                </a:schemeClr>
              </a:buClr>
              <a:buFont typeface="Wingdings" pitchFamily="2" charset="2"/>
              <a:buChar char="Ø"/>
            </a:pPr>
            <a:r>
              <a:rPr lang="tr-TR" sz="1600" dirty="0" smtClean="0">
                <a:solidFill>
                  <a:srgbClr val="002060"/>
                </a:solidFill>
              </a:rPr>
              <a:t>Sosyalleşme İhtiyacı?</a:t>
            </a:r>
          </a:p>
          <a:p>
            <a:pPr>
              <a:buClr>
                <a:schemeClr val="accent2">
                  <a:lumMod val="50000"/>
                </a:schemeClr>
              </a:buClr>
              <a:buFont typeface="Wingdings" pitchFamily="2" charset="2"/>
              <a:buChar char="Ø"/>
            </a:pPr>
            <a:endParaRPr lang="tr-TR" sz="1600" dirty="0" smtClean="0">
              <a:solidFill>
                <a:srgbClr val="002060"/>
              </a:solidFill>
            </a:endParaRPr>
          </a:p>
          <a:p>
            <a:endParaRPr lang="tr-TR" sz="16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596" y="1736147"/>
            <a:ext cx="4198642" cy="2109818"/>
          </a:xfrm>
          <a:prstGeom prst="rect">
            <a:avLst/>
          </a:prstGeom>
        </p:spPr>
      </p:pic>
    </p:spTree>
    <p:extLst>
      <p:ext uri="{BB962C8B-B14F-4D97-AF65-F5344CB8AC3E}">
        <p14:creationId xmlns:p14="http://schemas.microsoft.com/office/powerpoint/2010/main" val="1079844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endParaRPr lang="tr-TR" dirty="0"/>
          </a:p>
        </p:txBody>
      </p:sp>
      <p:sp>
        <p:nvSpPr>
          <p:cNvPr id="3" name="İçerik Yer Tutucusu 2"/>
          <p:cNvSpPr>
            <a:spLocks noGrp="1"/>
          </p:cNvSpPr>
          <p:nvPr>
            <p:ph idx="1"/>
          </p:nvPr>
        </p:nvSpPr>
        <p:spPr/>
        <p:txBody>
          <a:bodyPr/>
          <a:lstStyle/>
          <a:p>
            <a:r>
              <a:rPr lang="tr-TR" dirty="0" smtClean="0">
                <a:solidFill>
                  <a:srgbClr val="002060"/>
                </a:solidFill>
              </a:rPr>
              <a:t>Etken veya Edilgen Olma Durumu</a:t>
            </a:r>
          </a:p>
          <a:p>
            <a:endParaRPr lang="tr-TR" dirty="0">
              <a:solidFill>
                <a:srgbClr val="002060"/>
              </a:solidFill>
            </a:endParaRPr>
          </a:p>
          <a:p>
            <a:pPr>
              <a:buFont typeface="Wingdings 3" panose="05040102010807070707" pitchFamily="18" charset="2"/>
              <a:buChar char=""/>
            </a:pPr>
            <a:r>
              <a:rPr lang="tr-TR" dirty="0" smtClean="0">
                <a:solidFill>
                  <a:srgbClr val="002060"/>
                </a:solidFill>
              </a:rPr>
              <a:t>İçerik Kullanımı </a:t>
            </a:r>
          </a:p>
          <a:p>
            <a:pPr lvl="1">
              <a:buNone/>
            </a:pPr>
            <a:r>
              <a:rPr lang="tr-TR" dirty="0" smtClean="0">
                <a:solidFill>
                  <a:srgbClr val="002060"/>
                </a:solidFill>
              </a:rPr>
              <a:t>Şiddet-Medya </a:t>
            </a:r>
            <a:r>
              <a:rPr lang="tr-TR" dirty="0" err="1">
                <a:solidFill>
                  <a:srgbClr val="002060"/>
                </a:solidFill>
              </a:rPr>
              <a:t>Obezitesi</a:t>
            </a:r>
            <a:r>
              <a:rPr lang="tr-TR" dirty="0">
                <a:solidFill>
                  <a:srgbClr val="002060"/>
                </a:solidFill>
              </a:rPr>
              <a:t>-Siber </a:t>
            </a:r>
            <a:r>
              <a:rPr lang="tr-TR" dirty="0" smtClean="0">
                <a:solidFill>
                  <a:srgbClr val="002060"/>
                </a:solidFill>
              </a:rPr>
              <a:t>Güvenlik...</a:t>
            </a:r>
          </a:p>
          <a:p>
            <a:pPr lvl="1">
              <a:buNone/>
            </a:pPr>
            <a:endParaRPr lang="tr-TR" dirty="0">
              <a:solidFill>
                <a:srgbClr val="002060"/>
              </a:solidFill>
            </a:endParaRPr>
          </a:p>
          <a:p>
            <a:pPr lvl="1">
              <a:buNone/>
            </a:pPr>
            <a:endParaRPr lang="tr-TR" dirty="0">
              <a:solidFill>
                <a:srgbClr val="002060"/>
              </a:solidFill>
            </a:endParaRPr>
          </a:p>
          <a:p>
            <a:endParaRPr lang="tr-TR" dirty="0"/>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Picture 2" descr="ÇİÇEK Çocukların dijital dünyasını masaya yatırd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330" y="2401677"/>
            <a:ext cx="3700237" cy="20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04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02438" y="2526389"/>
            <a:ext cx="3500877" cy="2499161"/>
          </a:xfrm>
        </p:spPr>
      </p:pic>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sp>
        <p:nvSpPr>
          <p:cNvPr id="6" name="Metin kutusu 5"/>
          <p:cNvSpPr txBox="1"/>
          <p:nvPr/>
        </p:nvSpPr>
        <p:spPr>
          <a:xfrm>
            <a:off x="1035586" y="2820318"/>
            <a:ext cx="4551246" cy="369332"/>
          </a:xfrm>
          <a:prstGeom prst="rect">
            <a:avLst/>
          </a:prstGeom>
          <a:noFill/>
        </p:spPr>
        <p:txBody>
          <a:bodyPr wrap="none" rtlCol="0">
            <a:spAutoFit/>
          </a:bodyPr>
          <a:lstStyle/>
          <a:p>
            <a:pPr marL="285750" indent="-285750">
              <a:buClr>
                <a:schemeClr val="accent2">
                  <a:lumMod val="50000"/>
                </a:schemeClr>
              </a:buClr>
              <a:buFont typeface="Wingdings 3" panose="05040102010807070707" pitchFamily="18" charset="2"/>
              <a:buChar char="u"/>
            </a:pPr>
            <a:r>
              <a:rPr lang="tr-TR" dirty="0" smtClean="0">
                <a:solidFill>
                  <a:srgbClr val="002060"/>
                </a:solidFill>
              </a:rPr>
              <a:t>Çocuğa alternatif uğraş alanları sunmak</a:t>
            </a:r>
            <a:endParaRPr lang="tr-TR" dirty="0">
              <a:solidFill>
                <a:srgbClr val="002060"/>
              </a:solidFill>
            </a:endParaRPr>
          </a:p>
        </p:txBody>
      </p:sp>
    </p:spTree>
    <p:extLst>
      <p:ext uri="{BB962C8B-B14F-4D97-AF65-F5344CB8AC3E}">
        <p14:creationId xmlns:p14="http://schemas.microsoft.com/office/powerpoint/2010/main" val="676160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25000"/>
                  </a:schemeClr>
                </a:solidFill>
              </a:rPr>
              <a:t>TEKNOLOJİ NASIL KULLANILMALI?</a:t>
            </a:r>
            <a:endParaRPr lang="tr-TR" dirty="0">
              <a:solidFill>
                <a:schemeClr val="accent6">
                  <a:lumMod val="25000"/>
                </a:schemeClr>
              </a:solidFill>
            </a:endParaRPr>
          </a:p>
        </p:txBody>
      </p:sp>
      <p:sp>
        <p:nvSpPr>
          <p:cNvPr id="3" name="İçerik Yer Tutucusu 2"/>
          <p:cNvSpPr>
            <a:spLocks noGrp="1"/>
          </p:cNvSpPr>
          <p:nvPr>
            <p:ph idx="1"/>
          </p:nvPr>
        </p:nvSpPr>
        <p:spPr/>
        <p:txBody>
          <a:bodyPr/>
          <a:lstStyle/>
          <a:p>
            <a:r>
              <a:rPr lang="tr-TR" dirty="0">
                <a:solidFill>
                  <a:srgbClr val="002060"/>
                </a:solidFill>
              </a:rPr>
              <a:t>E</a:t>
            </a:r>
            <a:r>
              <a:rPr lang="tr-TR" dirty="0" smtClean="0">
                <a:solidFill>
                  <a:srgbClr val="002060"/>
                </a:solidFill>
              </a:rPr>
              <a:t>n </a:t>
            </a:r>
            <a:r>
              <a:rPr lang="tr-TR" dirty="0">
                <a:solidFill>
                  <a:srgbClr val="002060"/>
                </a:solidFill>
              </a:rPr>
              <a:t>az </a:t>
            </a:r>
            <a:r>
              <a:rPr lang="tr-TR" dirty="0" smtClean="0">
                <a:solidFill>
                  <a:srgbClr val="002060"/>
                </a:solidFill>
              </a:rPr>
              <a:t>çocuk </a:t>
            </a:r>
            <a:r>
              <a:rPr lang="tr-TR" dirty="0">
                <a:solidFill>
                  <a:srgbClr val="002060"/>
                </a:solidFill>
              </a:rPr>
              <a:t>kadar internet ve dijital </a:t>
            </a:r>
            <a:r>
              <a:rPr lang="tr-TR" dirty="0" smtClean="0">
                <a:solidFill>
                  <a:srgbClr val="002060"/>
                </a:solidFill>
              </a:rPr>
              <a:t>aletler hakkında </a:t>
            </a:r>
            <a:r>
              <a:rPr lang="tr-TR" dirty="0">
                <a:solidFill>
                  <a:srgbClr val="002060"/>
                </a:solidFill>
              </a:rPr>
              <a:t>bilgi </a:t>
            </a:r>
            <a:r>
              <a:rPr lang="tr-TR" dirty="0" smtClean="0">
                <a:solidFill>
                  <a:srgbClr val="002060"/>
                </a:solidFill>
              </a:rPr>
              <a:t>sahibi olunmalı</a:t>
            </a:r>
          </a:p>
          <a:p>
            <a:r>
              <a:rPr lang="tr-TR" dirty="0" smtClean="0">
                <a:solidFill>
                  <a:srgbClr val="002060"/>
                </a:solidFill>
              </a:rPr>
              <a:t>Kurallar belirlenmeli ve net olmalı</a:t>
            </a:r>
          </a:p>
          <a:p>
            <a:r>
              <a:rPr lang="tr-TR" dirty="0" smtClean="0">
                <a:solidFill>
                  <a:srgbClr val="002060"/>
                </a:solidFill>
              </a:rPr>
              <a:t>Çocuğa teknolojiyi yasaklamak yerine çocuk güvenli kullanıma yönlendirilmeli</a:t>
            </a:r>
          </a:p>
          <a:p>
            <a:r>
              <a:rPr lang="tr-TR" dirty="0" smtClean="0">
                <a:solidFill>
                  <a:srgbClr val="002060"/>
                </a:solidFill>
              </a:rPr>
              <a:t>Çocuk olası riskler konusunda bilgilendirilmeli</a:t>
            </a:r>
          </a:p>
          <a:p>
            <a:r>
              <a:rPr lang="tr-TR" dirty="0" smtClean="0">
                <a:solidFill>
                  <a:srgbClr val="002060"/>
                </a:solidFill>
              </a:rPr>
              <a:t>Sağlıklı </a:t>
            </a:r>
            <a:r>
              <a:rPr lang="tr-TR" dirty="0" err="1" smtClean="0">
                <a:solidFill>
                  <a:srgbClr val="002060"/>
                </a:solidFill>
              </a:rPr>
              <a:t>ebeveyn&amp;çocuk</a:t>
            </a:r>
            <a:r>
              <a:rPr lang="tr-TR" dirty="0" smtClean="0">
                <a:solidFill>
                  <a:srgbClr val="002060"/>
                </a:solidFill>
              </a:rPr>
              <a:t> ilişkisi korunmalı</a:t>
            </a:r>
          </a:p>
          <a:p>
            <a:r>
              <a:rPr lang="tr-TR" dirty="0" smtClean="0">
                <a:solidFill>
                  <a:srgbClr val="002060"/>
                </a:solidFill>
              </a:rPr>
              <a:t>Eğitim amaçlı kullanılması </a:t>
            </a:r>
            <a:r>
              <a:rPr lang="tr-TR" dirty="0" err="1" smtClean="0">
                <a:solidFill>
                  <a:srgbClr val="002060"/>
                </a:solidFill>
              </a:rPr>
              <a:t>önceliklendirilmeli</a:t>
            </a:r>
            <a:endParaRPr lang="tr-TR" dirty="0" smtClean="0">
              <a:solidFill>
                <a:srgbClr val="002060"/>
              </a:solidFill>
            </a:endParaRPr>
          </a:p>
          <a:p>
            <a:endParaRPr lang="tr-TR" dirty="0">
              <a:solidFill>
                <a:srgbClr val="002060"/>
              </a:solidFill>
            </a:endParaRPr>
          </a:p>
          <a:p>
            <a:endParaRPr lang="tr-TR" dirty="0" smtClean="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478" y="4311650"/>
            <a:ext cx="2206142" cy="1654607"/>
          </a:xfrm>
          <a:prstGeom prst="rect">
            <a:avLst/>
          </a:prstGeom>
        </p:spPr>
      </p:pic>
    </p:spTree>
    <p:extLst>
      <p:ext uri="{BB962C8B-B14F-4D97-AF65-F5344CB8AC3E}">
        <p14:creationId xmlns:p14="http://schemas.microsoft.com/office/powerpoint/2010/main" val="181118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endParaRPr lang="tr-TR" dirty="0"/>
          </a:p>
        </p:txBody>
      </p:sp>
      <p:sp>
        <p:nvSpPr>
          <p:cNvPr id="3" name="İçerik Yer Tutucusu 2"/>
          <p:cNvSpPr>
            <a:spLocks noGrp="1"/>
          </p:cNvSpPr>
          <p:nvPr>
            <p:ph idx="1"/>
          </p:nvPr>
        </p:nvSpPr>
        <p:spPr>
          <a:xfrm>
            <a:off x="984738" y="2913833"/>
            <a:ext cx="9320622" cy="3200529"/>
          </a:xfrm>
        </p:spPr>
        <p:txBody>
          <a:bodyPr>
            <a:normAutofit/>
          </a:bodyPr>
          <a:lstStyle/>
          <a:p>
            <a:pPr algn="just"/>
            <a:r>
              <a:rPr lang="tr-TR" dirty="0" smtClean="0">
                <a:solidFill>
                  <a:srgbClr val="002060"/>
                </a:solidFill>
              </a:rPr>
              <a:t>Telefonunuz</a:t>
            </a:r>
            <a:r>
              <a:rPr lang="tr-TR" dirty="0">
                <a:solidFill>
                  <a:srgbClr val="002060"/>
                </a:solidFill>
              </a:rPr>
              <a:t>, tabletiniz ya da bilgisayarınız </a:t>
            </a:r>
            <a:r>
              <a:rPr lang="tr-TR" b="1" dirty="0">
                <a:solidFill>
                  <a:srgbClr val="002060"/>
                </a:solidFill>
              </a:rPr>
              <a:t>kolay ulaşılabilir olmamalı</a:t>
            </a:r>
            <a:r>
              <a:rPr lang="tr-TR" dirty="0">
                <a:solidFill>
                  <a:srgbClr val="002060"/>
                </a:solidFill>
              </a:rPr>
              <a:t>, </a:t>
            </a:r>
            <a:r>
              <a:rPr lang="tr-TR" b="1" dirty="0" smtClean="0">
                <a:solidFill>
                  <a:srgbClr val="002060"/>
                </a:solidFill>
              </a:rPr>
              <a:t>şifreli olmalı </a:t>
            </a:r>
            <a:r>
              <a:rPr lang="tr-TR" dirty="0">
                <a:solidFill>
                  <a:srgbClr val="002060"/>
                </a:solidFill>
              </a:rPr>
              <a:t>ve bu şifrelerin sizde saklı olduğundan emin olmalısınız</a:t>
            </a:r>
            <a:r>
              <a:rPr lang="tr-TR" dirty="0" smtClean="0">
                <a:solidFill>
                  <a:srgbClr val="002060"/>
                </a:solidFill>
              </a:rPr>
              <a:t>. </a:t>
            </a:r>
          </a:p>
          <a:p>
            <a:pPr algn="just"/>
            <a:endParaRPr lang="tr-TR" dirty="0" smtClean="0">
              <a:solidFill>
                <a:srgbClr val="002060"/>
              </a:solidFill>
            </a:endParaRPr>
          </a:p>
          <a:p>
            <a:pPr algn="just"/>
            <a:r>
              <a:rPr lang="tr-TR" dirty="0" smtClean="0">
                <a:solidFill>
                  <a:srgbClr val="002060"/>
                </a:solidFill>
              </a:rPr>
              <a:t>Dijital </a:t>
            </a:r>
            <a:r>
              <a:rPr lang="tr-TR" dirty="0">
                <a:solidFill>
                  <a:srgbClr val="002060"/>
                </a:solidFill>
              </a:rPr>
              <a:t>aletlerin kullanımı konusunda aile içerisinde aldığınız kararları, </a:t>
            </a:r>
            <a:r>
              <a:rPr lang="tr-TR" dirty="0" smtClean="0">
                <a:solidFill>
                  <a:srgbClr val="002060"/>
                </a:solidFill>
              </a:rPr>
              <a:t>aile büyükleriyle</a:t>
            </a:r>
            <a:r>
              <a:rPr lang="tr-TR" dirty="0">
                <a:solidFill>
                  <a:srgbClr val="002060"/>
                </a:solidFill>
              </a:rPr>
              <a:t>, evdeki diğer büyük kardeşlerle ve çocuğunuzun </a:t>
            </a:r>
            <a:r>
              <a:rPr lang="tr-TR" dirty="0" smtClean="0">
                <a:solidFill>
                  <a:srgbClr val="002060"/>
                </a:solidFill>
              </a:rPr>
              <a:t>arkadaşlarının ebeveynleriyle </a:t>
            </a:r>
            <a:r>
              <a:rPr lang="tr-TR" dirty="0">
                <a:solidFill>
                  <a:srgbClr val="002060"/>
                </a:solidFill>
              </a:rPr>
              <a:t>de paylaşmalısınız. Böylelikle </a:t>
            </a:r>
            <a:r>
              <a:rPr lang="tr-TR" b="1" dirty="0">
                <a:solidFill>
                  <a:srgbClr val="002060"/>
                </a:solidFill>
              </a:rPr>
              <a:t>sizin dışınızda birileri </a:t>
            </a:r>
            <a:r>
              <a:rPr lang="tr-TR" b="1" dirty="0" smtClean="0">
                <a:solidFill>
                  <a:srgbClr val="002060"/>
                </a:solidFill>
              </a:rPr>
              <a:t>çocuğunuzla ilgilenirken </a:t>
            </a:r>
            <a:r>
              <a:rPr lang="tr-TR" b="1" dirty="0">
                <a:solidFill>
                  <a:srgbClr val="002060"/>
                </a:solidFill>
              </a:rPr>
              <a:t>güvende olduğundan </a:t>
            </a:r>
            <a:r>
              <a:rPr lang="tr-TR" dirty="0">
                <a:solidFill>
                  <a:srgbClr val="002060"/>
                </a:solidFill>
              </a:rPr>
              <a:t>emin olursunuz. Daha </a:t>
            </a:r>
            <a:r>
              <a:rPr lang="tr-TR" dirty="0" smtClean="0">
                <a:solidFill>
                  <a:srgbClr val="002060"/>
                </a:solidFill>
              </a:rPr>
              <a:t>büyük çocuklarınızla</a:t>
            </a:r>
            <a:r>
              <a:rPr lang="tr-TR" dirty="0">
                <a:solidFill>
                  <a:srgbClr val="002060"/>
                </a:solidFill>
              </a:rPr>
              <a:t>, kardeşlerine ne öğretip ne öğretmemeleri ve nasıl örnek </a:t>
            </a:r>
            <a:r>
              <a:rPr lang="tr-TR" dirty="0" smtClean="0">
                <a:solidFill>
                  <a:srgbClr val="002060"/>
                </a:solidFill>
              </a:rPr>
              <a:t>olmaları gerektiği </a:t>
            </a:r>
            <a:r>
              <a:rPr lang="tr-TR" dirty="0">
                <a:solidFill>
                  <a:srgbClr val="002060"/>
                </a:solidFill>
              </a:rPr>
              <a:t>konusunda konuşmalısınız</a:t>
            </a:r>
            <a:r>
              <a:rPr lang="tr-TR" dirty="0" smtClean="0">
                <a:solidFill>
                  <a:srgbClr val="002060"/>
                </a:solidFill>
              </a:rPr>
              <a:t>. </a:t>
            </a:r>
          </a:p>
          <a:p>
            <a:pPr algn="just"/>
            <a:endParaRPr lang="tr-TR" dirty="0" smtClean="0">
              <a:solidFill>
                <a:srgbClr val="002060"/>
              </a:solidFill>
            </a:endParaRPr>
          </a:p>
        </p:txBody>
      </p:sp>
      <p:sp>
        <p:nvSpPr>
          <p:cNvPr id="4" name="Altbilgi Yer Tutucusu 3"/>
          <p:cNvSpPr>
            <a:spLocks noGrp="1"/>
          </p:cNvSpPr>
          <p:nvPr>
            <p:ph type="ftr" sz="quarter" idx="11"/>
          </p:nvPr>
        </p:nvSpPr>
        <p:spPr/>
        <p:txBody>
          <a:bodyPr/>
          <a:lstStyle/>
          <a:p>
            <a:r>
              <a:rPr lang="tr-TR" dirty="0" smtClean="0"/>
              <a:t>Çankaya Rehberlik ve Araştırma Merkezi</a:t>
            </a:r>
            <a:endParaRPr lang="tr-TR" dirty="0"/>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
        <p:nvSpPr>
          <p:cNvPr id="7" name="Metin kutusu 6"/>
          <p:cNvSpPr txBox="1"/>
          <p:nvPr/>
        </p:nvSpPr>
        <p:spPr>
          <a:xfrm>
            <a:off x="3083440" y="1918397"/>
            <a:ext cx="5100820" cy="646331"/>
          </a:xfrm>
          <a:prstGeom prst="rect">
            <a:avLst/>
          </a:prstGeom>
          <a:noFill/>
        </p:spPr>
        <p:txBody>
          <a:bodyPr wrap="none" rtlCol="0">
            <a:spAutoFit/>
          </a:bodyPr>
          <a:lstStyle/>
          <a:p>
            <a:r>
              <a:rPr lang="tr-TR" b="1" dirty="0">
                <a:solidFill>
                  <a:srgbClr val="002060"/>
                </a:solidFill>
              </a:rPr>
              <a:t>0-13 YAŞ ARASI ÇOCUKLAR İÇIN ÖNERILER</a:t>
            </a:r>
          </a:p>
          <a:p>
            <a:endParaRPr lang="tr-TR" dirty="0"/>
          </a:p>
        </p:txBody>
      </p:sp>
    </p:spTree>
    <p:extLst>
      <p:ext uri="{BB962C8B-B14F-4D97-AF65-F5344CB8AC3E}">
        <p14:creationId xmlns:p14="http://schemas.microsoft.com/office/powerpoint/2010/main" val="4290827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p>
        </p:txBody>
      </p:sp>
      <p:sp>
        <p:nvSpPr>
          <p:cNvPr id="3" name="İçerik Yer Tutucusu 2"/>
          <p:cNvSpPr>
            <a:spLocks noGrp="1"/>
          </p:cNvSpPr>
          <p:nvPr>
            <p:ph idx="1"/>
          </p:nvPr>
        </p:nvSpPr>
        <p:spPr>
          <a:xfrm>
            <a:off x="3083440" y="2997273"/>
            <a:ext cx="6985880" cy="2632346"/>
          </a:xfrm>
        </p:spPr>
        <p:txBody>
          <a:bodyPr>
            <a:normAutofit/>
          </a:bodyPr>
          <a:lstStyle/>
          <a:p>
            <a:pPr marL="0" indent="0" algn="just">
              <a:buNone/>
            </a:pPr>
            <a:r>
              <a:rPr lang="tr-TR" dirty="0" smtClean="0">
                <a:solidFill>
                  <a:srgbClr val="002060"/>
                </a:solidFill>
              </a:rPr>
              <a:t>İlkokul </a:t>
            </a:r>
            <a:r>
              <a:rPr lang="tr-TR" dirty="0">
                <a:solidFill>
                  <a:srgbClr val="002060"/>
                </a:solidFill>
              </a:rPr>
              <a:t>döneminde çocuğu olan anne babaların bilmesi gereken</a:t>
            </a:r>
            <a:r>
              <a:rPr lang="tr-TR" dirty="0" smtClean="0">
                <a:solidFill>
                  <a:srgbClr val="002060"/>
                </a:solidFill>
              </a:rPr>
              <a:t>, </a:t>
            </a:r>
            <a:r>
              <a:rPr lang="tr-TR" b="1" dirty="0" smtClean="0">
                <a:solidFill>
                  <a:srgbClr val="002060"/>
                </a:solidFill>
              </a:rPr>
              <a:t>“</a:t>
            </a:r>
            <a:r>
              <a:rPr lang="tr-TR" b="1" dirty="0">
                <a:solidFill>
                  <a:srgbClr val="002060"/>
                </a:solidFill>
              </a:rPr>
              <a:t>Problemli kullanımı’’ önleme çalışmalarında ilkokul döneminin en </a:t>
            </a:r>
            <a:r>
              <a:rPr lang="tr-TR" b="1" dirty="0" smtClean="0">
                <a:solidFill>
                  <a:srgbClr val="002060"/>
                </a:solidFill>
              </a:rPr>
              <a:t>kritik dönem </a:t>
            </a:r>
            <a:r>
              <a:rPr lang="tr-TR" dirty="0">
                <a:solidFill>
                  <a:srgbClr val="002060"/>
                </a:solidFill>
              </a:rPr>
              <a:t>olduğudur. </a:t>
            </a:r>
            <a:endParaRPr lang="tr-TR" dirty="0" smtClean="0">
              <a:solidFill>
                <a:srgbClr val="002060"/>
              </a:solidFill>
            </a:endParaRPr>
          </a:p>
          <a:p>
            <a:pPr marL="0" indent="0" algn="just">
              <a:buNone/>
            </a:pPr>
            <a:endParaRPr lang="tr-TR" dirty="0" smtClean="0">
              <a:solidFill>
                <a:srgbClr val="002060"/>
              </a:solidFill>
            </a:endParaRPr>
          </a:p>
          <a:p>
            <a:pPr marL="0" indent="0" algn="just">
              <a:buNone/>
            </a:pPr>
            <a:r>
              <a:rPr lang="tr-TR" dirty="0" smtClean="0">
                <a:solidFill>
                  <a:srgbClr val="002060"/>
                </a:solidFill>
              </a:rPr>
              <a:t>Eğer </a:t>
            </a:r>
            <a:r>
              <a:rPr lang="tr-TR" dirty="0">
                <a:solidFill>
                  <a:srgbClr val="002060"/>
                </a:solidFill>
              </a:rPr>
              <a:t>dijital aletlerin doğru ve sağlıklı </a:t>
            </a:r>
            <a:r>
              <a:rPr lang="tr-TR" dirty="0" smtClean="0">
                <a:solidFill>
                  <a:srgbClr val="002060"/>
                </a:solidFill>
              </a:rPr>
              <a:t>kullanımını bu </a:t>
            </a:r>
            <a:r>
              <a:rPr lang="tr-TR" dirty="0">
                <a:solidFill>
                  <a:srgbClr val="002060"/>
                </a:solidFill>
              </a:rPr>
              <a:t>yaşlarda çocuklarınıza öğretebilirseniz, bu davranış kalıbı </a:t>
            </a:r>
            <a:r>
              <a:rPr lang="tr-TR" dirty="0" smtClean="0">
                <a:solidFill>
                  <a:srgbClr val="002060"/>
                </a:solidFill>
              </a:rPr>
              <a:t>büyük oranda </a:t>
            </a:r>
            <a:r>
              <a:rPr lang="tr-TR" dirty="0">
                <a:solidFill>
                  <a:srgbClr val="002060"/>
                </a:solidFill>
              </a:rPr>
              <a:t>yerleşir ve onların sonraki gelişim dönemlerinde </a:t>
            </a:r>
            <a:r>
              <a:rPr lang="tr-TR" dirty="0" smtClean="0">
                <a:solidFill>
                  <a:srgbClr val="002060"/>
                </a:solidFill>
              </a:rPr>
              <a:t>problemli kullanım </a:t>
            </a:r>
            <a:r>
              <a:rPr lang="tr-TR" dirty="0">
                <a:solidFill>
                  <a:srgbClr val="002060"/>
                </a:solidFill>
              </a:rPr>
              <a:t>geliştirmesine önemli ölçüde mani olur.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92" y="2997273"/>
            <a:ext cx="1752600" cy="2600325"/>
          </a:xfrm>
          <a:prstGeom prst="rect">
            <a:avLst/>
          </a:prstGeom>
        </p:spPr>
      </p:pic>
      <p:sp>
        <p:nvSpPr>
          <p:cNvPr id="7" name="Metin kutusu 6"/>
          <p:cNvSpPr txBox="1"/>
          <p:nvPr/>
        </p:nvSpPr>
        <p:spPr>
          <a:xfrm>
            <a:off x="3083440" y="1918397"/>
            <a:ext cx="5100820" cy="646331"/>
          </a:xfrm>
          <a:prstGeom prst="rect">
            <a:avLst/>
          </a:prstGeom>
          <a:noFill/>
        </p:spPr>
        <p:txBody>
          <a:bodyPr wrap="none" rtlCol="0">
            <a:spAutoFit/>
          </a:bodyPr>
          <a:lstStyle/>
          <a:p>
            <a:r>
              <a:rPr lang="tr-TR" b="1" dirty="0">
                <a:solidFill>
                  <a:srgbClr val="002060"/>
                </a:solidFill>
              </a:rPr>
              <a:t>0-13 YAŞ ARASI ÇOCUKLAR İÇIN ÖNERILER</a:t>
            </a:r>
          </a:p>
          <a:p>
            <a:endParaRPr lang="tr-TR" dirty="0"/>
          </a:p>
        </p:txBody>
      </p:sp>
    </p:spTree>
    <p:extLst>
      <p:ext uri="{BB962C8B-B14F-4D97-AF65-F5344CB8AC3E}">
        <p14:creationId xmlns:p14="http://schemas.microsoft.com/office/powerpoint/2010/main" val="1569524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25000"/>
                  </a:schemeClr>
                </a:solidFill>
              </a:rPr>
              <a:t>TEKNOLOJİ NEDİR?</a:t>
            </a:r>
            <a:endParaRPr lang="tr-TR" b="1" dirty="0">
              <a:solidFill>
                <a:schemeClr val="accent6">
                  <a:lumMod val="25000"/>
                </a:schemeClr>
              </a:solidFill>
            </a:endParaRPr>
          </a:p>
        </p:txBody>
      </p:sp>
      <p:sp>
        <p:nvSpPr>
          <p:cNvPr id="3" name="İçerik Yer Tutucusu 2"/>
          <p:cNvSpPr>
            <a:spLocks noGrp="1"/>
          </p:cNvSpPr>
          <p:nvPr>
            <p:ph idx="1"/>
          </p:nvPr>
        </p:nvSpPr>
        <p:spPr/>
        <p:txBody>
          <a:bodyPr>
            <a:normAutofit fontScale="92500" lnSpcReduction="20000"/>
          </a:bodyPr>
          <a:lstStyle/>
          <a:p>
            <a:pPr algn="just"/>
            <a:r>
              <a:rPr lang="tr-TR" b="1" dirty="0" smtClean="0">
                <a:solidFill>
                  <a:srgbClr val="002060"/>
                </a:solidFill>
              </a:rPr>
              <a:t>Teknoloji, </a:t>
            </a:r>
            <a:r>
              <a:rPr lang="tr-TR" dirty="0">
                <a:solidFill>
                  <a:srgbClr val="002060"/>
                </a:solidFill>
              </a:rPr>
              <a:t>insanlar tarafından kullanılan makineler, modifikasyonlar, düzenlemeler ve prosedürler dahil olmak üzere araçların toplamıdır</a:t>
            </a:r>
            <a:r>
              <a:rPr lang="tr-TR" dirty="0" smtClean="0">
                <a:solidFill>
                  <a:srgbClr val="002060"/>
                </a:solidFill>
              </a:rPr>
              <a:t>. </a:t>
            </a:r>
          </a:p>
          <a:p>
            <a:pPr marL="0" indent="0" algn="just">
              <a:buNone/>
            </a:pPr>
            <a:r>
              <a:rPr lang="tr-TR" i="1" dirty="0">
                <a:solidFill>
                  <a:srgbClr val="002060"/>
                </a:solidFill>
              </a:rPr>
              <a:t>	</a:t>
            </a:r>
            <a:r>
              <a:rPr lang="tr-TR" i="1" dirty="0" smtClean="0">
                <a:solidFill>
                  <a:schemeClr val="accent1">
                    <a:lumMod val="50000"/>
                  </a:schemeClr>
                </a:solidFill>
              </a:rPr>
              <a:t>Teknoloji </a:t>
            </a:r>
            <a:r>
              <a:rPr lang="tr-TR" i="1" dirty="0">
                <a:solidFill>
                  <a:schemeClr val="accent1">
                    <a:lumMod val="50000"/>
                  </a:schemeClr>
                </a:solidFill>
              </a:rPr>
              <a:t>insan yaşamını kolaylaştıran, gündelik işlerin yerine getirilmesinde kolaylık </a:t>
            </a:r>
            <a:r>
              <a:rPr lang="tr-TR" i="1" dirty="0" smtClean="0">
                <a:solidFill>
                  <a:schemeClr val="accent1">
                    <a:lumMod val="50000"/>
                  </a:schemeClr>
                </a:solidFill>
              </a:rPr>
              <a:t>	sağlayan </a:t>
            </a:r>
            <a:r>
              <a:rPr lang="tr-TR" i="1" dirty="0">
                <a:solidFill>
                  <a:schemeClr val="accent1">
                    <a:lumMod val="50000"/>
                  </a:schemeClr>
                </a:solidFill>
              </a:rPr>
              <a:t>bir araçtır. </a:t>
            </a:r>
          </a:p>
          <a:p>
            <a:pPr algn="just"/>
            <a:endParaRPr lang="tr-TR" dirty="0" smtClean="0">
              <a:solidFill>
                <a:srgbClr val="002060"/>
              </a:solidFill>
            </a:endParaRPr>
          </a:p>
          <a:p>
            <a:pPr algn="just"/>
            <a:r>
              <a:rPr lang="tr-TR" b="1" dirty="0" smtClean="0">
                <a:solidFill>
                  <a:srgbClr val="002060"/>
                </a:solidFill>
              </a:rPr>
              <a:t>Dijital </a:t>
            </a:r>
            <a:r>
              <a:rPr lang="tr-TR" b="1" dirty="0">
                <a:solidFill>
                  <a:srgbClr val="002060"/>
                </a:solidFill>
              </a:rPr>
              <a:t>dünya</a:t>
            </a:r>
            <a:r>
              <a:rPr lang="tr-TR" dirty="0">
                <a:solidFill>
                  <a:srgbClr val="002060"/>
                </a:solidFill>
              </a:rPr>
              <a:t>, 1998 yılında eski ABD başkan yardımcısı </a:t>
            </a:r>
            <a:r>
              <a:rPr lang="tr-TR" dirty="0" smtClean="0">
                <a:solidFill>
                  <a:srgbClr val="002060"/>
                </a:solidFill>
              </a:rPr>
              <a:t> Al Gore</a:t>
            </a:r>
            <a:r>
              <a:rPr lang="tr-TR" dirty="0">
                <a:solidFill>
                  <a:srgbClr val="002060"/>
                </a:solidFill>
              </a:rPr>
              <a:t> tarafından, coğrafi referanslı ve dünyanın dijital bilgi arşivlerine bağlanan sanal bir dünya temsilini tanımlayan bir konsepte verilen isimdir</a:t>
            </a:r>
            <a:r>
              <a:rPr lang="tr-TR" dirty="0" smtClean="0">
                <a:solidFill>
                  <a:srgbClr val="002060"/>
                </a:solidFill>
              </a:rPr>
              <a:t>.</a:t>
            </a:r>
          </a:p>
          <a:p>
            <a:pPr algn="just"/>
            <a:endParaRPr lang="tr-TR" dirty="0" smtClean="0">
              <a:solidFill>
                <a:srgbClr val="002060"/>
              </a:solidFill>
            </a:endParaRPr>
          </a:p>
          <a:p>
            <a:pPr algn="just"/>
            <a:r>
              <a:rPr lang="tr-TR" b="1" dirty="0">
                <a:solidFill>
                  <a:srgbClr val="002060"/>
                </a:solidFill>
              </a:rPr>
              <a:t>Yeni nesil dijital </a:t>
            </a:r>
            <a:r>
              <a:rPr lang="tr-TR" b="1" dirty="0" smtClean="0">
                <a:solidFill>
                  <a:srgbClr val="002060"/>
                </a:solidFill>
              </a:rPr>
              <a:t>dünya </a:t>
            </a:r>
            <a:r>
              <a:rPr lang="tr-TR" dirty="0">
                <a:solidFill>
                  <a:srgbClr val="002060"/>
                </a:solidFill>
              </a:rPr>
              <a:t>Tek bir Dijital Dünya değil; vatandaşlar, topluluklar, politikacılar, bilim insanları, eğitimciler gibi farklı hedef kitlelere hitap eden ve ihtiyaçlarını karşılayan bir dünya/altyapıdır.</a:t>
            </a:r>
          </a:p>
          <a:p>
            <a:endParaRPr lang="tr-TR" b="1" dirty="0">
              <a:solidFill>
                <a:srgbClr val="002060"/>
              </a:solidFill>
            </a:endParaRPr>
          </a:p>
          <a:p>
            <a:pPr marL="0" indent="0">
              <a:buNone/>
            </a:pP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pic>
        <p:nvPicPr>
          <p:cNvPr id="6"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008" y="631802"/>
            <a:ext cx="1246216" cy="1528610"/>
          </a:xfrm>
          <a:prstGeom prst="rect">
            <a:avLst/>
          </a:prstGeom>
        </p:spPr>
      </p:pic>
    </p:spTree>
    <p:extLst>
      <p:ext uri="{BB962C8B-B14F-4D97-AF65-F5344CB8AC3E}">
        <p14:creationId xmlns:p14="http://schemas.microsoft.com/office/powerpoint/2010/main" val="3684513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1357035"/>
            <a:ext cx="8761413" cy="706964"/>
          </a:xfrm>
        </p:spPr>
        <p:txBody>
          <a:bodyPr/>
          <a:lstStyle/>
          <a:p>
            <a:pPr algn="ctr"/>
            <a:r>
              <a:rPr lang="tr-TR" dirty="0">
                <a:solidFill>
                  <a:schemeClr val="accent6">
                    <a:lumMod val="25000"/>
                  </a:schemeClr>
                </a:solidFill>
              </a:rPr>
              <a:t>Küçük Çocuklarımıza </a:t>
            </a:r>
            <a:r>
              <a:rPr lang="tr-TR" dirty="0" smtClean="0">
                <a:solidFill>
                  <a:schemeClr val="accent6">
                    <a:lumMod val="25000"/>
                  </a:schemeClr>
                </a:solidFill>
              </a:rPr>
              <a:t>Güvenli Teknoloji Kullanımını Nasıl </a:t>
            </a:r>
            <a:r>
              <a:rPr lang="tr-TR" dirty="0">
                <a:solidFill>
                  <a:schemeClr val="accent6">
                    <a:lumMod val="25000"/>
                  </a:schemeClr>
                </a:solidFill>
              </a:rPr>
              <a:t>Anlatabiliriz?</a:t>
            </a:r>
            <a:br>
              <a:rPr lang="tr-TR" dirty="0">
                <a:solidFill>
                  <a:schemeClr val="accent6">
                    <a:lumMod val="25000"/>
                  </a:schemeClr>
                </a:solidFill>
              </a:rPr>
            </a:br>
            <a:endParaRPr lang="tr-TR" dirty="0">
              <a:solidFill>
                <a:schemeClr val="accent6">
                  <a:lumMod val="25000"/>
                </a:schemeClr>
              </a:solidFill>
            </a:endParaRPr>
          </a:p>
        </p:txBody>
      </p:sp>
      <p:sp>
        <p:nvSpPr>
          <p:cNvPr id="3" name="İçerik Yer Tutucusu 2"/>
          <p:cNvSpPr>
            <a:spLocks noGrp="1"/>
          </p:cNvSpPr>
          <p:nvPr>
            <p:ph idx="1"/>
          </p:nvPr>
        </p:nvSpPr>
        <p:spPr>
          <a:xfrm>
            <a:off x="868515" y="2603499"/>
            <a:ext cx="5862791" cy="3411710"/>
          </a:xfrm>
        </p:spPr>
        <p:txBody>
          <a:bodyPr/>
          <a:lstStyle/>
          <a:p>
            <a:pPr marL="0" indent="0" algn="just">
              <a:buNone/>
            </a:pPr>
            <a:r>
              <a:rPr lang="tr-TR" dirty="0" smtClean="0">
                <a:solidFill>
                  <a:srgbClr val="002060"/>
                </a:solidFill>
              </a:rPr>
              <a:t>Her </a:t>
            </a:r>
            <a:r>
              <a:rPr lang="tr-TR" dirty="0">
                <a:solidFill>
                  <a:srgbClr val="002060"/>
                </a:solidFill>
              </a:rPr>
              <a:t>şeyden önce doğru kullanım ile ilgili davranış kalıplarını </a:t>
            </a:r>
            <a:r>
              <a:rPr lang="tr-TR" dirty="0" smtClean="0">
                <a:solidFill>
                  <a:srgbClr val="002060"/>
                </a:solidFill>
              </a:rPr>
              <a:t>kendi hayatımızda </a:t>
            </a:r>
            <a:r>
              <a:rPr lang="tr-TR" dirty="0">
                <a:solidFill>
                  <a:srgbClr val="002060"/>
                </a:solidFill>
              </a:rPr>
              <a:t>tatbik edip onlara </a:t>
            </a:r>
            <a:r>
              <a:rPr lang="tr-TR" b="1" dirty="0">
                <a:solidFill>
                  <a:srgbClr val="002060"/>
                </a:solidFill>
              </a:rPr>
              <a:t>rol model </a:t>
            </a:r>
            <a:r>
              <a:rPr lang="tr-TR" dirty="0">
                <a:solidFill>
                  <a:srgbClr val="002060"/>
                </a:solidFill>
              </a:rPr>
              <a:t>olmalıyız. </a:t>
            </a:r>
            <a:endParaRPr lang="tr-TR" dirty="0" smtClean="0">
              <a:solidFill>
                <a:srgbClr val="002060"/>
              </a:solidFill>
            </a:endParaRPr>
          </a:p>
          <a:p>
            <a:pPr marL="0" indent="0" algn="just">
              <a:buNone/>
            </a:pPr>
            <a:endParaRPr lang="tr-TR" dirty="0" smtClean="0">
              <a:solidFill>
                <a:srgbClr val="002060"/>
              </a:solidFill>
            </a:endParaRPr>
          </a:p>
          <a:p>
            <a:pPr marL="0" indent="0" algn="just">
              <a:buNone/>
            </a:pPr>
            <a:r>
              <a:rPr lang="tr-TR" dirty="0" smtClean="0">
                <a:solidFill>
                  <a:srgbClr val="002060"/>
                </a:solidFill>
              </a:rPr>
              <a:t>İkinci olarak sağlıklı </a:t>
            </a:r>
            <a:r>
              <a:rPr lang="tr-TR" dirty="0">
                <a:solidFill>
                  <a:srgbClr val="002060"/>
                </a:solidFill>
              </a:rPr>
              <a:t>kullanım ya da sağlıksız kullanımın ne anlama geldiğini </a:t>
            </a:r>
            <a:r>
              <a:rPr lang="tr-TR" dirty="0" smtClean="0">
                <a:solidFill>
                  <a:srgbClr val="002060"/>
                </a:solidFill>
              </a:rPr>
              <a:t>tam anlamıyla </a:t>
            </a:r>
            <a:r>
              <a:rPr lang="tr-TR" dirty="0">
                <a:solidFill>
                  <a:srgbClr val="002060"/>
                </a:solidFill>
              </a:rPr>
              <a:t>anlamayacak kadar küçük yaşta olan çocuklarımıza “</a:t>
            </a:r>
            <a:r>
              <a:rPr lang="tr-TR" dirty="0" smtClean="0">
                <a:solidFill>
                  <a:srgbClr val="002060"/>
                </a:solidFill>
              </a:rPr>
              <a:t>yatak </a:t>
            </a:r>
            <a:r>
              <a:rPr lang="es-ES" dirty="0" smtClean="0">
                <a:solidFill>
                  <a:srgbClr val="002060"/>
                </a:solidFill>
              </a:rPr>
              <a:t>odana </a:t>
            </a:r>
            <a:r>
              <a:rPr lang="es-ES" dirty="0">
                <a:solidFill>
                  <a:srgbClr val="002060"/>
                </a:solidFill>
              </a:rPr>
              <a:t>bilgisayar, tablet girmeyecek” ya da “yatmadan en az </a:t>
            </a:r>
            <a:r>
              <a:rPr lang="es-ES" dirty="0" smtClean="0">
                <a:solidFill>
                  <a:srgbClr val="002060"/>
                </a:solidFill>
              </a:rPr>
              <a:t>bir</a:t>
            </a:r>
            <a:r>
              <a:rPr lang="tr-TR" dirty="0" smtClean="0">
                <a:solidFill>
                  <a:srgbClr val="002060"/>
                </a:solidFill>
              </a:rPr>
              <a:t> saat </a:t>
            </a:r>
            <a:r>
              <a:rPr lang="tr-TR" dirty="0">
                <a:solidFill>
                  <a:srgbClr val="002060"/>
                </a:solidFill>
              </a:rPr>
              <a:t>önce bilgisayarını, telefonunu kapatmış olacaksın” gibi </a:t>
            </a:r>
            <a:r>
              <a:rPr lang="tr-TR" b="1" dirty="0" smtClean="0">
                <a:solidFill>
                  <a:srgbClr val="002060"/>
                </a:solidFill>
              </a:rPr>
              <a:t>somut örneklerle </a:t>
            </a:r>
            <a:r>
              <a:rPr lang="tr-TR" dirty="0">
                <a:solidFill>
                  <a:srgbClr val="002060"/>
                </a:solidFill>
              </a:rPr>
              <a:t>anlatabiliriz.</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999" y="2603499"/>
            <a:ext cx="4251372" cy="3048154"/>
          </a:xfrm>
          <a:prstGeom prst="rect">
            <a:avLst/>
          </a:prstGeom>
        </p:spPr>
      </p:pic>
    </p:spTree>
    <p:extLst>
      <p:ext uri="{BB962C8B-B14F-4D97-AF65-F5344CB8AC3E}">
        <p14:creationId xmlns:p14="http://schemas.microsoft.com/office/powerpoint/2010/main" val="4229866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8477" y="1271123"/>
            <a:ext cx="3714501" cy="3818669"/>
          </a:xfrm>
        </p:spPr>
        <p:txBody>
          <a:bodyPr/>
          <a:lstStyle/>
          <a:p>
            <a:pPr algn="ctr"/>
            <a:r>
              <a:rPr lang="tr-TR" sz="2800" b="1" dirty="0" smtClean="0">
                <a:solidFill>
                  <a:schemeClr val="accent6">
                    <a:lumMod val="25000"/>
                  </a:schemeClr>
                </a:solidFill>
              </a:rPr>
              <a:t>SİBER ZORBALIK</a:t>
            </a:r>
            <a:endParaRPr lang="tr-TR" sz="2800" b="1" dirty="0">
              <a:solidFill>
                <a:schemeClr val="accent6">
                  <a:lumMod val="25000"/>
                </a:schemeClr>
              </a:solidFill>
            </a:endParaRPr>
          </a:p>
        </p:txBody>
      </p:sp>
      <p:pic>
        <p:nvPicPr>
          <p:cNvPr id="5" name="4 İçerik Yer Tutucusu" descr="ÇANKAYA RAM LOGO.png"/>
          <p:cNvPicPr>
            <a:picLocks noChangeAspect="1"/>
          </p:cNvPicPr>
          <p:nvPr/>
        </p:nvPicPr>
        <p:blipFill>
          <a:blip r:embed="rId2" cstate="print"/>
          <a:stretch>
            <a:fillRect/>
          </a:stretch>
        </p:blipFill>
        <p:spPr>
          <a:xfrm>
            <a:off x="561110" y="983118"/>
            <a:ext cx="4635484" cy="4635484"/>
          </a:xfrm>
          <a:prstGeom prst="rect">
            <a:avLst/>
          </a:prstGeom>
        </p:spPr>
      </p:pic>
    </p:spTree>
    <p:extLst>
      <p:ext uri="{BB962C8B-B14F-4D97-AF65-F5344CB8AC3E}">
        <p14:creationId xmlns:p14="http://schemas.microsoft.com/office/powerpoint/2010/main" val="390997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6">
                    <a:lumMod val="25000"/>
                  </a:schemeClr>
                </a:solidFill>
              </a:rPr>
              <a:t>SİBER ZORBALIK</a:t>
            </a:r>
            <a:endParaRPr lang="tr-TR" b="1" dirty="0">
              <a:solidFill>
                <a:schemeClr val="accent6">
                  <a:lumMod val="25000"/>
                </a:schemeClr>
              </a:solidFill>
            </a:endParaRPr>
          </a:p>
        </p:txBody>
      </p:sp>
      <p:sp>
        <p:nvSpPr>
          <p:cNvPr id="3" name="İçerik Yer Tutucusu 2"/>
          <p:cNvSpPr>
            <a:spLocks noGrp="1"/>
          </p:cNvSpPr>
          <p:nvPr>
            <p:ph idx="1"/>
          </p:nvPr>
        </p:nvSpPr>
        <p:spPr>
          <a:xfrm>
            <a:off x="1639697" y="3081475"/>
            <a:ext cx="4926356" cy="2228655"/>
          </a:xfrm>
        </p:spPr>
        <p:txBody>
          <a:bodyPr/>
          <a:lstStyle/>
          <a:p>
            <a:pPr algn="ctr">
              <a:buNone/>
            </a:pPr>
            <a:r>
              <a:rPr lang="tr-TR" dirty="0" smtClean="0">
                <a:solidFill>
                  <a:srgbClr val="002060"/>
                </a:solidFill>
              </a:rPr>
              <a:t>	Bir </a:t>
            </a:r>
            <a:r>
              <a:rPr lang="tr-TR" dirty="0">
                <a:solidFill>
                  <a:srgbClr val="002060"/>
                </a:solidFill>
              </a:rPr>
              <a:t>kişi ya da </a:t>
            </a:r>
            <a:r>
              <a:rPr lang="tr-TR" dirty="0" smtClean="0">
                <a:solidFill>
                  <a:srgbClr val="002060"/>
                </a:solidFill>
              </a:rPr>
              <a:t>grubun</a:t>
            </a:r>
          </a:p>
          <a:p>
            <a:pPr algn="ctr">
              <a:buNone/>
            </a:pPr>
            <a:r>
              <a:rPr lang="tr-TR" dirty="0" smtClean="0">
                <a:solidFill>
                  <a:srgbClr val="002060"/>
                </a:solidFill>
              </a:rPr>
              <a:t> </a:t>
            </a:r>
            <a:r>
              <a:rPr lang="tr-TR" dirty="0">
                <a:solidFill>
                  <a:srgbClr val="002060"/>
                </a:solidFill>
              </a:rPr>
              <a:t>bir başka kişi ya da gruba zarar </a:t>
            </a:r>
            <a:r>
              <a:rPr lang="tr-TR" dirty="0" smtClean="0">
                <a:solidFill>
                  <a:srgbClr val="002060"/>
                </a:solidFill>
              </a:rPr>
              <a:t>verme bilinciyle</a:t>
            </a:r>
            <a:r>
              <a:rPr lang="tr-TR" dirty="0">
                <a:solidFill>
                  <a:srgbClr val="002060"/>
                </a:solidFill>
              </a:rPr>
              <a:t>, </a:t>
            </a:r>
            <a:endParaRPr lang="tr-TR" dirty="0" smtClean="0">
              <a:solidFill>
                <a:srgbClr val="002060"/>
              </a:solidFill>
            </a:endParaRPr>
          </a:p>
          <a:p>
            <a:pPr algn="ctr">
              <a:buNone/>
            </a:pPr>
            <a:r>
              <a:rPr lang="tr-TR" dirty="0" smtClean="0">
                <a:solidFill>
                  <a:srgbClr val="002060"/>
                </a:solidFill>
              </a:rPr>
              <a:t>bilgi </a:t>
            </a:r>
            <a:r>
              <a:rPr lang="tr-TR" dirty="0">
                <a:solidFill>
                  <a:srgbClr val="002060"/>
                </a:solidFill>
              </a:rPr>
              <a:t>iletişim teknolojilerini (bilgisayar, internet ve cep </a:t>
            </a:r>
            <a:r>
              <a:rPr lang="tr-TR" dirty="0" smtClean="0">
                <a:solidFill>
                  <a:srgbClr val="002060"/>
                </a:solidFill>
              </a:rPr>
              <a:t>telefonu) kullanarak </a:t>
            </a:r>
          </a:p>
          <a:p>
            <a:pPr algn="ctr">
              <a:buNone/>
            </a:pPr>
            <a:r>
              <a:rPr lang="tr-TR" dirty="0" smtClean="0">
                <a:solidFill>
                  <a:srgbClr val="002060"/>
                </a:solidFill>
              </a:rPr>
              <a:t>tekrarladığı davranışlardır.</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3242" y="2895833"/>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9839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8477" y="1271123"/>
            <a:ext cx="3714501" cy="3818669"/>
          </a:xfrm>
        </p:spPr>
        <p:txBody>
          <a:bodyPr/>
          <a:lstStyle/>
          <a:p>
            <a:pPr algn="ctr"/>
            <a:r>
              <a:rPr lang="tr-TR" sz="2800" b="1" dirty="0" smtClean="0">
                <a:solidFill>
                  <a:schemeClr val="accent6">
                    <a:lumMod val="25000"/>
                  </a:schemeClr>
                </a:solidFill>
              </a:rPr>
              <a:t>TEKNOLOJİ BAĞIMLILIĞI</a:t>
            </a:r>
            <a:endParaRPr lang="tr-TR" sz="2800" b="1" dirty="0">
              <a:solidFill>
                <a:schemeClr val="accent6">
                  <a:lumMod val="25000"/>
                </a:schemeClr>
              </a:solidFill>
            </a:endParaRPr>
          </a:p>
        </p:txBody>
      </p:sp>
      <p:pic>
        <p:nvPicPr>
          <p:cNvPr id="5" name="4 İçerik Yer Tutucusu" descr="ÇANKAYA RAM LOGO.png"/>
          <p:cNvPicPr>
            <a:picLocks noChangeAspect="1"/>
          </p:cNvPicPr>
          <p:nvPr/>
        </p:nvPicPr>
        <p:blipFill>
          <a:blip r:embed="rId2" cstate="print"/>
          <a:stretch>
            <a:fillRect/>
          </a:stretch>
        </p:blipFill>
        <p:spPr>
          <a:xfrm>
            <a:off x="561110" y="983118"/>
            <a:ext cx="4635484" cy="4635484"/>
          </a:xfrm>
          <a:prstGeom prst="rect">
            <a:avLst/>
          </a:prstGeom>
        </p:spPr>
      </p:pic>
    </p:spTree>
    <p:extLst>
      <p:ext uri="{BB962C8B-B14F-4D97-AF65-F5344CB8AC3E}">
        <p14:creationId xmlns:p14="http://schemas.microsoft.com/office/powerpoint/2010/main" val="2619077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TEKNOLOJİ BAĞIMLILIĞI</a:t>
            </a:r>
            <a:endParaRPr lang="tr-TR" dirty="0"/>
          </a:p>
        </p:txBody>
      </p:sp>
      <p:sp>
        <p:nvSpPr>
          <p:cNvPr id="3" name="İçerik Yer Tutucusu 2"/>
          <p:cNvSpPr>
            <a:spLocks noGrp="1"/>
          </p:cNvSpPr>
          <p:nvPr>
            <p:ph idx="1"/>
          </p:nvPr>
        </p:nvSpPr>
        <p:spPr/>
        <p:txBody>
          <a:bodyPr/>
          <a:lstStyle/>
          <a:p>
            <a:r>
              <a:rPr lang="tr-TR" dirty="0">
                <a:solidFill>
                  <a:srgbClr val="002060"/>
                </a:solidFill>
              </a:rPr>
              <a:t>T</a:t>
            </a:r>
            <a:r>
              <a:rPr lang="tr-TR" dirty="0" smtClean="0">
                <a:solidFill>
                  <a:srgbClr val="002060"/>
                </a:solidFill>
              </a:rPr>
              <a:t>eknoloji </a:t>
            </a:r>
            <a:r>
              <a:rPr lang="tr-TR" dirty="0">
                <a:solidFill>
                  <a:srgbClr val="002060"/>
                </a:solidFill>
              </a:rPr>
              <a:t>bağımlılığı söz konusuyken teknoloji daha sınırsız ve ölçüsüz kullanılır. Bunun sonucunda fiziksel, kişisel ve sosyal problemlerle insanlar baş başa kalır</a:t>
            </a:r>
            <a:r>
              <a:rPr lang="tr-TR" dirty="0" smtClean="0">
                <a:solidFill>
                  <a:srgbClr val="002060"/>
                </a:solidFill>
              </a:rPr>
              <a:t>.</a:t>
            </a:r>
          </a:p>
          <a:p>
            <a:pPr algn="just"/>
            <a:r>
              <a:rPr lang="tr-TR" dirty="0" smtClean="0">
                <a:solidFill>
                  <a:srgbClr val="002060"/>
                </a:solidFill>
              </a:rPr>
              <a:t> </a:t>
            </a:r>
            <a:r>
              <a:rPr lang="tr-TR" dirty="0">
                <a:solidFill>
                  <a:srgbClr val="002060"/>
                </a:solidFill>
              </a:rPr>
              <a:t>Kısacası; teknoloji bağımlılığı, teknolojinin insanı kontrol etmesi durumudur.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300" y="3846377"/>
            <a:ext cx="3524479" cy="2359442"/>
          </a:xfrm>
          <a:prstGeom prst="rect">
            <a:avLst/>
          </a:prstGeom>
        </p:spPr>
      </p:pic>
    </p:spTree>
    <p:extLst>
      <p:ext uri="{BB962C8B-B14F-4D97-AF65-F5344CB8AC3E}">
        <p14:creationId xmlns:p14="http://schemas.microsoft.com/office/powerpoint/2010/main" val="1956392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Teknoloji B</a:t>
            </a:r>
            <a:r>
              <a:rPr lang="tr-TR" b="1" dirty="0" smtClean="0">
                <a:solidFill>
                  <a:schemeClr val="accent6">
                    <a:lumMod val="25000"/>
                  </a:schemeClr>
                </a:solidFill>
              </a:rPr>
              <a:t>ağımlılığının Belirtileri</a:t>
            </a:r>
            <a:r>
              <a:rPr lang="tr-TR" b="1" dirty="0">
                <a:solidFill>
                  <a:schemeClr val="accent6">
                    <a:lumMod val="25000"/>
                  </a:schemeClr>
                </a:solidFill>
              </a:rPr>
              <a:t/>
            </a:r>
            <a:br>
              <a:rPr lang="tr-TR" b="1" dirty="0">
                <a:solidFill>
                  <a:schemeClr val="accent6">
                    <a:lumMod val="25000"/>
                  </a:schemeClr>
                </a:solidFill>
              </a:rPr>
            </a:br>
            <a:endParaRPr lang="tr-TR" dirty="0">
              <a:solidFill>
                <a:schemeClr val="accent6">
                  <a:lumMod val="25000"/>
                </a:schemeClr>
              </a:solidFill>
            </a:endParaRPr>
          </a:p>
        </p:txBody>
      </p:sp>
      <p:sp>
        <p:nvSpPr>
          <p:cNvPr id="3" name="İçerik Yer Tutucusu 2"/>
          <p:cNvSpPr>
            <a:spLocks noGrp="1"/>
          </p:cNvSpPr>
          <p:nvPr>
            <p:ph idx="1"/>
          </p:nvPr>
        </p:nvSpPr>
        <p:spPr>
          <a:xfrm>
            <a:off x="1154954" y="2603500"/>
            <a:ext cx="9679301" cy="3416300"/>
          </a:xfrm>
        </p:spPr>
        <p:txBody>
          <a:bodyPr>
            <a:normAutofit fontScale="92500" lnSpcReduction="10000"/>
          </a:bodyPr>
          <a:lstStyle/>
          <a:p>
            <a:pPr algn="just"/>
            <a:r>
              <a:rPr lang="tr-TR" dirty="0" smtClean="0">
                <a:solidFill>
                  <a:srgbClr val="002060"/>
                </a:solidFill>
              </a:rPr>
              <a:t>Yalnızca </a:t>
            </a:r>
            <a:r>
              <a:rPr lang="tr-TR" dirty="0">
                <a:solidFill>
                  <a:srgbClr val="002060"/>
                </a:solidFill>
              </a:rPr>
              <a:t>birkaç dakika diyerek saatler harcamak.</a:t>
            </a:r>
          </a:p>
          <a:p>
            <a:pPr algn="just"/>
            <a:r>
              <a:rPr lang="tr-TR" dirty="0">
                <a:solidFill>
                  <a:srgbClr val="002060"/>
                </a:solidFill>
              </a:rPr>
              <a:t>Çevrenizdekilere ekran karşısında geçirdiğiniz zaman hakkında yalan söylemek.</a:t>
            </a:r>
          </a:p>
          <a:p>
            <a:pPr algn="just"/>
            <a:r>
              <a:rPr lang="tr-TR" dirty="0">
                <a:solidFill>
                  <a:srgbClr val="002060"/>
                </a:solidFill>
              </a:rPr>
              <a:t>Uzun süre bilgisayar kullanmaktan dolayı fiziksel sorunlardan şikâyet etmek.</a:t>
            </a:r>
          </a:p>
          <a:p>
            <a:pPr algn="just"/>
            <a:r>
              <a:rPr lang="tr-TR" dirty="0">
                <a:solidFill>
                  <a:srgbClr val="002060"/>
                </a:solidFill>
              </a:rPr>
              <a:t>Anonim bir kişiliğe bürünmek, insanlarla internet üzerinden konuşmayı yüz yüze konuşmaya tercih etmek.</a:t>
            </a:r>
          </a:p>
          <a:p>
            <a:pPr algn="just"/>
            <a:r>
              <a:rPr lang="tr-TR" dirty="0">
                <a:solidFill>
                  <a:srgbClr val="002060"/>
                </a:solidFill>
              </a:rPr>
              <a:t>İnternete girmek için yemek öğünlerinden, derslerden ya da randevulardan ödün vermek.</a:t>
            </a:r>
          </a:p>
          <a:p>
            <a:pPr algn="just"/>
            <a:r>
              <a:rPr lang="tr-TR" dirty="0">
                <a:solidFill>
                  <a:srgbClr val="002060"/>
                </a:solidFill>
              </a:rPr>
              <a:t>Bilgisayarınızın başında çok fazla zaman geçirdiğiniz için suçluluk duyuyorken bir yandan da büyük bir zevk almak ve bu iki duygular arasında gidip gelmek.</a:t>
            </a:r>
          </a:p>
          <a:p>
            <a:pPr algn="just"/>
            <a:r>
              <a:rPr lang="tr-TR" dirty="0">
                <a:solidFill>
                  <a:srgbClr val="002060"/>
                </a:solidFill>
              </a:rPr>
              <a:t>Bilgisayarınızdan uzak kaldığınız zaman gergin ve boşluktaymış gibi hissetmek.</a:t>
            </a:r>
          </a:p>
          <a:p>
            <a:pPr algn="just"/>
            <a:r>
              <a:rPr lang="tr-TR" dirty="0">
                <a:solidFill>
                  <a:srgbClr val="002060"/>
                </a:solidFill>
              </a:rPr>
              <a:t>Gece geç saatlere kadar bilgisayar başında kalmak.</a:t>
            </a:r>
          </a:p>
          <a:p>
            <a:pPr algn="just"/>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128557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1173248"/>
            <a:ext cx="8761413" cy="706964"/>
          </a:xfrm>
        </p:spPr>
        <p:txBody>
          <a:bodyPr/>
          <a:lstStyle/>
          <a:p>
            <a:pPr algn="ctr"/>
            <a:r>
              <a:rPr lang="tr-TR" b="1" dirty="0" smtClean="0">
                <a:solidFill>
                  <a:schemeClr val="accent6">
                    <a:lumMod val="25000"/>
                  </a:schemeClr>
                </a:solidFill>
              </a:rPr>
              <a:t>Teknoloji Bağımlılığının Neden Olduğu Sorunlar</a:t>
            </a:r>
            <a:r>
              <a:rPr lang="tr-TR" b="1" dirty="0">
                <a:solidFill>
                  <a:schemeClr val="accent6">
                    <a:lumMod val="25000"/>
                  </a:schemeClr>
                </a:solidFill>
              </a:rPr>
              <a:t/>
            </a:r>
            <a:br>
              <a:rPr lang="tr-TR" b="1" dirty="0">
                <a:solidFill>
                  <a:schemeClr val="accent6">
                    <a:lumMod val="25000"/>
                  </a:schemeClr>
                </a:solidFill>
              </a:rPr>
            </a:br>
            <a:endParaRPr lang="tr-TR" dirty="0">
              <a:solidFill>
                <a:schemeClr val="accent6">
                  <a:lumMod val="25000"/>
                </a:schemeClr>
              </a:solidFill>
            </a:endParaRPr>
          </a:p>
        </p:txBody>
      </p:sp>
      <p:sp>
        <p:nvSpPr>
          <p:cNvPr id="4" name="Altbilgi Yer Tutucusu 3"/>
          <p:cNvSpPr>
            <a:spLocks noGrp="1"/>
          </p:cNvSpPr>
          <p:nvPr>
            <p:ph type="ftr" sz="quarter" idx="11"/>
          </p:nvPr>
        </p:nvSpPr>
        <p:spPr/>
        <p:txBody>
          <a:bodyPr/>
          <a:lstStyle/>
          <a:p>
            <a:r>
              <a:rPr lang="tr-TR" dirty="0" smtClean="0"/>
              <a:t>Çankaya Rehberlik ve Araştırma Merkezi</a:t>
            </a:r>
            <a:endParaRPr lang="tr-TR" dirty="0"/>
          </a:p>
        </p:txBody>
      </p:sp>
      <p:sp>
        <p:nvSpPr>
          <p:cNvPr id="5" name="Metin kutusu 4"/>
          <p:cNvSpPr txBox="1"/>
          <p:nvPr/>
        </p:nvSpPr>
        <p:spPr>
          <a:xfrm>
            <a:off x="6577070" y="2788095"/>
            <a:ext cx="4089581" cy="2031325"/>
          </a:xfrm>
          <a:prstGeom prst="rect">
            <a:avLst/>
          </a:prstGeom>
          <a:noFill/>
        </p:spPr>
        <p:txBody>
          <a:bodyPr wrap="none" rtlCol="0">
            <a:spAutoFit/>
          </a:bodyPr>
          <a:lstStyle/>
          <a:p>
            <a:r>
              <a:rPr lang="tr-TR" b="1" dirty="0" smtClean="0">
                <a:solidFill>
                  <a:srgbClr val="002060"/>
                </a:solidFill>
              </a:rPr>
              <a:t>Fiziksel Şikâyetler</a:t>
            </a:r>
          </a:p>
          <a:p>
            <a:endParaRPr lang="tr-TR" dirty="0" smtClean="0">
              <a:solidFill>
                <a:srgbClr val="002060"/>
              </a:solidFill>
            </a:endParaRPr>
          </a:p>
          <a:p>
            <a:pPr marL="285750" indent="-285750">
              <a:buFont typeface="Wingdings" panose="05000000000000000000" pitchFamily="2" charset="2"/>
              <a:buChar char="§"/>
            </a:pPr>
            <a:r>
              <a:rPr lang="tr-TR" dirty="0" smtClean="0">
                <a:solidFill>
                  <a:srgbClr val="002060"/>
                </a:solidFill>
              </a:rPr>
              <a:t>Gözlerde yanma</a:t>
            </a:r>
          </a:p>
          <a:p>
            <a:pPr marL="285750" indent="-285750">
              <a:buFont typeface="Wingdings" panose="05000000000000000000" pitchFamily="2" charset="2"/>
              <a:buChar char="§"/>
            </a:pPr>
            <a:r>
              <a:rPr lang="tr-TR" dirty="0" smtClean="0">
                <a:solidFill>
                  <a:srgbClr val="002060"/>
                </a:solidFill>
              </a:rPr>
              <a:t>Boyun kaslarında ağrı ve sertleşme</a:t>
            </a:r>
          </a:p>
          <a:p>
            <a:pPr marL="285750" indent="-285750">
              <a:buFont typeface="Wingdings" panose="05000000000000000000" pitchFamily="2" charset="2"/>
              <a:buChar char="§"/>
            </a:pPr>
            <a:r>
              <a:rPr lang="tr-TR" dirty="0" smtClean="0">
                <a:solidFill>
                  <a:srgbClr val="002060"/>
                </a:solidFill>
              </a:rPr>
              <a:t>Beden duruşunda bozukluk</a:t>
            </a:r>
          </a:p>
          <a:p>
            <a:pPr marL="285750" indent="-285750">
              <a:buFont typeface="Wingdings" panose="05000000000000000000" pitchFamily="2" charset="2"/>
              <a:buChar char="§"/>
            </a:pPr>
            <a:r>
              <a:rPr lang="tr-TR" dirty="0" smtClean="0">
                <a:solidFill>
                  <a:srgbClr val="002060"/>
                </a:solidFill>
              </a:rPr>
              <a:t>Elde uyuşukluk</a:t>
            </a:r>
          </a:p>
          <a:p>
            <a:pPr marL="285750" indent="-285750">
              <a:buFont typeface="Wingdings" panose="05000000000000000000" pitchFamily="2" charset="2"/>
              <a:buChar char="§"/>
            </a:pPr>
            <a:r>
              <a:rPr lang="tr-TR" dirty="0" smtClean="0">
                <a:solidFill>
                  <a:srgbClr val="002060"/>
                </a:solidFill>
              </a:rPr>
              <a:t>Halsizlik</a:t>
            </a:r>
            <a:endParaRPr lang="tr-TR" dirty="0"/>
          </a:p>
        </p:txBody>
      </p:sp>
      <p:sp>
        <p:nvSpPr>
          <p:cNvPr id="6" name="Metin kutusu 5"/>
          <p:cNvSpPr txBox="1"/>
          <p:nvPr/>
        </p:nvSpPr>
        <p:spPr>
          <a:xfrm>
            <a:off x="4792337" y="2390660"/>
            <a:ext cx="338554" cy="369332"/>
          </a:xfrm>
          <a:prstGeom prst="rect">
            <a:avLst/>
          </a:prstGeom>
          <a:noFill/>
        </p:spPr>
        <p:txBody>
          <a:bodyPr wrap="none" rtlCol="0">
            <a:spAutoFit/>
          </a:bodyPr>
          <a:lstStyle/>
          <a:p>
            <a:r>
              <a:rPr lang="tr-TR" dirty="0" smtClean="0"/>
              <a:t>A</a:t>
            </a:r>
            <a:endParaRPr lang="tr-TR" dirty="0"/>
          </a:p>
        </p:txBody>
      </p:sp>
      <p:sp>
        <p:nvSpPr>
          <p:cNvPr id="7" name="Metin kutusu 6"/>
          <p:cNvSpPr txBox="1"/>
          <p:nvPr/>
        </p:nvSpPr>
        <p:spPr>
          <a:xfrm>
            <a:off x="952238" y="2759992"/>
            <a:ext cx="4178653" cy="3139321"/>
          </a:xfrm>
          <a:prstGeom prst="rect">
            <a:avLst/>
          </a:prstGeom>
          <a:noFill/>
        </p:spPr>
        <p:txBody>
          <a:bodyPr wrap="square" rtlCol="0">
            <a:spAutoFit/>
          </a:bodyPr>
          <a:lstStyle/>
          <a:p>
            <a:r>
              <a:rPr lang="tr-TR" b="1" dirty="0" smtClean="0">
                <a:solidFill>
                  <a:srgbClr val="002060"/>
                </a:solidFill>
              </a:rPr>
              <a:t>Sosyal Alanda </a:t>
            </a:r>
            <a:r>
              <a:rPr lang="tr-TR" b="1" dirty="0">
                <a:solidFill>
                  <a:srgbClr val="002060"/>
                </a:solidFill>
              </a:rPr>
              <a:t>G</a:t>
            </a:r>
            <a:r>
              <a:rPr lang="tr-TR" b="1" dirty="0" smtClean="0">
                <a:solidFill>
                  <a:srgbClr val="002060"/>
                </a:solidFill>
              </a:rPr>
              <a:t>örülen </a:t>
            </a:r>
            <a:r>
              <a:rPr lang="tr-TR" b="1" dirty="0">
                <a:solidFill>
                  <a:srgbClr val="002060"/>
                </a:solidFill>
              </a:rPr>
              <a:t>Ş</a:t>
            </a:r>
            <a:r>
              <a:rPr lang="tr-TR" b="1" dirty="0" smtClean="0">
                <a:solidFill>
                  <a:srgbClr val="002060"/>
                </a:solidFill>
              </a:rPr>
              <a:t>ikâyetler</a:t>
            </a:r>
          </a:p>
          <a:p>
            <a:endParaRPr lang="tr-TR" dirty="0" smtClean="0">
              <a:solidFill>
                <a:srgbClr val="002060"/>
              </a:solidFill>
            </a:endParaRPr>
          </a:p>
          <a:p>
            <a:pPr marL="285750" indent="-285750">
              <a:buFont typeface="Wingdings" panose="05000000000000000000" pitchFamily="2" charset="2"/>
              <a:buChar char="§"/>
            </a:pPr>
            <a:r>
              <a:rPr lang="tr-TR" dirty="0" smtClean="0">
                <a:solidFill>
                  <a:srgbClr val="002060"/>
                </a:solidFill>
              </a:rPr>
              <a:t>Akademik başarıda düşüş</a:t>
            </a:r>
          </a:p>
          <a:p>
            <a:pPr marL="285750" indent="-285750">
              <a:buFont typeface="Wingdings" panose="05000000000000000000" pitchFamily="2" charset="2"/>
              <a:buChar char="§"/>
            </a:pPr>
            <a:r>
              <a:rPr lang="tr-TR" dirty="0" smtClean="0">
                <a:solidFill>
                  <a:srgbClr val="002060"/>
                </a:solidFill>
              </a:rPr>
              <a:t>Kişisel, aile ve okul sorunları</a:t>
            </a:r>
          </a:p>
          <a:p>
            <a:pPr marL="285750" indent="-285750">
              <a:buFont typeface="Wingdings" panose="05000000000000000000" pitchFamily="2" charset="2"/>
              <a:buChar char="§"/>
            </a:pPr>
            <a:r>
              <a:rPr lang="tr-TR" dirty="0" smtClean="0">
                <a:solidFill>
                  <a:srgbClr val="002060"/>
                </a:solidFill>
              </a:rPr>
              <a:t>Zamanı idare etmede başarısızlık</a:t>
            </a:r>
          </a:p>
          <a:p>
            <a:pPr marL="285750" indent="-285750">
              <a:buFont typeface="Wingdings" panose="05000000000000000000" pitchFamily="2" charset="2"/>
              <a:buChar char="§"/>
            </a:pPr>
            <a:r>
              <a:rPr lang="tr-TR" dirty="0" smtClean="0">
                <a:solidFill>
                  <a:srgbClr val="002060"/>
                </a:solidFill>
              </a:rPr>
              <a:t>Uyku bozuklukları</a:t>
            </a:r>
          </a:p>
          <a:p>
            <a:pPr marL="285750" indent="-285750">
              <a:buFont typeface="Wingdings" panose="05000000000000000000" pitchFamily="2" charset="2"/>
              <a:buChar char="§"/>
            </a:pPr>
            <a:r>
              <a:rPr lang="tr-TR" dirty="0" smtClean="0">
                <a:solidFill>
                  <a:srgbClr val="002060"/>
                </a:solidFill>
              </a:rPr>
              <a:t>Yemek yememe</a:t>
            </a:r>
          </a:p>
          <a:p>
            <a:pPr marL="285750" indent="-285750">
              <a:buFont typeface="Wingdings" panose="05000000000000000000" pitchFamily="2" charset="2"/>
              <a:buChar char="§"/>
            </a:pPr>
            <a:r>
              <a:rPr lang="tr-TR" dirty="0" smtClean="0">
                <a:solidFill>
                  <a:srgbClr val="002060"/>
                </a:solidFill>
              </a:rPr>
              <a:t>Aktivitelerde azalma</a:t>
            </a:r>
          </a:p>
          <a:p>
            <a:pPr marL="285750" indent="-285750">
              <a:buFont typeface="Wingdings" panose="05000000000000000000" pitchFamily="2" charset="2"/>
              <a:buChar char="§"/>
            </a:pPr>
            <a:r>
              <a:rPr lang="tr-TR" dirty="0" smtClean="0">
                <a:solidFill>
                  <a:srgbClr val="002060"/>
                </a:solidFill>
              </a:rPr>
              <a:t>İnternet arkadaşları dışında izolasyon</a:t>
            </a:r>
          </a:p>
          <a:p>
            <a:endParaRPr lang="tr-TR" dirty="0"/>
          </a:p>
        </p:txBody>
      </p:sp>
      <p:pic>
        <p:nvPicPr>
          <p:cNvPr id="8"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228084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1171971"/>
            <a:ext cx="8761413" cy="706964"/>
          </a:xfrm>
        </p:spPr>
        <p:txBody>
          <a:bodyPr/>
          <a:lstStyle/>
          <a:p>
            <a:pPr algn="ctr"/>
            <a:r>
              <a:rPr lang="tr-TR" b="1" dirty="0" smtClean="0">
                <a:solidFill>
                  <a:schemeClr val="accent6">
                    <a:lumMod val="25000"/>
                  </a:schemeClr>
                </a:solidFill>
              </a:rPr>
              <a:t/>
            </a:r>
            <a:br>
              <a:rPr lang="tr-TR" b="1" dirty="0" smtClean="0">
                <a:solidFill>
                  <a:schemeClr val="accent6">
                    <a:lumMod val="25000"/>
                  </a:schemeClr>
                </a:solidFill>
              </a:rPr>
            </a:br>
            <a:r>
              <a:rPr lang="tr-TR" b="1" dirty="0" smtClean="0">
                <a:solidFill>
                  <a:srgbClr val="002060"/>
                </a:solidFill>
              </a:rPr>
              <a:t>Bağımlılığı Kontrol Altına Alma Yöntemleri</a:t>
            </a:r>
            <a:br>
              <a:rPr lang="tr-TR" b="1" dirty="0" smtClean="0">
                <a:solidFill>
                  <a:srgbClr val="002060"/>
                </a:solidFill>
              </a:rPr>
            </a:br>
            <a:endParaRPr lang="tr-TR" dirty="0"/>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sp>
        <p:nvSpPr>
          <p:cNvPr id="5" name="İçerik Yer Tutucusu 2"/>
          <p:cNvSpPr txBox="1">
            <a:spLocks/>
          </p:cNvSpPr>
          <p:nvPr/>
        </p:nvSpPr>
        <p:spPr>
          <a:xfrm>
            <a:off x="1003061" y="2619442"/>
            <a:ext cx="10742196" cy="19466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tr-TR" dirty="0" smtClean="0">
                <a:solidFill>
                  <a:srgbClr val="002060"/>
                </a:solidFill>
              </a:rPr>
              <a:t>Günlük internet kullanım saatlerini değiştirin.</a:t>
            </a:r>
          </a:p>
          <a:p>
            <a:pPr>
              <a:buFont typeface="Wingdings" panose="05000000000000000000" pitchFamily="2" charset="2"/>
              <a:buChar char="Ø"/>
            </a:pPr>
            <a:r>
              <a:rPr lang="tr-TR" dirty="0" smtClean="0">
                <a:solidFill>
                  <a:srgbClr val="002060"/>
                </a:solidFill>
              </a:rPr>
              <a:t>Haftalık internet kullanımı çizelgeleri hazırlayıp, uyulmasını sağlayın.</a:t>
            </a:r>
          </a:p>
          <a:p>
            <a:pPr>
              <a:buFont typeface="Wingdings" panose="05000000000000000000" pitchFamily="2" charset="2"/>
              <a:buChar char="Ø"/>
            </a:pPr>
            <a:r>
              <a:rPr lang="tr-TR" dirty="0" smtClean="0">
                <a:solidFill>
                  <a:srgbClr val="002060"/>
                </a:solidFill>
              </a:rPr>
              <a:t>Destek grupları ya da aile terapisi gibi yöntemleri hayata geçirin.</a:t>
            </a:r>
          </a:p>
          <a:p>
            <a:pPr>
              <a:buFont typeface="Wingdings" panose="05000000000000000000" pitchFamily="2" charset="2"/>
              <a:buChar char="Ø"/>
            </a:pPr>
            <a:r>
              <a:rPr lang="tr-TR" dirty="0" smtClean="0">
                <a:solidFill>
                  <a:srgbClr val="002060"/>
                </a:solidFill>
              </a:rPr>
              <a:t>Yapmayı isteyip de fırsat bulamadığı faaliyetleri bir deftere yazmasını sağlayın, internet kullanmak için yoğun istek duyduğunda yazdıklarından birini yapmasını isteyin.</a:t>
            </a:r>
          </a:p>
          <a:p>
            <a:endParaRPr lang="tr-TR" dirty="0">
              <a:solidFill>
                <a:srgbClr val="002060"/>
              </a:solidFill>
            </a:endParaRPr>
          </a:p>
        </p:txBody>
      </p:sp>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921106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8477" y="1271123"/>
            <a:ext cx="3714501" cy="3818669"/>
          </a:xfrm>
        </p:spPr>
        <p:txBody>
          <a:bodyPr/>
          <a:lstStyle/>
          <a:p>
            <a:pPr algn="ctr"/>
            <a:r>
              <a:rPr lang="tr-TR" sz="2800" b="1" dirty="0" smtClean="0">
                <a:solidFill>
                  <a:schemeClr val="accent6">
                    <a:lumMod val="25000"/>
                  </a:schemeClr>
                </a:solidFill>
              </a:rPr>
              <a:t>OYUN OYNAMA BOZUKLUĞU</a:t>
            </a:r>
            <a:endParaRPr lang="tr-TR" sz="2800" b="1" dirty="0">
              <a:solidFill>
                <a:schemeClr val="accent6">
                  <a:lumMod val="25000"/>
                </a:schemeClr>
              </a:solidFill>
            </a:endParaRPr>
          </a:p>
        </p:txBody>
      </p:sp>
      <p:pic>
        <p:nvPicPr>
          <p:cNvPr id="5" name="4 İçerik Yer Tutucusu" descr="ÇANKAYA RAM LOGO.png"/>
          <p:cNvPicPr>
            <a:picLocks noChangeAspect="1"/>
          </p:cNvPicPr>
          <p:nvPr/>
        </p:nvPicPr>
        <p:blipFill>
          <a:blip r:embed="rId2" cstate="print"/>
          <a:stretch>
            <a:fillRect/>
          </a:stretch>
        </p:blipFill>
        <p:spPr>
          <a:xfrm>
            <a:off x="561110" y="983118"/>
            <a:ext cx="4635484" cy="4635484"/>
          </a:xfrm>
          <a:prstGeom prst="rect">
            <a:avLst/>
          </a:prstGeom>
        </p:spPr>
      </p:pic>
    </p:spTree>
    <p:extLst>
      <p:ext uri="{BB962C8B-B14F-4D97-AF65-F5344CB8AC3E}">
        <p14:creationId xmlns:p14="http://schemas.microsoft.com/office/powerpoint/2010/main" val="1077404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Oyun Oynama Bozukluğu Nedir?</a:t>
            </a:r>
            <a:br>
              <a:rPr lang="tr-TR" b="1" dirty="0">
                <a:solidFill>
                  <a:schemeClr val="accent6">
                    <a:lumMod val="25000"/>
                  </a:schemeClr>
                </a:solidFill>
              </a:rPr>
            </a:br>
            <a:endParaRPr lang="tr-TR" dirty="0">
              <a:solidFill>
                <a:schemeClr val="accent6">
                  <a:lumMod val="25000"/>
                </a:schemeClr>
              </a:solidFill>
            </a:endParaRPr>
          </a:p>
        </p:txBody>
      </p:sp>
      <p:sp>
        <p:nvSpPr>
          <p:cNvPr id="3" name="İçerik Yer Tutucusu 2"/>
          <p:cNvSpPr>
            <a:spLocks noGrp="1"/>
          </p:cNvSpPr>
          <p:nvPr>
            <p:ph idx="1"/>
          </p:nvPr>
        </p:nvSpPr>
        <p:spPr>
          <a:xfrm>
            <a:off x="1154954" y="2258458"/>
            <a:ext cx="9707010" cy="3761342"/>
          </a:xfrm>
        </p:spPr>
        <p:txBody>
          <a:bodyPr>
            <a:normAutofit lnSpcReduction="10000"/>
          </a:bodyPr>
          <a:lstStyle/>
          <a:p>
            <a:pPr marL="0" indent="0" algn="just">
              <a:buNone/>
            </a:pPr>
            <a:r>
              <a:rPr lang="tr-TR" dirty="0" smtClean="0">
                <a:solidFill>
                  <a:srgbClr val="002060"/>
                </a:solidFill>
              </a:rPr>
              <a:t>	Dünya </a:t>
            </a:r>
            <a:r>
              <a:rPr lang="tr-TR" dirty="0">
                <a:solidFill>
                  <a:srgbClr val="002060"/>
                </a:solidFill>
              </a:rPr>
              <a:t>Sağlık Örgütüne göre (ICD 11) Oyun Oynama Bozukluğu şu özelliklerle tanımlanmaktadır</a:t>
            </a:r>
            <a:r>
              <a:rPr lang="tr-TR" dirty="0" smtClean="0">
                <a:solidFill>
                  <a:srgbClr val="002060"/>
                </a:solidFill>
              </a:rPr>
              <a:t>:</a:t>
            </a:r>
          </a:p>
          <a:p>
            <a:pPr marL="0" indent="0" algn="just">
              <a:buNone/>
            </a:pPr>
            <a:endParaRPr lang="tr-TR" dirty="0">
              <a:solidFill>
                <a:srgbClr val="002060"/>
              </a:solidFill>
            </a:endParaRPr>
          </a:p>
          <a:p>
            <a:pPr algn="just"/>
            <a:r>
              <a:rPr lang="tr-TR" dirty="0">
                <a:solidFill>
                  <a:srgbClr val="002060"/>
                </a:solidFill>
              </a:rPr>
              <a:t>Çevrim içi ya da çevrim dışı oyun oynamanın (buna video oyunları da dâhil) kişinin hayatında öncelikli yer etmesi, her şeyden daha değerli olması</a:t>
            </a:r>
            <a:r>
              <a:rPr lang="tr-TR" dirty="0" smtClean="0">
                <a:solidFill>
                  <a:srgbClr val="002060"/>
                </a:solidFill>
              </a:rPr>
              <a:t>.</a:t>
            </a:r>
          </a:p>
          <a:p>
            <a:pPr algn="just"/>
            <a:endParaRPr lang="tr-TR" dirty="0">
              <a:solidFill>
                <a:srgbClr val="002060"/>
              </a:solidFill>
            </a:endParaRPr>
          </a:p>
          <a:p>
            <a:pPr algn="just"/>
            <a:r>
              <a:rPr lang="tr-TR" dirty="0">
                <a:solidFill>
                  <a:srgbClr val="002060"/>
                </a:solidFill>
              </a:rPr>
              <a:t>Kişinin dijital oyun oynama davranışı üzerinde kontrolünü kaybetmesi</a:t>
            </a:r>
            <a:r>
              <a:rPr lang="tr-TR" dirty="0" smtClean="0">
                <a:solidFill>
                  <a:srgbClr val="002060"/>
                </a:solidFill>
              </a:rPr>
              <a:t>.</a:t>
            </a:r>
          </a:p>
          <a:p>
            <a:pPr algn="just"/>
            <a:endParaRPr lang="tr-TR" dirty="0">
              <a:solidFill>
                <a:srgbClr val="002060"/>
              </a:solidFill>
            </a:endParaRPr>
          </a:p>
          <a:p>
            <a:pPr algn="just"/>
            <a:r>
              <a:rPr lang="tr-TR" dirty="0">
                <a:solidFill>
                  <a:srgbClr val="002060"/>
                </a:solidFill>
              </a:rPr>
              <a:t>Fiziksel, zihinsel ve sosyal olarak olumsuz sonuçların varlığına rağmen kişinin uzak duramaması. Okula, işe gidememesi, derslerinde, işinde problem yaşaması ve aile yaşamını aksatması.</a:t>
            </a:r>
          </a:p>
          <a:p>
            <a:pPr algn="just"/>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647050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25000"/>
                  </a:schemeClr>
                </a:solidFill>
              </a:rPr>
              <a:t>TEKNOLOJİ NEDİR?</a:t>
            </a:r>
            <a:endParaRPr lang="tr-TR" dirty="0">
              <a:solidFill>
                <a:srgbClr val="002060"/>
              </a:solidFill>
            </a:endParaRPr>
          </a:p>
        </p:txBody>
      </p:sp>
      <p:sp>
        <p:nvSpPr>
          <p:cNvPr id="3" name="İçerik Yer Tutucusu 2"/>
          <p:cNvSpPr>
            <a:spLocks noGrp="1"/>
          </p:cNvSpPr>
          <p:nvPr>
            <p:ph idx="1"/>
          </p:nvPr>
        </p:nvSpPr>
        <p:spPr>
          <a:xfrm>
            <a:off x="1224227" y="2451100"/>
            <a:ext cx="8958865" cy="901700"/>
          </a:xfrm>
        </p:spPr>
        <p:txBody>
          <a:bodyPr>
            <a:noAutofit/>
          </a:bodyPr>
          <a:lstStyle/>
          <a:p>
            <a:r>
              <a:rPr lang="tr-TR" b="1" dirty="0">
                <a:solidFill>
                  <a:srgbClr val="002060"/>
                </a:solidFill>
              </a:rPr>
              <a:t>Dijital vatandaşlık (</a:t>
            </a:r>
            <a:r>
              <a:rPr lang="tr-TR" dirty="0">
                <a:solidFill>
                  <a:srgbClr val="002060"/>
                </a:solidFill>
              </a:rPr>
              <a:t>siber vatandaşlık veya e-vatandaşlık</a:t>
            </a:r>
            <a:r>
              <a:rPr lang="tr-TR" b="1" dirty="0">
                <a:solidFill>
                  <a:srgbClr val="002060"/>
                </a:solidFill>
              </a:rPr>
              <a:t>)</a:t>
            </a:r>
            <a:r>
              <a:rPr lang="tr-TR" dirty="0">
                <a:solidFill>
                  <a:srgbClr val="002060"/>
                </a:solidFill>
              </a:rPr>
              <a:t>, bilgi teknolojilerini düzenli </a:t>
            </a:r>
            <a:r>
              <a:rPr lang="tr-TR" dirty="0" smtClean="0">
                <a:solidFill>
                  <a:srgbClr val="002060"/>
                </a:solidFill>
              </a:rPr>
              <a:t>olarak etik, </a:t>
            </a:r>
            <a:r>
              <a:rPr lang="tr-TR" dirty="0">
                <a:solidFill>
                  <a:srgbClr val="002060"/>
                </a:solidFill>
              </a:rPr>
              <a:t>eleştirel ve güvenli bir şekilde kullanma becerisini ifade eder</a:t>
            </a:r>
            <a:r>
              <a:rPr lang="tr-TR" dirty="0" smtClean="0">
                <a:solidFill>
                  <a:srgbClr val="002060"/>
                </a:solidFill>
              </a:rPr>
              <a:t>.</a:t>
            </a:r>
          </a:p>
          <a:p>
            <a:pPr marL="0" indent="0">
              <a:buNone/>
            </a:pPr>
            <a:endParaRPr lang="tr-TR" baseline="30000" dirty="0" smtClean="0">
              <a:solidFill>
                <a:srgbClr val="002060"/>
              </a:solidFill>
            </a:endParaRPr>
          </a:p>
          <a:p>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solidFill>
                  <a:srgbClr val="002060"/>
                </a:solidFill>
              </a:rPr>
              <a:t>Çankaya Rehberlik ve Araştırma Merkezi</a:t>
            </a:r>
            <a:endParaRPr lang="tr-TR">
              <a:solidFill>
                <a:srgbClr val="002060"/>
              </a:solidFill>
            </a:endParaRPr>
          </a:p>
        </p:txBody>
      </p:sp>
      <p:pic>
        <p:nvPicPr>
          <p:cNvPr id="5" name="3 Resim" descr="ÇANKAYA RAM LOGO.png"/>
          <p:cNvPicPr>
            <a:picLocks noChangeAspect="1"/>
          </p:cNvPicPr>
          <p:nvPr/>
        </p:nvPicPr>
        <p:blipFill>
          <a:blip r:embed="rId2" cstate="print"/>
          <a:stretch>
            <a:fillRect/>
          </a:stretch>
        </p:blipFill>
        <p:spPr>
          <a:xfrm>
            <a:off x="141141" y="164483"/>
            <a:ext cx="843597" cy="832935"/>
          </a:xfrm>
          <a:prstGeom prst="rect">
            <a:avLst/>
          </a:prstGeom>
        </p:spPr>
      </p:pic>
      <p:sp>
        <p:nvSpPr>
          <p:cNvPr id="6" name="5 Metin kutusu"/>
          <p:cNvSpPr txBox="1"/>
          <p:nvPr/>
        </p:nvSpPr>
        <p:spPr>
          <a:xfrm>
            <a:off x="3740727" y="3325091"/>
            <a:ext cx="3463637" cy="304698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tr-TR" baseline="30000" dirty="0" smtClean="0">
              <a:solidFill>
                <a:schemeClr val="accent6">
                  <a:lumMod val="25000"/>
                </a:schemeClr>
              </a:solidFill>
              <a:hlinkClick r:id="rId3"/>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erişim</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ticaret</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iletişim</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okuryazarlık</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etik</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kanun</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hak ve sorumluluklar</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sağlık</a:t>
            </a:r>
            <a:endParaRPr lang="tr-TR" altLang="tr-TR" dirty="0" smtClean="0">
              <a:solidFill>
                <a:schemeClr val="accent6">
                  <a:lumMod val="50000"/>
                </a:schemeClr>
              </a:solidFill>
            </a:endParaRPr>
          </a:p>
          <a:p>
            <a:pPr lvl="1" eaLnBrk="0" fontAlgn="base" hangingPunct="0">
              <a:spcBef>
                <a:spcPct val="0"/>
              </a:spcBef>
              <a:spcAft>
                <a:spcPct val="0"/>
              </a:spcAft>
              <a:buFontTx/>
              <a:buChar char="•"/>
            </a:pPr>
            <a:r>
              <a:rPr lang="tr-TR" altLang="tr-TR" dirty="0" smtClean="0">
                <a:solidFill>
                  <a:schemeClr val="accent6">
                    <a:lumMod val="50000"/>
                  </a:schemeClr>
                </a:solidFill>
                <a:hlinkClick r:id="rId3"/>
              </a:rPr>
              <a:t>Dijital güvenlik</a:t>
            </a:r>
            <a:endParaRPr lang="tr-TR" altLang="tr-TR" dirty="0" smtClean="0">
              <a:solidFill>
                <a:schemeClr val="accent6">
                  <a:lumMod val="50000"/>
                </a:schemeClr>
              </a:solidFill>
            </a:endParaRPr>
          </a:p>
          <a:p>
            <a:endParaRPr lang="tr-TR" dirty="0"/>
          </a:p>
        </p:txBody>
      </p:sp>
    </p:spTree>
    <p:extLst>
      <p:ext uri="{BB962C8B-B14F-4D97-AF65-F5344CB8AC3E}">
        <p14:creationId xmlns:p14="http://schemas.microsoft.com/office/powerpoint/2010/main" val="683764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076" y="1138921"/>
            <a:ext cx="8761413" cy="706964"/>
          </a:xfrm>
        </p:spPr>
        <p:txBody>
          <a:bodyPr/>
          <a:lstStyle/>
          <a:p>
            <a:pPr algn="ctr"/>
            <a:r>
              <a:rPr lang="tr-TR" b="1" dirty="0">
                <a:solidFill>
                  <a:schemeClr val="accent6">
                    <a:lumMod val="25000"/>
                  </a:schemeClr>
                </a:solidFill>
              </a:rPr>
              <a:t>Oyun Oynama Bozukluğunun Yol Açtığı Problemler</a:t>
            </a:r>
            <a:br>
              <a:rPr lang="tr-TR" b="1" dirty="0">
                <a:solidFill>
                  <a:schemeClr val="accent6">
                    <a:lumMod val="25000"/>
                  </a:schemeClr>
                </a:solidFill>
              </a:rPr>
            </a:br>
            <a:endParaRPr lang="tr-TR" dirty="0">
              <a:solidFill>
                <a:schemeClr val="accent6">
                  <a:lumMod val="25000"/>
                </a:schemeClr>
              </a:solidFill>
            </a:endParaRPr>
          </a:p>
        </p:txBody>
      </p:sp>
      <p:sp>
        <p:nvSpPr>
          <p:cNvPr id="3" name="İçerik Yer Tutucusu 2"/>
          <p:cNvSpPr>
            <a:spLocks noGrp="1"/>
          </p:cNvSpPr>
          <p:nvPr>
            <p:ph idx="1"/>
          </p:nvPr>
        </p:nvSpPr>
        <p:spPr>
          <a:xfrm>
            <a:off x="836300" y="2548080"/>
            <a:ext cx="10385882" cy="3478645"/>
          </a:xfrm>
        </p:spPr>
        <p:txBody>
          <a:bodyPr>
            <a:normAutofit lnSpcReduction="10000"/>
          </a:bodyPr>
          <a:lstStyle/>
          <a:p>
            <a:pPr algn="just"/>
            <a:r>
              <a:rPr lang="tr-TR" dirty="0">
                <a:solidFill>
                  <a:srgbClr val="002060"/>
                </a:solidFill>
              </a:rPr>
              <a:t>Dünya Sağlık Örgütüne göre oyun oynama davranışı ile ilgili sağlık sorunları sadece oyun oynama bozukluğunun kendisi ile sınırlı değildir. </a:t>
            </a:r>
            <a:endParaRPr lang="tr-TR" dirty="0" smtClean="0">
              <a:solidFill>
                <a:srgbClr val="002060"/>
              </a:solidFill>
            </a:endParaRPr>
          </a:p>
          <a:p>
            <a:pPr algn="just"/>
            <a:endParaRPr lang="tr-TR" dirty="0">
              <a:solidFill>
                <a:srgbClr val="002060"/>
              </a:solidFill>
            </a:endParaRPr>
          </a:p>
          <a:p>
            <a:pPr algn="just"/>
            <a:r>
              <a:rPr lang="tr-TR" dirty="0" smtClean="0">
                <a:solidFill>
                  <a:srgbClr val="002060"/>
                </a:solidFill>
              </a:rPr>
              <a:t>Oyun </a:t>
            </a:r>
            <a:r>
              <a:rPr lang="tr-TR" dirty="0">
                <a:solidFill>
                  <a:srgbClr val="002060"/>
                </a:solidFill>
              </a:rPr>
              <a:t>oynama bozukluğuna eşlik eden yetersiz </a:t>
            </a:r>
            <a:r>
              <a:rPr lang="tr-TR" b="1" dirty="0">
                <a:solidFill>
                  <a:srgbClr val="002060"/>
                </a:solidFill>
              </a:rPr>
              <a:t>fiziksel aktivite, sağlıksız beslenme, görme ve işitme problemleri; kas/iskelet problemleri, depresyon, sinirlilik, öfke ve can sıkıntısı gibi birçok probleme</a:t>
            </a:r>
            <a:r>
              <a:rPr lang="tr-TR" dirty="0">
                <a:solidFill>
                  <a:srgbClr val="002060"/>
                </a:solidFill>
              </a:rPr>
              <a:t> yol açmaktadır. </a:t>
            </a:r>
            <a:endParaRPr lang="tr-TR" dirty="0" smtClean="0">
              <a:solidFill>
                <a:srgbClr val="002060"/>
              </a:solidFill>
            </a:endParaRPr>
          </a:p>
          <a:p>
            <a:pPr algn="just"/>
            <a:endParaRPr lang="tr-TR" dirty="0" smtClean="0">
              <a:solidFill>
                <a:srgbClr val="002060"/>
              </a:solidFill>
            </a:endParaRPr>
          </a:p>
          <a:p>
            <a:pPr algn="just"/>
            <a:r>
              <a:rPr lang="tr-TR" dirty="0" smtClean="0">
                <a:solidFill>
                  <a:srgbClr val="002060"/>
                </a:solidFill>
              </a:rPr>
              <a:t>OECD’nin </a:t>
            </a:r>
            <a:r>
              <a:rPr lang="tr-TR" dirty="0">
                <a:solidFill>
                  <a:srgbClr val="002060"/>
                </a:solidFill>
              </a:rPr>
              <a:t>2018 yılında yayımladığı </a:t>
            </a:r>
            <a:r>
              <a:rPr lang="tr-TR" b="1" dirty="0">
                <a:solidFill>
                  <a:srgbClr val="002060"/>
                </a:solidFill>
              </a:rPr>
              <a:t>Dijital Çağda Çocuk ve Yetişkinlerin Ruh Sağlığı: Geleceği Şekillendirme başlıklı raporuna</a:t>
            </a:r>
            <a:r>
              <a:rPr lang="tr-TR" dirty="0">
                <a:solidFill>
                  <a:srgbClr val="002060"/>
                </a:solidFill>
              </a:rPr>
              <a:t> göre dijital teknolojilerin ve sosyal medyanın aşırı kullanımı özellikle çocuk ve gençler açısından </a:t>
            </a:r>
            <a:r>
              <a:rPr lang="tr-TR" b="1" dirty="0">
                <a:solidFill>
                  <a:srgbClr val="002060"/>
                </a:solidFill>
              </a:rPr>
              <a:t>siber zorbalığa uğrama veya beden imajının bozulması gibi sonuçlar </a:t>
            </a:r>
            <a:r>
              <a:rPr lang="tr-TR" dirty="0">
                <a:solidFill>
                  <a:srgbClr val="002060"/>
                </a:solidFill>
              </a:rPr>
              <a:t>da doğurmaktadır.</a:t>
            </a:r>
          </a:p>
          <a:p>
            <a:pPr marL="0" indent="0" algn="just">
              <a:buNone/>
            </a:pP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58271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Ne </a:t>
            </a:r>
            <a:r>
              <a:rPr lang="tr-TR" b="1" dirty="0" smtClean="0">
                <a:solidFill>
                  <a:schemeClr val="accent6">
                    <a:lumMod val="25000"/>
                  </a:schemeClr>
                </a:solidFill>
              </a:rPr>
              <a:t>Yapmalı</a:t>
            </a:r>
            <a:r>
              <a:rPr lang="tr-TR" b="1" dirty="0">
                <a:solidFill>
                  <a:schemeClr val="accent6">
                    <a:lumMod val="25000"/>
                  </a:schemeClr>
                </a:solidFill>
              </a:rPr>
              <a:t>?</a:t>
            </a:r>
            <a:br>
              <a:rPr lang="tr-TR" b="1" dirty="0">
                <a:solidFill>
                  <a:schemeClr val="accent6">
                    <a:lumMod val="25000"/>
                  </a:schemeClr>
                </a:solidFill>
              </a:rPr>
            </a:br>
            <a:endParaRPr lang="tr-TR" dirty="0">
              <a:solidFill>
                <a:schemeClr val="accent6">
                  <a:lumMod val="25000"/>
                </a:schemeClr>
              </a:solidFill>
            </a:endParaRPr>
          </a:p>
        </p:txBody>
      </p:sp>
      <p:sp>
        <p:nvSpPr>
          <p:cNvPr id="3" name="İçerik Yer Tutucusu 2"/>
          <p:cNvSpPr>
            <a:spLocks noGrp="1"/>
          </p:cNvSpPr>
          <p:nvPr>
            <p:ph idx="1"/>
          </p:nvPr>
        </p:nvSpPr>
        <p:spPr/>
        <p:txBody>
          <a:bodyPr>
            <a:normAutofit/>
          </a:bodyPr>
          <a:lstStyle/>
          <a:p>
            <a:r>
              <a:rPr lang="tr-TR" dirty="0" smtClean="0">
                <a:solidFill>
                  <a:srgbClr val="002060"/>
                </a:solidFill>
              </a:rPr>
              <a:t>Çocuklarınızı </a:t>
            </a:r>
            <a:r>
              <a:rPr lang="tr-TR" dirty="0">
                <a:solidFill>
                  <a:srgbClr val="002060"/>
                </a:solidFill>
              </a:rPr>
              <a:t>arkadaşları ile doğal yollardan görüşmeleri için yönlendirin, akran grupları içerisinde sosyalleşmesini sağlayın.</a:t>
            </a:r>
          </a:p>
          <a:p>
            <a:r>
              <a:rPr lang="tr-TR" dirty="0">
                <a:solidFill>
                  <a:srgbClr val="002060"/>
                </a:solidFill>
              </a:rPr>
              <a:t>Çocuklarınızı yetenek ve ilgi alanlarına uygun spor dallarına yönlendirin.</a:t>
            </a:r>
          </a:p>
          <a:p>
            <a:r>
              <a:rPr lang="tr-TR" dirty="0">
                <a:solidFill>
                  <a:srgbClr val="002060"/>
                </a:solidFill>
              </a:rPr>
              <a:t>Çocuğunuzun arkadaşlık ilişkilerini destekleyin, onları bir araya getirecek aktivite planlayın.</a:t>
            </a:r>
          </a:p>
          <a:p>
            <a:r>
              <a:rPr lang="tr-TR" dirty="0">
                <a:solidFill>
                  <a:srgbClr val="002060"/>
                </a:solidFill>
              </a:rPr>
              <a:t>Çocuğunuzun bilgisayar kullanımını kontrol edin ve sanal ortamdaki arkadaşlarını tanıyın. Bilgisayarlarınızda güvenli internet uygulamalarının olmasına özen gösterin.</a:t>
            </a:r>
          </a:p>
          <a:p>
            <a:r>
              <a:rPr lang="tr-TR" dirty="0">
                <a:solidFill>
                  <a:srgbClr val="002060"/>
                </a:solidFill>
              </a:rPr>
              <a:t>Çocuğunuzla birlikte vakit geçirin. Keyif alabileceğiniz aktiviteler planlayın</a:t>
            </a:r>
            <a:r>
              <a:rPr lang="tr-TR" dirty="0" smtClean="0">
                <a:solidFill>
                  <a:srgbClr val="002060"/>
                </a:solidFill>
              </a:rPr>
              <a:t>.</a:t>
            </a:r>
          </a:p>
          <a:p>
            <a:endParaRPr lang="tr-TR" dirty="0">
              <a:solidFill>
                <a:srgbClr val="002060"/>
              </a:solidFill>
            </a:endParaRPr>
          </a:p>
          <a:p>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234963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Ne Y</a:t>
            </a:r>
            <a:r>
              <a:rPr lang="tr-TR" b="1" dirty="0" smtClean="0">
                <a:solidFill>
                  <a:schemeClr val="accent6">
                    <a:lumMod val="25000"/>
                  </a:schemeClr>
                </a:solidFill>
              </a:rPr>
              <a:t>apmamalı</a:t>
            </a:r>
            <a:r>
              <a:rPr lang="tr-TR" b="1" dirty="0">
                <a:solidFill>
                  <a:schemeClr val="accent6">
                    <a:lumMod val="25000"/>
                  </a:schemeClr>
                </a:solidFill>
              </a:rPr>
              <a:t>?</a:t>
            </a:r>
            <a:r>
              <a:rPr lang="tr-TR" b="1" dirty="0">
                <a:solidFill>
                  <a:srgbClr val="002060"/>
                </a:solidFill>
              </a:rPr>
              <a:t/>
            </a:r>
            <a:br>
              <a:rPr lang="tr-TR" b="1" dirty="0">
                <a:solidFill>
                  <a:srgbClr val="002060"/>
                </a:solidFill>
              </a:rPr>
            </a:br>
            <a:endParaRPr lang="tr-TR" dirty="0"/>
          </a:p>
        </p:txBody>
      </p:sp>
      <p:sp>
        <p:nvSpPr>
          <p:cNvPr id="3" name="İçerik Yer Tutucusu 2"/>
          <p:cNvSpPr>
            <a:spLocks noGrp="1"/>
          </p:cNvSpPr>
          <p:nvPr>
            <p:ph idx="1"/>
          </p:nvPr>
        </p:nvSpPr>
        <p:spPr>
          <a:xfrm>
            <a:off x="1000718" y="2471296"/>
            <a:ext cx="4805171" cy="3621031"/>
          </a:xfrm>
        </p:spPr>
        <p:txBody>
          <a:bodyPr>
            <a:normAutofit fontScale="70000" lnSpcReduction="20000"/>
          </a:bodyPr>
          <a:lstStyle/>
          <a:p>
            <a:r>
              <a:rPr lang="tr-TR" dirty="0" smtClean="0">
                <a:solidFill>
                  <a:srgbClr val="002060"/>
                </a:solidFill>
              </a:rPr>
              <a:t>Akıllı </a:t>
            </a:r>
            <a:r>
              <a:rPr lang="tr-TR" dirty="0">
                <a:solidFill>
                  <a:srgbClr val="002060"/>
                </a:solidFill>
              </a:rPr>
              <a:t>telefon/tablet vb. gibi teknolojik aletleri çocukları teselli etmek, boş zamanlarını değerlendirmek ve susturmak için kullanmayın. Haftalık çizelgeler oluşturarak buna göre teknolojik alet kullanım planı oluşturun</a:t>
            </a:r>
            <a:r>
              <a:rPr lang="tr-TR" dirty="0" smtClean="0">
                <a:solidFill>
                  <a:srgbClr val="002060"/>
                </a:solidFill>
              </a:rPr>
              <a:t>.</a:t>
            </a:r>
          </a:p>
          <a:p>
            <a:endParaRPr lang="tr-TR" dirty="0">
              <a:solidFill>
                <a:srgbClr val="002060"/>
              </a:solidFill>
            </a:endParaRPr>
          </a:p>
          <a:p>
            <a:r>
              <a:rPr lang="tr-TR" dirty="0">
                <a:solidFill>
                  <a:srgbClr val="002060"/>
                </a:solidFill>
              </a:rPr>
              <a:t>Sadece ekran süresine odaklanmayın, çocukların kontrolsüz ve uzun süre internet kullanmasını denetleyin. İnternet filtrelerinden destek alınabilir</a:t>
            </a:r>
            <a:r>
              <a:rPr lang="tr-TR" dirty="0" smtClean="0">
                <a:solidFill>
                  <a:srgbClr val="002060"/>
                </a:solidFill>
              </a:rPr>
              <a:t>.</a:t>
            </a:r>
          </a:p>
          <a:p>
            <a:endParaRPr lang="tr-TR" dirty="0">
              <a:solidFill>
                <a:srgbClr val="002060"/>
              </a:solidFill>
            </a:endParaRPr>
          </a:p>
          <a:p>
            <a:r>
              <a:rPr lang="tr-TR" dirty="0">
                <a:solidFill>
                  <a:srgbClr val="002060"/>
                </a:solidFill>
              </a:rPr>
              <a:t>Yemek ve çay saatlerinde bilgisayar başındaki çocuğa servis yapmayın, size katılması için teşvik edin. Sorumluluklarını onun yerine yüklenmeyin</a:t>
            </a:r>
            <a:r>
              <a:rPr lang="tr-TR" dirty="0" smtClean="0">
                <a:solidFill>
                  <a:srgbClr val="002060"/>
                </a:solidFill>
              </a:rPr>
              <a:t>.</a:t>
            </a:r>
          </a:p>
          <a:p>
            <a:endParaRPr lang="tr-TR" dirty="0">
              <a:solidFill>
                <a:srgbClr val="002060"/>
              </a:solidFill>
            </a:endParaRPr>
          </a:p>
          <a:p>
            <a:r>
              <a:rPr lang="tr-TR" dirty="0">
                <a:solidFill>
                  <a:srgbClr val="002060"/>
                </a:solidFill>
              </a:rPr>
              <a:t>TV veya internet benzeri teknolojik alet merkezli ev düzeni kurmayın. Teknolojik aletler ortak kullanım alanında olabilir.  </a:t>
            </a:r>
          </a:p>
          <a:p>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sp>
        <p:nvSpPr>
          <p:cNvPr id="5" name="Metin kutusu 4"/>
          <p:cNvSpPr txBox="1"/>
          <p:nvPr/>
        </p:nvSpPr>
        <p:spPr>
          <a:xfrm>
            <a:off x="6297059" y="2418545"/>
            <a:ext cx="4554555" cy="4278094"/>
          </a:xfrm>
          <a:prstGeom prst="rect">
            <a:avLst/>
          </a:prstGeom>
          <a:noFill/>
        </p:spPr>
        <p:txBody>
          <a:bodyPr wrap="square" rtlCol="0">
            <a:spAutoFit/>
          </a:bodyPr>
          <a:lstStyle/>
          <a:p>
            <a:pPr marL="342900" indent="-342900" defTabSz="457200">
              <a:lnSpc>
                <a:spcPct val="80000"/>
              </a:lnSpc>
              <a:spcBef>
                <a:spcPts val="1000"/>
              </a:spcBef>
              <a:buClr>
                <a:schemeClr val="accent1"/>
              </a:buClr>
              <a:buSzPct val="80000"/>
              <a:buFont typeface="Wingdings 3" charset="2"/>
              <a:buChar char=""/>
            </a:pPr>
            <a:r>
              <a:rPr lang="tr-TR" sz="1300" dirty="0">
                <a:solidFill>
                  <a:srgbClr val="002060"/>
                </a:solidFill>
              </a:rPr>
              <a:t>Akıllı telefon/tablet vb. yoğun kullanımı olmaması için ona görevler verin ve aldığı görevleri yerine getirmesi için çocuğunuzu destekleyin.</a:t>
            </a:r>
          </a:p>
          <a:p>
            <a:pPr marL="342900" indent="-342900" defTabSz="457200">
              <a:lnSpc>
                <a:spcPct val="80000"/>
              </a:lnSpc>
              <a:spcBef>
                <a:spcPts val="1000"/>
              </a:spcBef>
              <a:buClr>
                <a:schemeClr val="accent1"/>
              </a:buClr>
              <a:buSzPct val="80000"/>
              <a:buFont typeface="Wingdings 3" charset="2"/>
              <a:buChar char=""/>
            </a:pPr>
            <a:endParaRPr lang="tr-TR" sz="1300" dirty="0">
              <a:solidFill>
                <a:srgbClr val="002060"/>
              </a:solidFill>
            </a:endParaRPr>
          </a:p>
          <a:p>
            <a:pPr marL="342900" indent="-342900" defTabSz="457200">
              <a:lnSpc>
                <a:spcPct val="80000"/>
              </a:lnSpc>
              <a:spcBef>
                <a:spcPts val="1000"/>
              </a:spcBef>
              <a:buClr>
                <a:schemeClr val="accent1"/>
              </a:buClr>
              <a:buSzPct val="80000"/>
              <a:buFont typeface="Wingdings 3" charset="2"/>
              <a:buChar char=""/>
            </a:pPr>
            <a:r>
              <a:rPr lang="tr-TR" sz="1300" dirty="0">
                <a:solidFill>
                  <a:srgbClr val="002060"/>
                </a:solidFill>
              </a:rPr>
              <a:t>Çocuğunuza internet kullanımının olumsuz süreçleri hakkında çok fazla mesaj vermeye çalışmayın. Çocuk çok fazla verilen mesajları unutur veya karıştırır. Sık sık aynı cümleleri kurmak sürecin önemini azaltacaktır.  Az, doğru ve sizin için en önemli mesajı vermeye çalışın.</a:t>
            </a:r>
          </a:p>
          <a:p>
            <a:pPr marL="342900" indent="-342900" defTabSz="457200">
              <a:lnSpc>
                <a:spcPct val="80000"/>
              </a:lnSpc>
              <a:spcBef>
                <a:spcPts val="1000"/>
              </a:spcBef>
              <a:buClr>
                <a:schemeClr val="accent1"/>
              </a:buClr>
              <a:buSzPct val="80000"/>
              <a:buFont typeface="Wingdings 3" charset="2"/>
              <a:buChar char=""/>
            </a:pPr>
            <a:endParaRPr lang="tr-TR" sz="1300" dirty="0">
              <a:solidFill>
                <a:srgbClr val="002060"/>
              </a:solidFill>
            </a:endParaRPr>
          </a:p>
          <a:p>
            <a:pPr marL="342900" indent="-342900" defTabSz="457200">
              <a:lnSpc>
                <a:spcPct val="80000"/>
              </a:lnSpc>
              <a:spcBef>
                <a:spcPts val="1000"/>
              </a:spcBef>
              <a:buClr>
                <a:schemeClr val="accent1"/>
              </a:buClr>
              <a:buSzPct val="80000"/>
              <a:buFont typeface="Wingdings 3" charset="2"/>
              <a:buChar char=""/>
            </a:pPr>
            <a:r>
              <a:rPr lang="tr-TR" sz="1300" dirty="0">
                <a:solidFill>
                  <a:srgbClr val="002060"/>
                </a:solidFill>
              </a:rPr>
              <a:t> Çocuğunuza ahlak dersi vermeyin veya eleştirme/suçlama yapmayın. Onun yaşadığı duyguları inkâr etmeyin, anlamaya çalışın.</a:t>
            </a:r>
          </a:p>
          <a:p>
            <a:pPr marL="342900" indent="-342900" defTabSz="457200">
              <a:lnSpc>
                <a:spcPct val="80000"/>
              </a:lnSpc>
              <a:spcBef>
                <a:spcPts val="1000"/>
              </a:spcBef>
              <a:buClr>
                <a:schemeClr val="accent1"/>
              </a:buClr>
              <a:buSzPct val="80000"/>
              <a:buFont typeface="Wingdings 3" charset="2"/>
              <a:buChar char=""/>
            </a:pPr>
            <a:endParaRPr lang="tr-TR" sz="1300" dirty="0">
              <a:solidFill>
                <a:srgbClr val="002060"/>
              </a:solidFill>
            </a:endParaRPr>
          </a:p>
          <a:p>
            <a:pPr marL="342900" indent="-342900" defTabSz="457200">
              <a:lnSpc>
                <a:spcPct val="80000"/>
              </a:lnSpc>
              <a:spcBef>
                <a:spcPts val="1000"/>
              </a:spcBef>
              <a:buClr>
                <a:schemeClr val="accent1"/>
              </a:buClr>
              <a:buSzPct val="80000"/>
              <a:buFont typeface="Wingdings 3" charset="2"/>
              <a:buChar char=""/>
            </a:pPr>
            <a:r>
              <a:rPr lang="tr-TR" sz="1300" dirty="0">
                <a:solidFill>
                  <a:srgbClr val="002060"/>
                </a:solidFill>
              </a:rPr>
              <a:t>Yaralayıcı mesajlar kullanmaktan kaçının. Yaralayıcı mesajlar kullanıldığında iletişim bozulur ve iletişimin bozulması ile çocuk kendisini savunmaya başlar. Bu savunmalar sonucu çocuk içine kapanır veya sık sık yalan söylemeye başlar.</a:t>
            </a:r>
          </a:p>
          <a:p>
            <a:endParaRPr lang="tr-TR" sz="1400" dirty="0"/>
          </a:p>
        </p:txBody>
      </p:sp>
      <p:pic>
        <p:nvPicPr>
          <p:cNvPr id="6"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208148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25000"/>
                  </a:schemeClr>
                </a:solidFill>
              </a:rPr>
              <a:t>KAYNAKÇA</a:t>
            </a:r>
            <a:endParaRPr lang="tr-TR" dirty="0">
              <a:solidFill>
                <a:schemeClr val="accent6">
                  <a:lumMod val="25000"/>
                </a:schemeClr>
              </a:solidFill>
            </a:endParaRPr>
          </a:p>
        </p:txBody>
      </p:sp>
      <p:sp>
        <p:nvSpPr>
          <p:cNvPr id="3" name="İçerik Yer Tutucusu 2"/>
          <p:cNvSpPr>
            <a:spLocks noGrp="1"/>
          </p:cNvSpPr>
          <p:nvPr>
            <p:ph idx="1"/>
          </p:nvPr>
        </p:nvSpPr>
        <p:spPr>
          <a:xfrm>
            <a:off x="1154954" y="2603500"/>
            <a:ext cx="10269538" cy="2849849"/>
          </a:xfrm>
        </p:spPr>
        <p:txBody>
          <a:bodyPr/>
          <a:lstStyle/>
          <a:p>
            <a:r>
              <a:rPr lang="tr-TR" dirty="0">
                <a:solidFill>
                  <a:srgbClr val="002060"/>
                </a:solidFill>
              </a:rPr>
              <a:t>https://</a:t>
            </a:r>
            <a:r>
              <a:rPr lang="tr-TR" dirty="0" smtClean="0">
                <a:solidFill>
                  <a:srgbClr val="002060"/>
                </a:solidFill>
              </a:rPr>
              <a:t>data.tuik.gov.tr/Bulten/Index?p=Cocuklarda-Bilisim-Teknolojileri-Kullanim-Arastirmasi-2021-41132</a:t>
            </a:r>
          </a:p>
          <a:p>
            <a:r>
              <a:rPr lang="tr-TR" dirty="0">
                <a:solidFill>
                  <a:srgbClr val="002060"/>
                </a:solidFill>
              </a:rPr>
              <a:t>https://tr.wikipedia.org/wiki/Teknoloji_(anlam_ayr%C4%B1m%C4%B1)</a:t>
            </a:r>
            <a:endParaRPr lang="tr-TR" dirty="0" smtClean="0">
              <a:solidFill>
                <a:srgbClr val="002060"/>
              </a:solidFill>
            </a:endParaRPr>
          </a:p>
          <a:p>
            <a:r>
              <a:rPr lang="tr-TR" dirty="0">
                <a:solidFill>
                  <a:srgbClr val="002060"/>
                </a:solidFill>
              </a:rPr>
              <a:t>https://</a:t>
            </a:r>
            <a:r>
              <a:rPr lang="tr-TR" dirty="0" smtClean="0">
                <a:solidFill>
                  <a:srgbClr val="002060"/>
                </a:solidFill>
              </a:rPr>
              <a:t>tr.wikipedia.org/wiki/Dijital_vatanda%C5%9Fl%C4%B1k</a:t>
            </a:r>
          </a:p>
          <a:p>
            <a:r>
              <a:rPr lang="tr-TR" dirty="0">
                <a:solidFill>
                  <a:srgbClr val="002060"/>
                </a:solidFill>
              </a:rPr>
              <a:t>https://</a:t>
            </a:r>
            <a:r>
              <a:rPr lang="tr-TR" dirty="0" smtClean="0">
                <a:solidFill>
                  <a:srgbClr val="002060"/>
                </a:solidFill>
              </a:rPr>
              <a:t>www.yedam.org.tr/teknoloji-bagimliligi</a:t>
            </a:r>
          </a:p>
          <a:p>
            <a:r>
              <a:rPr lang="tr-TR" dirty="0">
                <a:solidFill>
                  <a:srgbClr val="002060"/>
                </a:solidFill>
              </a:rPr>
              <a:t>https://www.yesilay.org.tr/tr/bagimlilik/teknoloji-bagimliligi</a:t>
            </a:r>
            <a:endParaRPr lang="tr-TR" dirty="0" smtClean="0">
              <a:solidFill>
                <a:srgbClr val="002060"/>
              </a:solidFill>
            </a:endParaRPr>
          </a:p>
          <a:p>
            <a:r>
              <a:rPr lang="tr-TR" dirty="0" smtClean="0">
                <a:solidFill>
                  <a:srgbClr val="002060"/>
                </a:solidFill>
              </a:rPr>
              <a:t>Yay, M. (2019). Dijital Ebeveynlik. Yeşilay Yayınları. İstanbul.</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196703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Çankaya Rehberlik ve Araştırma Merkezi-2022</a:t>
            </a:r>
            <a:endParaRPr lang="tr-TR"/>
          </a:p>
        </p:txBody>
      </p:sp>
      <p:pic>
        <p:nvPicPr>
          <p:cNvPr id="4" name="3 Resim" descr="ÇANKAYA RAM LOGO.png"/>
          <p:cNvPicPr>
            <a:picLocks noChangeAspect="1"/>
          </p:cNvPicPr>
          <p:nvPr/>
        </p:nvPicPr>
        <p:blipFill>
          <a:blip r:embed="rId2" cstate="print"/>
          <a:stretch>
            <a:fillRect/>
          </a:stretch>
        </p:blipFill>
        <p:spPr>
          <a:xfrm>
            <a:off x="4511824" y="620688"/>
            <a:ext cx="2952328" cy="2951896"/>
          </a:xfrm>
          <a:prstGeom prst="rect">
            <a:avLst/>
          </a:prstGeom>
        </p:spPr>
      </p:pic>
      <p:sp>
        <p:nvSpPr>
          <p:cNvPr id="5" name="4 Metin kutusu"/>
          <p:cNvSpPr txBox="1"/>
          <p:nvPr/>
        </p:nvSpPr>
        <p:spPr>
          <a:xfrm>
            <a:off x="3647729" y="4005065"/>
            <a:ext cx="5533453" cy="2031325"/>
          </a:xfrm>
          <a:prstGeom prst="rect">
            <a:avLst/>
          </a:prstGeom>
          <a:noFill/>
        </p:spPr>
        <p:txBody>
          <a:bodyPr wrap="square" rtlCol="0">
            <a:spAutoFit/>
          </a:bodyPr>
          <a:lstStyle/>
          <a:p>
            <a:pPr algn="ctr"/>
            <a:r>
              <a:rPr lang="tr-TR" b="1" dirty="0">
                <a:solidFill>
                  <a:schemeClr val="bg1">
                    <a:lumMod val="10000"/>
                  </a:schemeClr>
                </a:solidFill>
              </a:rPr>
              <a:t>Çankaya Rehberlik ve Araştırma Merkezi</a:t>
            </a:r>
          </a:p>
          <a:p>
            <a:pPr algn="ctr"/>
            <a:endParaRPr lang="tr-TR" b="1" dirty="0">
              <a:solidFill>
                <a:schemeClr val="bg1">
                  <a:lumMod val="10000"/>
                </a:schemeClr>
              </a:solidFill>
            </a:endParaRPr>
          </a:p>
          <a:p>
            <a:r>
              <a:rPr lang="tr-TR" dirty="0">
                <a:solidFill>
                  <a:schemeClr val="bg1">
                    <a:lumMod val="10000"/>
                  </a:schemeClr>
                </a:solidFill>
              </a:rPr>
              <a:t>Web 		: www.</a:t>
            </a:r>
            <a:r>
              <a:rPr lang="tr-TR" dirty="0" err="1">
                <a:solidFill>
                  <a:schemeClr val="bg1">
                    <a:lumMod val="10000"/>
                  </a:schemeClr>
                </a:solidFill>
              </a:rPr>
              <a:t>cankayaram</a:t>
            </a:r>
            <a:r>
              <a:rPr lang="tr-TR" dirty="0">
                <a:solidFill>
                  <a:schemeClr val="bg1">
                    <a:lumMod val="10000"/>
                  </a:schemeClr>
                </a:solidFill>
              </a:rPr>
              <a:t>.</a:t>
            </a:r>
            <a:r>
              <a:rPr lang="tr-TR" dirty="0" err="1">
                <a:solidFill>
                  <a:schemeClr val="bg1">
                    <a:lumMod val="10000"/>
                  </a:schemeClr>
                </a:solidFill>
              </a:rPr>
              <a:t>meb</a:t>
            </a:r>
            <a:r>
              <a:rPr lang="tr-TR" dirty="0">
                <a:solidFill>
                  <a:schemeClr val="bg1">
                    <a:lumMod val="10000"/>
                  </a:schemeClr>
                </a:solidFill>
              </a:rPr>
              <a:t>.k12.tr</a:t>
            </a:r>
          </a:p>
          <a:p>
            <a:r>
              <a:rPr lang="tr-TR" dirty="0">
                <a:solidFill>
                  <a:schemeClr val="bg1">
                    <a:lumMod val="10000"/>
                  </a:schemeClr>
                </a:solidFill>
              </a:rPr>
              <a:t>Tel 		: 0(312) 466 67 76</a:t>
            </a:r>
          </a:p>
          <a:p>
            <a:r>
              <a:rPr lang="tr-TR" dirty="0" err="1">
                <a:solidFill>
                  <a:schemeClr val="bg1">
                    <a:lumMod val="10000"/>
                  </a:schemeClr>
                </a:solidFill>
              </a:rPr>
              <a:t>İnstagram</a:t>
            </a:r>
            <a:r>
              <a:rPr lang="tr-TR" dirty="0">
                <a:solidFill>
                  <a:schemeClr val="bg1">
                    <a:lumMod val="10000"/>
                  </a:schemeClr>
                </a:solidFill>
              </a:rPr>
              <a:t>	: @</a:t>
            </a:r>
            <a:r>
              <a:rPr lang="tr-TR" dirty="0" err="1">
                <a:solidFill>
                  <a:schemeClr val="bg1">
                    <a:lumMod val="10000"/>
                  </a:schemeClr>
                </a:solidFill>
              </a:rPr>
              <a:t>cankayaram</a:t>
            </a:r>
            <a:endParaRPr lang="tr-TR" dirty="0">
              <a:solidFill>
                <a:schemeClr val="bg1">
                  <a:lumMod val="10000"/>
                </a:schemeClr>
              </a:solidFill>
            </a:endParaRPr>
          </a:p>
          <a:p>
            <a:r>
              <a:rPr lang="tr-TR" dirty="0" err="1">
                <a:solidFill>
                  <a:schemeClr val="bg1">
                    <a:lumMod val="10000"/>
                  </a:schemeClr>
                </a:solidFill>
              </a:rPr>
              <a:t>twitter</a:t>
            </a:r>
            <a:r>
              <a:rPr lang="tr-TR" dirty="0">
                <a:solidFill>
                  <a:schemeClr val="bg1">
                    <a:lumMod val="10000"/>
                  </a:schemeClr>
                </a:solidFill>
              </a:rPr>
              <a:t>		: @</a:t>
            </a:r>
            <a:r>
              <a:rPr lang="tr-TR" dirty="0" err="1">
                <a:solidFill>
                  <a:schemeClr val="bg1">
                    <a:lumMod val="10000"/>
                  </a:schemeClr>
                </a:solidFill>
              </a:rPr>
              <a:t>cankayaram</a:t>
            </a:r>
            <a:endParaRPr lang="tr-TR" dirty="0">
              <a:solidFill>
                <a:schemeClr val="bg1">
                  <a:lumMod val="10000"/>
                </a:schemeClr>
              </a:solidFill>
            </a:endParaRPr>
          </a:p>
          <a:p>
            <a:endParaRPr lang="tr-TR" dirty="0">
              <a:solidFill>
                <a:schemeClr val="bg1">
                  <a:lumMod val="10000"/>
                </a:schemeClr>
              </a:solidFill>
            </a:endParaRPr>
          </a:p>
        </p:txBody>
      </p:sp>
    </p:spTree>
    <p:extLst>
      <p:ext uri="{BB962C8B-B14F-4D97-AF65-F5344CB8AC3E}">
        <p14:creationId xmlns:p14="http://schemas.microsoft.com/office/powerpoint/2010/main" val="4037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25000"/>
                  </a:schemeClr>
                </a:solidFill>
              </a:rPr>
              <a:t>TEKNOLOJİ ve BİLİNÇ</a:t>
            </a:r>
            <a:endParaRPr lang="tr-TR" dirty="0">
              <a:solidFill>
                <a:schemeClr val="accent6">
                  <a:lumMod val="25000"/>
                </a:schemeClr>
              </a:solidFill>
            </a:endParaRPr>
          </a:p>
        </p:txBody>
      </p:sp>
      <p:sp>
        <p:nvSpPr>
          <p:cNvPr id="3" name="İçerik Yer Tutucusu 2"/>
          <p:cNvSpPr>
            <a:spLocks noGrp="1"/>
          </p:cNvSpPr>
          <p:nvPr>
            <p:ph idx="1"/>
          </p:nvPr>
        </p:nvSpPr>
        <p:spPr/>
        <p:txBody>
          <a:bodyPr/>
          <a:lstStyle/>
          <a:p>
            <a:pPr lvl="0">
              <a:lnSpc>
                <a:spcPct val="150000"/>
              </a:lnSpc>
            </a:pPr>
            <a:r>
              <a:rPr lang="tr-TR" dirty="0">
                <a:solidFill>
                  <a:srgbClr val="002060"/>
                </a:solidFill>
              </a:rPr>
              <a:t>Dijital dünyada varlığımızı sürdürüyoruz. </a:t>
            </a:r>
          </a:p>
          <a:p>
            <a:pPr lvl="0">
              <a:lnSpc>
                <a:spcPct val="150000"/>
              </a:lnSpc>
            </a:pPr>
            <a:r>
              <a:rPr lang="tr-TR" dirty="0">
                <a:solidFill>
                  <a:srgbClr val="002060"/>
                </a:solidFill>
              </a:rPr>
              <a:t>Günün her anı yanımızdan ayırmak istemediğimiz </a:t>
            </a:r>
            <a:r>
              <a:rPr lang="tr-TR" b="1" dirty="0">
                <a:solidFill>
                  <a:srgbClr val="002060"/>
                </a:solidFill>
              </a:rPr>
              <a:t>‘akıllı </a:t>
            </a:r>
            <a:r>
              <a:rPr lang="tr-TR" b="1" dirty="0" err="1">
                <a:solidFill>
                  <a:srgbClr val="002060"/>
                </a:solidFill>
              </a:rPr>
              <a:t>telefon’larımız</a:t>
            </a:r>
            <a:r>
              <a:rPr lang="tr-TR" dirty="0">
                <a:solidFill>
                  <a:srgbClr val="002060"/>
                </a:solidFill>
              </a:rPr>
              <a:t>, </a:t>
            </a:r>
          </a:p>
          <a:p>
            <a:pPr lvl="0">
              <a:lnSpc>
                <a:spcPct val="150000"/>
              </a:lnSpc>
            </a:pPr>
            <a:r>
              <a:rPr lang="tr-TR" dirty="0">
                <a:solidFill>
                  <a:srgbClr val="002060"/>
                </a:solidFill>
              </a:rPr>
              <a:t>B</a:t>
            </a:r>
            <a:r>
              <a:rPr lang="tr-TR" dirty="0" smtClean="0">
                <a:solidFill>
                  <a:srgbClr val="002060"/>
                </a:solidFill>
              </a:rPr>
              <a:t>ilgi </a:t>
            </a:r>
            <a:r>
              <a:rPr lang="tr-TR" dirty="0">
                <a:solidFill>
                  <a:srgbClr val="002060"/>
                </a:solidFill>
              </a:rPr>
              <a:t>paylaşımı yaptığımız ve haberler </a:t>
            </a:r>
            <a:r>
              <a:rPr lang="tr-TR" dirty="0" smtClean="0">
                <a:solidFill>
                  <a:srgbClr val="002060"/>
                </a:solidFill>
              </a:rPr>
              <a:t> dahil </a:t>
            </a:r>
            <a:r>
              <a:rPr lang="tr-TR" dirty="0">
                <a:solidFill>
                  <a:srgbClr val="002060"/>
                </a:solidFill>
              </a:rPr>
              <a:t>farklı paylaşımları/bilgileri takip ettiğimiz </a:t>
            </a:r>
            <a:r>
              <a:rPr lang="tr-TR" b="1" dirty="0" smtClean="0">
                <a:solidFill>
                  <a:srgbClr val="002060"/>
                </a:solidFill>
              </a:rPr>
              <a:t>sosyal </a:t>
            </a:r>
            <a:r>
              <a:rPr lang="tr-TR" b="1" dirty="0">
                <a:solidFill>
                  <a:srgbClr val="002060"/>
                </a:solidFill>
              </a:rPr>
              <a:t>medya hesapları</a:t>
            </a:r>
            <a:r>
              <a:rPr lang="tr-TR" dirty="0">
                <a:solidFill>
                  <a:srgbClr val="002060"/>
                </a:solidFill>
              </a:rPr>
              <a:t>, </a:t>
            </a:r>
          </a:p>
          <a:p>
            <a:pPr lvl="0">
              <a:lnSpc>
                <a:spcPct val="150000"/>
              </a:lnSpc>
            </a:pPr>
            <a:r>
              <a:rPr lang="tr-TR" dirty="0">
                <a:solidFill>
                  <a:srgbClr val="002060"/>
                </a:solidFill>
              </a:rPr>
              <a:t>K</a:t>
            </a:r>
            <a:r>
              <a:rPr lang="tr-TR" dirty="0" smtClean="0">
                <a:solidFill>
                  <a:srgbClr val="002060"/>
                </a:solidFill>
              </a:rPr>
              <a:t>arşısında </a:t>
            </a:r>
            <a:r>
              <a:rPr lang="tr-TR" dirty="0">
                <a:solidFill>
                  <a:srgbClr val="002060"/>
                </a:solidFill>
              </a:rPr>
              <a:t>uzun vakitler geçirebileceğimiz </a:t>
            </a:r>
            <a:r>
              <a:rPr lang="tr-TR" b="1" dirty="0">
                <a:solidFill>
                  <a:srgbClr val="002060"/>
                </a:solidFill>
              </a:rPr>
              <a:t>ekranlar</a:t>
            </a:r>
            <a:r>
              <a:rPr lang="tr-TR" dirty="0">
                <a:solidFill>
                  <a:srgbClr val="002060"/>
                </a:solidFill>
              </a:rPr>
              <a:t>…</a:t>
            </a:r>
          </a:p>
          <a:p>
            <a:endParaRPr lang="tr-TR" dirty="0">
              <a:solidFill>
                <a:srgbClr val="002060"/>
              </a:solidFill>
            </a:endParaRPr>
          </a:p>
        </p:txBody>
      </p:sp>
      <p:pic>
        <p:nvPicPr>
          <p:cNvPr id="4" name="3 Resim" descr="ÇANKAYA RAM LOGO.png"/>
          <p:cNvPicPr>
            <a:picLocks noChangeAspect="1"/>
          </p:cNvPicPr>
          <p:nvPr/>
        </p:nvPicPr>
        <p:blipFill>
          <a:blip r:embed="rId3" cstate="print"/>
          <a:stretch>
            <a:fillRect/>
          </a:stretch>
        </p:blipFill>
        <p:spPr>
          <a:xfrm>
            <a:off x="141141" y="140733"/>
            <a:ext cx="843597" cy="832935"/>
          </a:xfrm>
          <a:prstGeom prst="rect">
            <a:avLst/>
          </a:prstGeom>
        </p:spPr>
      </p:pic>
      <p:sp>
        <p:nvSpPr>
          <p:cNvPr id="5" name="Altbilgi Yer Tutucusu 4"/>
          <p:cNvSpPr>
            <a:spLocks noGrp="1"/>
          </p:cNvSpPr>
          <p:nvPr>
            <p:ph type="ftr" sz="quarter" idx="11"/>
          </p:nvPr>
        </p:nvSpPr>
        <p:spPr/>
        <p:txBody>
          <a:bodyPr/>
          <a:lstStyle/>
          <a:p>
            <a:r>
              <a:rPr lang="tr-TR" smtClean="0"/>
              <a:t>Çankaya Rehberlik ve Araştırma Merkezi</a:t>
            </a:r>
            <a:endParaRPr lang="tr-TR"/>
          </a:p>
        </p:txBody>
      </p:sp>
    </p:spTree>
    <p:extLst>
      <p:ext uri="{BB962C8B-B14F-4D97-AF65-F5344CB8AC3E}">
        <p14:creationId xmlns:p14="http://schemas.microsoft.com/office/powerpoint/2010/main" val="217099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25000"/>
                  </a:schemeClr>
                </a:solidFill>
              </a:rPr>
              <a:t>TEKNOLOJİ ve BİLİNÇ</a:t>
            </a:r>
            <a:endParaRPr lang="tr-TR" dirty="0"/>
          </a:p>
        </p:txBody>
      </p:sp>
      <p:sp>
        <p:nvSpPr>
          <p:cNvPr id="3" name="İçerik Yer Tutucusu 2"/>
          <p:cNvSpPr>
            <a:spLocks noGrp="1"/>
          </p:cNvSpPr>
          <p:nvPr>
            <p:ph idx="1"/>
          </p:nvPr>
        </p:nvSpPr>
        <p:spPr>
          <a:xfrm>
            <a:off x="1154955" y="2603500"/>
            <a:ext cx="5190762" cy="3059170"/>
          </a:xfrm>
        </p:spPr>
        <p:txBody>
          <a:bodyPr>
            <a:normAutofit lnSpcReduction="10000"/>
          </a:bodyPr>
          <a:lstStyle/>
          <a:p>
            <a:pPr algn="just"/>
            <a:r>
              <a:rPr lang="tr-TR" dirty="0">
                <a:solidFill>
                  <a:srgbClr val="002060"/>
                </a:solidFill>
              </a:rPr>
              <a:t>Dijital teknoloji, dünyayı değiştirmiş ve değiştirmeye devam etmektedir. </a:t>
            </a:r>
          </a:p>
          <a:p>
            <a:pPr algn="just">
              <a:buNone/>
            </a:pPr>
            <a:endParaRPr lang="tr-TR" dirty="0">
              <a:solidFill>
                <a:srgbClr val="002060"/>
              </a:solidFill>
            </a:endParaRPr>
          </a:p>
          <a:p>
            <a:pPr algn="just"/>
            <a:r>
              <a:rPr lang="tr-TR" dirty="0">
                <a:solidFill>
                  <a:srgbClr val="002060"/>
                </a:solidFill>
              </a:rPr>
              <a:t>Her geçen zaman daha fazla çocuk internetle tanışarak kullanmaktadır. </a:t>
            </a:r>
          </a:p>
          <a:p>
            <a:pPr algn="just">
              <a:buNone/>
            </a:pPr>
            <a:endParaRPr lang="tr-TR" dirty="0">
              <a:solidFill>
                <a:srgbClr val="002060"/>
              </a:solidFill>
            </a:endParaRPr>
          </a:p>
          <a:p>
            <a:pPr algn="just"/>
            <a:r>
              <a:rPr lang="tr-TR" dirty="0">
                <a:solidFill>
                  <a:srgbClr val="002060"/>
                </a:solidFill>
              </a:rPr>
              <a:t>Bu noktada </a:t>
            </a:r>
            <a:r>
              <a:rPr lang="tr-TR" b="1" dirty="0">
                <a:solidFill>
                  <a:srgbClr val="002060"/>
                </a:solidFill>
              </a:rPr>
              <a:t>çocukluğun kendisinin de dijital teknolojinin etkisiyle hızla değiştiği </a:t>
            </a:r>
            <a:r>
              <a:rPr lang="tr-TR" dirty="0">
                <a:solidFill>
                  <a:srgbClr val="002060"/>
                </a:solidFill>
              </a:rPr>
              <a:t>söylenebilir.</a:t>
            </a:r>
          </a:p>
          <a:p>
            <a:pPr algn="just"/>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40733"/>
            <a:ext cx="843597" cy="83293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997" y="2182595"/>
            <a:ext cx="4450174" cy="3337631"/>
          </a:xfrm>
          <a:prstGeom prst="rect">
            <a:avLst/>
          </a:prstGeom>
        </p:spPr>
      </p:pic>
    </p:spTree>
    <p:extLst>
      <p:ext uri="{BB962C8B-B14F-4D97-AF65-F5344CB8AC3E}">
        <p14:creationId xmlns:p14="http://schemas.microsoft.com/office/powerpoint/2010/main" val="1887192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7292" y="2336214"/>
            <a:ext cx="5569403" cy="3290863"/>
          </a:xfrm>
        </p:spPr>
        <p:txBody>
          <a:bodyPr/>
          <a:lstStyle/>
          <a:p>
            <a:r>
              <a:rPr lang="tr-TR" sz="2800" b="1" dirty="0">
                <a:solidFill>
                  <a:srgbClr val="002060"/>
                </a:solidFill>
              </a:rPr>
              <a:t>“‘Neden’ Bilinçli Teknoloji İle İlgili Veli Bilgilendirmesine İhtiyaç Duyuyoruz?” sorusunun cevaplarını bulmak için bu konudaki bazı araştırma bulgularını birlikte inceleyelim…</a:t>
            </a:r>
          </a:p>
          <a:p>
            <a:endParaRPr lang="tr-TR" b="1" dirty="0">
              <a:solidFill>
                <a:srgbClr val="002060"/>
              </a:solidFill>
            </a:endParaRPr>
          </a:p>
        </p:txBody>
      </p:sp>
      <p:pic>
        <p:nvPicPr>
          <p:cNvPr id="4" name="3 Resim" descr="ÇANKAYA RAM LOGO.png"/>
          <p:cNvPicPr>
            <a:picLocks noChangeAspect="1"/>
          </p:cNvPicPr>
          <p:nvPr/>
        </p:nvPicPr>
        <p:blipFill>
          <a:blip r:embed="rId2" cstate="print"/>
          <a:stretch>
            <a:fillRect/>
          </a:stretch>
        </p:blipFill>
        <p:spPr>
          <a:xfrm>
            <a:off x="816391" y="1367164"/>
            <a:ext cx="4726280" cy="4666543"/>
          </a:xfrm>
          <a:prstGeom prst="rect">
            <a:avLst/>
          </a:prstGeom>
        </p:spPr>
      </p:pic>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07382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TEKNOLOJİ KULLANIMINA </a:t>
            </a:r>
            <a:br>
              <a:rPr lang="tr-TR" b="1" dirty="0">
                <a:solidFill>
                  <a:schemeClr val="accent6">
                    <a:lumMod val="25000"/>
                  </a:schemeClr>
                </a:solidFill>
              </a:rPr>
            </a:br>
            <a:r>
              <a:rPr lang="tr-TR" b="1" dirty="0">
                <a:solidFill>
                  <a:schemeClr val="accent6">
                    <a:lumMod val="25000"/>
                  </a:schemeClr>
                </a:solidFill>
              </a:rPr>
              <a:t>İLİŞKİN TÜİK VERİLERİ</a:t>
            </a:r>
            <a:endParaRPr lang="tr-TR" dirty="0"/>
          </a:p>
        </p:txBody>
      </p:sp>
      <p:sp>
        <p:nvSpPr>
          <p:cNvPr id="3" name="İçerik Yer Tutucusu 2"/>
          <p:cNvSpPr>
            <a:spLocks noGrp="1"/>
          </p:cNvSpPr>
          <p:nvPr>
            <p:ph idx="1"/>
          </p:nvPr>
        </p:nvSpPr>
        <p:spPr/>
        <p:txBody>
          <a:bodyPr/>
          <a:lstStyle/>
          <a:p>
            <a:pPr marL="0" indent="0" algn="just">
              <a:buNone/>
            </a:pPr>
            <a:r>
              <a:rPr lang="tr-TR" dirty="0">
                <a:solidFill>
                  <a:srgbClr val="002060"/>
                </a:solidFill>
              </a:rPr>
              <a:t/>
            </a:r>
            <a:br>
              <a:rPr lang="tr-TR" dirty="0">
                <a:solidFill>
                  <a:srgbClr val="002060"/>
                </a:solidFill>
              </a:rPr>
            </a:br>
            <a:r>
              <a:rPr lang="tr-TR" dirty="0">
                <a:solidFill>
                  <a:srgbClr val="002060"/>
                </a:solidFill>
              </a:rPr>
              <a:t>Çocukların kullandığı bilişim teknolojileri hakkında veri derlemek amacıyla ilk kez 2013 yılında 6-15 yaş grubundaki çocuklara bilişim teknolojileri kullanımı, kullanım sıklıkları ve kullanım amaçları sorulmuştur. Araştırma, çocukların bilgisayar, İnternet, cep telefonu, dijital oyunlar ve sosyal medya kullanımları konusundaki değişimi izleyebilmek amacı ile 2021 yılında tekrarlanmıştır.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8619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TEKNOLOJİ KULLANIMINA </a:t>
            </a:r>
            <a:br>
              <a:rPr lang="tr-TR" b="1" dirty="0">
                <a:solidFill>
                  <a:schemeClr val="accent6">
                    <a:lumMod val="25000"/>
                  </a:schemeClr>
                </a:solidFill>
              </a:rPr>
            </a:br>
            <a:r>
              <a:rPr lang="tr-TR" b="1" dirty="0">
                <a:solidFill>
                  <a:schemeClr val="accent6">
                    <a:lumMod val="25000"/>
                  </a:schemeClr>
                </a:solidFill>
              </a:rPr>
              <a:t>İLİŞKİN </a:t>
            </a:r>
            <a:r>
              <a:rPr lang="tr-TR" b="1" dirty="0" smtClean="0">
                <a:solidFill>
                  <a:schemeClr val="accent6">
                    <a:lumMod val="25000"/>
                  </a:schemeClr>
                </a:solidFill>
              </a:rPr>
              <a:t>TÜİK VERİLERİ</a:t>
            </a:r>
            <a:endParaRPr lang="tr-TR" dirty="0">
              <a:solidFill>
                <a:schemeClr val="accent6">
                  <a:lumMod val="25000"/>
                </a:schemeClr>
              </a:solidFill>
            </a:endParaRPr>
          </a:p>
        </p:txBody>
      </p:sp>
      <p:sp>
        <p:nvSpPr>
          <p:cNvPr id="3" name="İçerik Yer Tutucusu 2"/>
          <p:cNvSpPr>
            <a:spLocks noGrp="1"/>
          </p:cNvSpPr>
          <p:nvPr>
            <p:ph idx="1"/>
          </p:nvPr>
        </p:nvSpPr>
        <p:spPr/>
        <p:txBody>
          <a:bodyPr>
            <a:normAutofit fontScale="77500" lnSpcReduction="20000"/>
          </a:bodyPr>
          <a:lstStyle/>
          <a:p>
            <a:r>
              <a:rPr lang="tr-TR" b="1" dirty="0">
                <a:solidFill>
                  <a:srgbClr val="002060"/>
                </a:solidFill>
              </a:rPr>
              <a:t>Çocukların İnternet </a:t>
            </a:r>
            <a:r>
              <a:rPr lang="tr-TR" b="1" dirty="0" smtClean="0">
                <a:solidFill>
                  <a:srgbClr val="002060"/>
                </a:solidFill>
              </a:rPr>
              <a:t>kullanım </a:t>
            </a:r>
            <a:r>
              <a:rPr lang="tr-TR" b="1" dirty="0">
                <a:solidFill>
                  <a:srgbClr val="002060"/>
                </a:solidFill>
              </a:rPr>
              <a:t>oranı %82,7 </a:t>
            </a:r>
            <a:r>
              <a:rPr lang="tr-TR" b="1" dirty="0" smtClean="0">
                <a:solidFill>
                  <a:srgbClr val="002060"/>
                </a:solidFill>
              </a:rPr>
              <a:t>oldu</a:t>
            </a:r>
          </a:p>
          <a:p>
            <a:r>
              <a:rPr lang="tr-TR" b="1" dirty="0">
                <a:solidFill>
                  <a:srgbClr val="002060"/>
                </a:solidFill>
              </a:rPr>
              <a:t>Düzenli İnternet kullanan çocukların oranı </a:t>
            </a:r>
            <a:r>
              <a:rPr lang="tr-TR" b="1" dirty="0" smtClean="0">
                <a:solidFill>
                  <a:srgbClr val="002060"/>
                </a:solidFill>
              </a:rPr>
              <a:t>arttı</a:t>
            </a:r>
          </a:p>
          <a:p>
            <a:r>
              <a:rPr lang="tr-TR" b="1" dirty="0">
                <a:solidFill>
                  <a:srgbClr val="002060"/>
                </a:solidFill>
              </a:rPr>
              <a:t>Düzenli İnternet kullanan çocukların %31,3'ü sosyal medya </a:t>
            </a:r>
            <a:r>
              <a:rPr lang="tr-TR" b="1" dirty="0" smtClean="0">
                <a:solidFill>
                  <a:srgbClr val="002060"/>
                </a:solidFill>
              </a:rPr>
              <a:t>kullandı</a:t>
            </a:r>
          </a:p>
          <a:p>
            <a:r>
              <a:rPr lang="tr-TR" b="1" dirty="0">
                <a:solidFill>
                  <a:srgbClr val="002060"/>
                </a:solidFill>
              </a:rPr>
              <a:t>Çocuklar günde yaklaşık 3 saat sosyal medyada vakit </a:t>
            </a:r>
            <a:r>
              <a:rPr lang="tr-TR" b="1" dirty="0" smtClean="0">
                <a:solidFill>
                  <a:srgbClr val="002060"/>
                </a:solidFill>
              </a:rPr>
              <a:t>geçirdi</a:t>
            </a:r>
          </a:p>
          <a:p>
            <a:r>
              <a:rPr lang="sv-SE" b="1" dirty="0">
                <a:solidFill>
                  <a:srgbClr val="002060"/>
                </a:solidFill>
              </a:rPr>
              <a:t>Çocukların %64,4'ü cep telefonu/akıllı telefon </a:t>
            </a:r>
            <a:r>
              <a:rPr lang="sv-SE" b="1" dirty="0" smtClean="0">
                <a:solidFill>
                  <a:srgbClr val="002060"/>
                </a:solidFill>
              </a:rPr>
              <a:t>kullandı</a:t>
            </a:r>
            <a:endParaRPr lang="tr-TR" b="1" dirty="0" smtClean="0">
              <a:solidFill>
                <a:srgbClr val="002060"/>
              </a:solidFill>
            </a:endParaRPr>
          </a:p>
          <a:p>
            <a:r>
              <a:rPr lang="tr-TR" b="1" dirty="0">
                <a:solidFill>
                  <a:srgbClr val="002060"/>
                </a:solidFill>
              </a:rPr>
              <a:t>Cep telefonu/akıllı telefon en fazla çevrimiçi derse katılma amacı ile </a:t>
            </a:r>
            <a:r>
              <a:rPr lang="tr-TR" b="1" dirty="0" smtClean="0">
                <a:solidFill>
                  <a:srgbClr val="002060"/>
                </a:solidFill>
              </a:rPr>
              <a:t>kullanıldı</a:t>
            </a:r>
          </a:p>
          <a:p>
            <a:r>
              <a:rPr lang="tr-TR" b="1" dirty="0">
                <a:solidFill>
                  <a:srgbClr val="002060"/>
                </a:solidFill>
              </a:rPr>
              <a:t>Çocukların %55,6'sı bilgisayar </a:t>
            </a:r>
            <a:r>
              <a:rPr lang="tr-TR" b="1" dirty="0" smtClean="0">
                <a:solidFill>
                  <a:srgbClr val="002060"/>
                </a:solidFill>
              </a:rPr>
              <a:t>kullandı</a:t>
            </a:r>
          </a:p>
          <a:p>
            <a:r>
              <a:rPr lang="tr-TR" b="1" dirty="0">
                <a:solidFill>
                  <a:srgbClr val="002060"/>
                </a:solidFill>
              </a:rPr>
              <a:t>Dijital oyun oynayan erkek çocuk oranı dijital oyun oynayan kız çocuk oranından daha </a:t>
            </a:r>
            <a:r>
              <a:rPr lang="tr-TR" b="1" dirty="0" smtClean="0">
                <a:solidFill>
                  <a:srgbClr val="002060"/>
                </a:solidFill>
              </a:rPr>
              <a:t>fazla</a:t>
            </a:r>
          </a:p>
          <a:p>
            <a:r>
              <a:rPr lang="tr-TR" b="1" dirty="0">
                <a:solidFill>
                  <a:srgbClr val="002060"/>
                </a:solidFill>
              </a:rPr>
              <a:t>Dijital oyun oynama süresi erkek çocuklarda daha fazla oldu</a:t>
            </a:r>
          </a:p>
          <a:p>
            <a:r>
              <a:rPr lang="tr-TR" b="1" dirty="0">
                <a:solidFill>
                  <a:srgbClr val="002060"/>
                </a:solidFill>
              </a:rPr>
              <a:t>Ebeveynler çocuklarının çok fazla dijital oyun oynadığını </a:t>
            </a:r>
            <a:r>
              <a:rPr lang="tr-TR" b="1" dirty="0" smtClean="0">
                <a:solidFill>
                  <a:srgbClr val="002060"/>
                </a:solidFill>
              </a:rPr>
              <a:t>düşündü</a:t>
            </a:r>
          </a:p>
          <a:p>
            <a:r>
              <a:rPr lang="tr-TR" b="1" dirty="0">
                <a:solidFill>
                  <a:srgbClr val="002060"/>
                </a:solidFill>
              </a:rPr>
              <a:t>Çocuklar ekran başında daha fazla kalabilmek için daha az kitap okudu</a:t>
            </a:r>
            <a:r>
              <a:rPr lang="tr-TR" dirty="0">
                <a:solidFill>
                  <a:srgbClr val="002060"/>
                </a:solidFill>
              </a:rPr>
              <a:t/>
            </a:r>
            <a:br>
              <a:rPr lang="tr-TR" dirty="0">
                <a:solidFill>
                  <a:srgbClr val="002060"/>
                </a:solidFill>
              </a:rPr>
            </a:br>
            <a:endParaRPr lang="tr-TR" b="1" dirty="0" smtClean="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3852227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Özel 10">
      <a:dk1>
        <a:srgbClr val="F9D7E2"/>
      </a:dk1>
      <a:lt1>
        <a:srgbClr val="F9D8E2"/>
      </a:lt1>
      <a:dk2>
        <a:srgbClr val="FAE2E9"/>
      </a:dk2>
      <a:lt2>
        <a:srgbClr val="F9D8E2"/>
      </a:lt2>
      <a:accent1>
        <a:srgbClr val="B31166"/>
      </a:accent1>
      <a:accent2>
        <a:srgbClr val="E33D6F"/>
      </a:accent2>
      <a:accent3>
        <a:srgbClr val="F3B1C5"/>
      </a:accent3>
      <a:accent4>
        <a:srgbClr val="E9943A"/>
      </a:accent4>
      <a:accent5>
        <a:srgbClr val="D7C3F9"/>
      </a:accent5>
      <a:accent6>
        <a:srgbClr val="D7C3F9"/>
      </a:accent6>
      <a:hlink>
        <a:srgbClr val="EEB1EC"/>
      </a:hlink>
      <a:folHlink>
        <a:srgbClr val="EE8A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656</TotalTime>
  <Words>2265</Words>
  <Application>Microsoft Office PowerPoint</Application>
  <PresentationFormat>Geniş ekran</PresentationFormat>
  <Paragraphs>345</Paragraphs>
  <Slides>44</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Arial</vt:lpstr>
      <vt:lpstr>Calibri</vt:lpstr>
      <vt:lpstr>Wingdings</vt:lpstr>
      <vt:lpstr>Wingdings 3</vt:lpstr>
      <vt:lpstr>İyon Toplantı Odası</vt:lpstr>
      <vt:lpstr>Bilinçli Teknoloji Kullanımı</vt:lpstr>
      <vt:lpstr>İçindekiler</vt:lpstr>
      <vt:lpstr>TEKNOLOJİ NEDİR?</vt:lpstr>
      <vt:lpstr>TEKNOLOJİ NEDİR?</vt:lpstr>
      <vt:lpstr>TEKNOLOJİ ve BİLİNÇ</vt:lpstr>
      <vt:lpstr>TEKNOLOJİ ve BİLİNÇ</vt:lpstr>
      <vt:lpstr>PowerPoint Sunusu</vt:lpstr>
      <vt:lpstr>DİJİTAL TEKNOLOJİ KULLANIMINA  İLİŞKİN TÜİK VERİLERİ</vt:lpstr>
      <vt:lpstr>DİJİTAL TEKNOLOJİ KULLANIMINA  İLİŞKİN TÜİK VERİLERİ</vt:lpstr>
      <vt:lpstr>DİJİTAL TEKNOLOJİ KULLANIMINA  İLİŞKİN TÜİK VERİLERİ</vt:lpstr>
      <vt:lpstr>DİJİTAL TEKNOLOJİ KULLANIMINA  İLİŞKİN TÜİK VERİLERİ</vt:lpstr>
      <vt:lpstr>DİJİTAL TEKNOLOJİ KULLANIMINA  İLİŞKİN TÜİK VERİLERİ</vt:lpstr>
      <vt:lpstr>DİJİTAL TEKNOLOJİ KULLANIMINA  İLİŞKİN TÜİK VERİLERİ</vt:lpstr>
      <vt:lpstr>DİJİTAL TEKNOLOJİ KULLANIMINA  İLİŞKİN TÜİK VERİLERİ</vt:lpstr>
      <vt:lpstr>DİJİTAL EBEVEYNLİK</vt:lpstr>
      <vt:lpstr>DİJİTAL EBEVEYN</vt:lpstr>
      <vt:lpstr>DİJİTAL EBEVEYN</vt:lpstr>
      <vt:lpstr>DİJİTAL DÜNYANIN YARATTIĞI FIRSATLAR</vt:lpstr>
      <vt:lpstr>DİJİTAL DÜNYANIN YARATTIĞI RİSKLER</vt:lpstr>
      <vt:lpstr>DİJİTAL EBEVEYN</vt:lpstr>
      <vt:lpstr>DİJİTAL EBEVEYN</vt:lpstr>
      <vt:lpstr>DİJİTAL EBEVEYN</vt:lpstr>
      <vt:lpstr>DİJİTAL DÜNYADA EBEVEYN OLMA REHBERİ</vt:lpstr>
      <vt:lpstr>NELERE DİKKAT EDİLMELİ?</vt:lpstr>
      <vt:lpstr>NELERE DİKKAT EDİLMELİ?</vt:lpstr>
      <vt:lpstr>NELERE DİKKAT EDİLMELİ?</vt:lpstr>
      <vt:lpstr>TEKNOLOJİ NASIL KULLANILMALI?</vt:lpstr>
      <vt:lpstr>NELERE DİKKAT EDİLMELİ?</vt:lpstr>
      <vt:lpstr>NELERE DİKKAT EDİLMELİ?</vt:lpstr>
      <vt:lpstr>Küçük Çocuklarımıza Güvenli Teknoloji Kullanımını Nasıl Anlatabiliriz? </vt:lpstr>
      <vt:lpstr>SİBER ZORBALIK</vt:lpstr>
      <vt:lpstr>SİBER ZORBALIK</vt:lpstr>
      <vt:lpstr>TEKNOLOJİ BAĞIMLILIĞI</vt:lpstr>
      <vt:lpstr>TEKNOLOJİ BAĞIMLILIĞI</vt:lpstr>
      <vt:lpstr>Teknoloji Bağımlılığının Belirtileri </vt:lpstr>
      <vt:lpstr>Teknoloji Bağımlılığının Neden Olduğu Sorunlar </vt:lpstr>
      <vt:lpstr> Bağımlılığı Kontrol Altına Alma Yöntemleri </vt:lpstr>
      <vt:lpstr>OYUN OYNAMA BOZUKLUĞU</vt:lpstr>
      <vt:lpstr>Oyun Oynama Bozukluğu Nedir? </vt:lpstr>
      <vt:lpstr>Oyun Oynama Bozukluğunun Yol Açtığı Problemler </vt:lpstr>
      <vt:lpstr>Ne Yapmalı? </vt:lpstr>
      <vt:lpstr>Ne Yapmamalı? </vt:lpstr>
      <vt:lpstr>KAYNAKÇA</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Kullanımı</dc:title>
  <dc:creator>OYA ASLAN</dc:creator>
  <cp:lastModifiedBy>BERRAK SAĞKAL</cp:lastModifiedBy>
  <cp:revision>119</cp:revision>
  <dcterms:created xsi:type="dcterms:W3CDTF">2022-03-25T08:19:49Z</dcterms:created>
  <dcterms:modified xsi:type="dcterms:W3CDTF">2022-11-23T08:23:43Z</dcterms:modified>
</cp:coreProperties>
</file>